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77" r:id="rId3"/>
    <p:sldId id="378" r:id="rId4"/>
    <p:sldId id="379" r:id="rId5"/>
    <p:sldId id="380" r:id="rId6"/>
    <p:sldId id="381" r:id="rId7"/>
    <p:sldId id="382" r:id="rId8"/>
    <p:sldId id="383" r:id="rId9"/>
    <p:sldId id="384" r:id="rId10"/>
    <p:sldId id="257" r:id="rId11"/>
    <p:sldId id="258" r:id="rId12"/>
    <p:sldId id="259" r:id="rId13"/>
    <p:sldId id="260" r:id="rId14"/>
    <p:sldId id="261" r:id="rId15"/>
    <p:sldId id="262" r:id="rId16"/>
  </p:sldIdLst>
  <p:sldSz cx="6840538" cy="89995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8"/>
    <p:restoredTop sz="94661"/>
  </p:normalViewPr>
  <p:slideViewPr>
    <p:cSldViewPr snapToGrid="0">
      <p:cViewPr varScale="1">
        <p:scale>
          <a:sx n="86" d="100"/>
          <a:sy n="86" d="100"/>
        </p:scale>
        <p:origin x="243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041" y="1472842"/>
            <a:ext cx="5814457" cy="3133172"/>
          </a:xfrm>
        </p:spPr>
        <p:txBody>
          <a:bodyPr anchor="b"/>
          <a:lstStyle>
            <a:lvl1pPr algn="ctr">
              <a:defRPr sz="4489"/>
            </a:lvl1pPr>
          </a:lstStyle>
          <a:p>
            <a:r>
              <a:rPr lang="en-US"/>
              <a:t>Click to edit Master title style</a:t>
            </a:r>
            <a:endParaRPr lang="en-US" dirty="0"/>
          </a:p>
        </p:txBody>
      </p:sp>
      <p:sp>
        <p:nvSpPr>
          <p:cNvPr id="3" name="Subtitle 2"/>
          <p:cNvSpPr>
            <a:spLocks noGrp="1"/>
          </p:cNvSpPr>
          <p:nvPr>
            <p:ph type="subTitle" idx="1"/>
          </p:nvPr>
        </p:nvSpPr>
        <p:spPr>
          <a:xfrm>
            <a:off x="855067" y="4726842"/>
            <a:ext cx="5130404" cy="2172804"/>
          </a:xfrm>
        </p:spPr>
        <p:txBody>
          <a:bodyPr/>
          <a:lstStyle>
            <a:lvl1pPr marL="0" indent="0" algn="ctr">
              <a:buNone/>
              <a:defRPr sz="1795"/>
            </a:lvl1pPr>
            <a:lvl2pPr marL="342031" indent="0" algn="ctr">
              <a:buNone/>
              <a:defRPr sz="1496"/>
            </a:lvl2pPr>
            <a:lvl3pPr marL="684063" indent="0" algn="ctr">
              <a:buNone/>
              <a:defRPr sz="1347"/>
            </a:lvl3pPr>
            <a:lvl4pPr marL="1026094" indent="0" algn="ctr">
              <a:buNone/>
              <a:defRPr sz="1197"/>
            </a:lvl4pPr>
            <a:lvl5pPr marL="1368125" indent="0" algn="ctr">
              <a:buNone/>
              <a:defRPr sz="1197"/>
            </a:lvl5pPr>
            <a:lvl6pPr marL="1710157" indent="0" algn="ctr">
              <a:buNone/>
              <a:defRPr sz="1197"/>
            </a:lvl6pPr>
            <a:lvl7pPr marL="2052188" indent="0" algn="ctr">
              <a:buNone/>
              <a:defRPr sz="1197"/>
            </a:lvl7pPr>
            <a:lvl8pPr marL="2394219" indent="0" algn="ctr">
              <a:buNone/>
              <a:defRPr sz="1197"/>
            </a:lvl8pPr>
            <a:lvl9pPr marL="2736251" indent="0" algn="ctr">
              <a:buNone/>
              <a:defRPr sz="11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29D75F-D2A6-4543-A489-ABB0ACEF2380}" type="datetimeFigureOut">
              <a:rPr lang="en-US" smtClean="0"/>
              <a:t>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342867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9D75F-D2A6-4543-A489-ABB0ACEF2380}" type="datetimeFigureOut">
              <a:rPr lang="en-US" smtClean="0"/>
              <a:t>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39947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95260" y="479142"/>
            <a:ext cx="1474991" cy="762669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0288" y="479142"/>
            <a:ext cx="4339466" cy="76266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9D75F-D2A6-4543-A489-ABB0ACEF2380}" type="datetimeFigureOut">
              <a:rPr lang="en-US" smtClean="0"/>
              <a:t>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390111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9D75F-D2A6-4543-A489-ABB0ACEF2380}" type="datetimeFigureOut">
              <a:rPr lang="en-US" smtClean="0"/>
              <a:t>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2119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725" y="2243638"/>
            <a:ext cx="5899964" cy="3743557"/>
          </a:xfrm>
        </p:spPr>
        <p:txBody>
          <a:bodyPr anchor="b"/>
          <a:lstStyle>
            <a:lvl1pPr>
              <a:defRPr sz="4489"/>
            </a:lvl1pPr>
          </a:lstStyle>
          <a:p>
            <a:r>
              <a:rPr lang="en-US"/>
              <a:t>Click to edit Master title style</a:t>
            </a:r>
            <a:endParaRPr lang="en-US" dirty="0"/>
          </a:p>
        </p:txBody>
      </p:sp>
      <p:sp>
        <p:nvSpPr>
          <p:cNvPr id="3" name="Text Placeholder 2"/>
          <p:cNvSpPr>
            <a:spLocks noGrp="1"/>
          </p:cNvSpPr>
          <p:nvPr>
            <p:ph type="body" idx="1"/>
          </p:nvPr>
        </p:nvSpPr>
        <p:spPr>
          <a:xfrm>
            <a:off x="466725" y="6022610"/>
            <a:ext cx="5899964" cy="1968648"/>
          </a:xfrm>
        </p:spPr>
        <p:txBody>
          <a:bodyPr/>
          <a:lstStyle>
            <a:lvl1pPr marL="0" indent="0">
              <a:buNone/>
              <a:defRPr sz="1795">
                <a:solidFill>
                  <a:schemeClr val="tx1">
                    <a:tint val="82000"/>
                  </a:schemeClr>
                </a:solidFill>
              </a:defRPr>
            </a:lvl1pPr>
            <a:lvl2pPr marL="342031" indent="0">
              <a:buNone/>
              <a:defRPr sz="1496">
                <a:solidFill>
                  <a:schemeClr val="tx1">
                    <a:tint val="82000"/>
                  </a:schemeClr>
                </a:solidFill>
              </a:defRPr>
            </a:lvl2pPr>
            <a:lvl3pPr marL="684063" indent="0">
              <a:buNone/>
              <a:defRPr sz="1347">
                <a:solidFill>
                  <a:schemeClr val="tx1">
                    <a:tint val="82000"/>
                  </a:schemeClr>
                </a:solidFill>
              </a:defRPr>
            </a:lvl3pPr>
            <a:lvl4pPr marL="1026094" indent="0">
              <a:buNone/>
              <a:defRPr sz="1197">
                <a:solidFill>
                  <a:schemeClr val="tx1">
                    <a:tint val="82000"/>
                  </a:schemeClr>
                </a:solidFill>
              </a:defRPr>
            </a:lvl4pPr>
            <a:lvl5pPr marL="1368125" indent="0">
              <a:buNone/>
              <a:defRPr sz="1197">
                <a:solidFill>
                  <a:schemeClr val="tx1">
                    <a:tint val="82000"/>
                  </a:schemeClr>
                </a:solidFill>
              </a:defRPr>
            </a:lvl5pPr>
            <a:lvl6pPr marL="1710157" indent="0">
              <a:buNone/>
              <a:defRPr sz="1197">
                <a:solidFill>
                  <a:schemeClr val="tx1">
                    <a:tint val="82000"/>
                  </a:schemeClr>
                </a:solidFill>
              </a:defRPr>
            </a:lvl6pPr>
            <a:lvl7pPr marL="2052188" indent="0">
              <a:buNone/>
              <a:defRPr sz="1197">
                <a:solidFill>
                  <a:schemeClr val="tx1">
                    <a:tint val="82000"/>
                  </a:schemeClr>
                </a:solidFill>
              </a:defRPr>
            </a:lvl7pPr>
            <a:lvl8pPr marL="2394219" indent="0">
              <a:buNone/>
              <a:defRPr sz="1197">
                <a:solidFill>
                  <a:schemeClr val="tx1">
                    <a:tint val="82000"/>
                  </a:schemeClr>
                </a:solidFill>
              </a:defRPr>
            </a:lvl8pPr>
            <a:lvl9pPr marL="2736251" indent="0">
              <a:buNone/>
              <a:defRPr sz="1197">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9D75F-D2A6-4543-A489-ABB0ACEF2380}" type="datetimeFigureOut">
              <a:rPr lang="en-US" smtClean="0"/>
              <a:t>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97978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0287" y="2395710"/>
            <a:ext cx="2907229" cy="5710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63022" y="2395710"/>
            <a:ext cx="2907229" cy="5710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29D75F-D2A6-4543-A489-ABB0ACEF2380}" type="datetimeFigureOut">
              <a:rPr lang="en-US" smtClean="0"/>
              <a:t>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241144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1178" y="479144"/>
            <a:ext cx="5899964" cy="1739495"/>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1179" y="2206137"/>
            <a:ext cx="2893868" cy="1081194"/>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en-US"/>
              <a:t>Click to edit Master text styles</a:t>
            </a:r>
          </a:p>
        </p:txBody>
      </p:sp>
      <p:sp>
        <p:nvSpPr>
          <p:cNvPr id="4" name="Content Placeholder 3"/>
          <p:cNvSpPr>
            <a:spLocks noGrp="1"/>
          </p:cNvSpPr>
          <p:nvPr>
            <p:ph sz="half" idx="2"/>
          </p:nvPr>
        </p:nvSpPr>
        <p:spPr>
          <a:xfrm>
            <a:off x="471179" y="3287331"/>
            <a:ext cx="2893868" cy="4835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63023" y="2206137"/>
            <a:ext cx="2908120" cy="1081194"/>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en-US"/>
              <a:t>Click to edit Master text styles</a:t>
            </a:r>
          </a:p>
        </p:txBody>
      </p:sp>
      <p:sp>
        <p:nvSpPr>
          <p:cNvPr id="6" name="Content Placeholder 5"/>
          <p:cNvSpPr>
            <a:spLocks noGrp="1"/>
          </p:cNvSpPr>
          <p:nvPr>
            <p:ph sz="quarter" idx="4"/>
          </p:nvPr>
        </p:nvSpPr>
        <p:spPr>
          <a:xfrm>
            <a:off x="3463023" y="3287331"/>
            <a:ext cx="2908120" cy="4835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29D75F-D2A6-4543-A489-ABB0ACEF2380}" type="datetimeFigureOut">
              <a:rPr lang="en-US" smtClean="0"/>
              <a:t>2/5/26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354032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29D75F-D2A6-4543-A489-ABB0ACEF2380}" type="datetimeFigureOut">
              <a:rPr lang="en-US" smtClean="0"/>
              <a:t>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414223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9D75F-D2A6-4543-A489-ABB0ACEF2380}" type="datetimeFigureOut">
              <a:rPr lang="en-US" smtClean="0"/>
              <a:t>2/5/26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160571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1178" y="599969"/>
            <a:ext cx="2206252" cy="2099892"/>
          </a:xfrm>
        </p:spPr>
        <p:txBody>
          <a:bodyPr anchor="b"/>
          <a:lstStyle>
            <a:lvl1pPr>
              <a:defRPr sz="2394"/>
            </a:lvl1pPr>
          </a:lstStyle>
          <a:p>
            <a:r>
              <a:rPr lang="en-US"/>
              <a:t>Click to edit Master title style</a:t>
            </a:r>
            <a:endParaRPr lang="en-US" dirty="0"/>
          </a:p>
        </p:txBody>
      </p:sp>
      <p:sp>
        <p:nvSpPr>
          <p:cNvPr id="3" name="Content Placeholder 2"/>
          <p:cNvSpPr>
            <a:spLocks noGrp="1"/>
          </p:cNvSpPr>
          <p:nvPr>
            <p:ph idx="1"/>
          </p:nvPr>
        </p:nvSpPr>
        <p:spPr>
          <a:xfrm>
            <a:off x="2908120" y="1295769"/>
            <a:ext cx="3463022" cy="6395505"/>
          </a:xfrm>
        </p:spPr>
        <p:txBody>
          <a:bodyPr/>
          <a:lstStyle>
            <a:lvl1pPr>
              <a:defRPr sz="2394"/>
            </a:lvl1pPr>
            <a:lvl2pPr>
              <a:defRPr sz="2095"/>
            </a:lvl2pPr>
            <a:lvl3pPr>
              <a:defRPr sz="1795"/>
            </a:lvl3pPr>
            <a:lvl4pPr>
              <a:defRPr sz="1496"/>
            </a:lvl4pPr>
            <a:lvl5pPr>
              <a:defRPr sz="1496"/>
            </a:lvl5pPr>
            <a:lvl6pPr>
              <a:defRPr sz="1496"/>
            </a:lvl6pPr>
            <a:lvl7pPr>
              <a:defRPr sz="1496"/>
            </a:lvl7pPr>
            <a:lvl8pPr>
              <a:defRPr sz="1496"/>
            </a:lvl8pPr>
            <a:lvl9pPr>
              <a:defRPr sz="14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1178" y="2699862"/>
            <a:ext cx="2206252" cy="5001827"/>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en-US"/>
              <a:t>Click to edit Master text styles</a:t>
            </a:r>
          </a:p>
        </p:txBody>
      </p:sp>
      <p:sp>
        <p:nvSpPr>
          <p:cNvPr id="5" name="Date Placeholder 4"/>
          <p:cNvSpPr>
            <a:spLocks noGrp="1"/>
          </p:cNvSpPr>
          <p:nvPr>
            <p:ph type="dt" sz="half" idx="10"/>
          </p:nvPr>
        </p:nvSpPr>
        <p:spPr/>
        <p:txBody>
          <a:bodyPr/>
          <a:lstStyle/>
          <a:p>
            <a:fld id="{3629D75F-D2A6-4543-A489-ABB0ACEF2380}" type="datetimeFigureOut">
              <a:rPr lang="en-US" smtClean="0"/>
              <a:t>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314855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1178" y="599969"/>
            <a:ext cx="2206252" cy="2099892"/>
          </a:xfrm>
        </p:spPr>
        <p:txBody>
          <a:bodyPr anchor="b"/>
          <a:lstStyle>
            <a:lvl1pPr>
              <a:defRPr sz="2394"/>
            </a:lvl1pPr>
          </a:lstStyle>
          <a:p>
            <a:r>
              <a:rPr lang="en-US"/>
              <a:t>Click to edit Master title style</a:t>
            </a:r>
            <a:endParaRPr lang="en-US" dirty="0"/>
          </a:p>
        </p:txBody>
      </p:sp>
      <p:sp>
        <p:nvSpPr>
          <p:cNvPr id="3" name="Picture Placeholder 2"/>
          <p:cNvSpPr>
            <a:spLocks noGrp="1" noChangeAspect="1"/>
          </p:cNvSpPr>
          <p:nvPr>
            <p:ph type="pic" idx="1"/>
          </p:nvPr>
        </p:nvSpPr>
        <p:spPr>
          <a:xfrm>
            <a:off x="2908120" y="1295769"/>
            <a:ext cx="3463022" cy="6395505"/>
          </a:xfrm>
        </p:spPr>
        <p:txBody>
          <a:bodyPr anchor="t"/>
          <a:lstStyle>
            <a:lvl1pPr marL="0" indent="0">
              <a:buNone/>
              <a:defRPr sz="2394"/>
            </a:lvl1pPr>
            <a:lvl2pPr marL="342031" indent="0">
              <a:buNone/>
              <a:defRPr sz="2095"/>
            </a:lvl2pPr>
            <a:lvl3pPr marL="684063" indent="0">
              <a:buNone/>
              <a:defRPr sz="1795"/>
            </a:lvl3pPr>
            <a:lvl4pPr marL="1026094" indent="0">
              <a:buNone/>
              <a:defRPr sz="1496"/>
            </a:lvl4pPr>
            <a:lvl5pPr marL="1368125" indent="0">
              <a:buNone/>
              <a:defRPr sz="1496"/>
            </a:lvl5pPr>
            <a:lvl6pPr marL="1710157" indent="0">
              <a:buNone/>
              <a:defRPr sz="1496"/>
            </a:lvl6pPr>
            <a:lvl7pPr marL="2052188" indent="0">
              <a:buNone/>
              <a:defRPr sz="1496"/>
            </a:lvl7pPr>
            <a:lvl8pPr marL="2394219" indent="0">
              <a:buNone/>
              <a:defRPr sz="1496"/>
            </a:lvl8pPr>
            <a:lvl9pPr marL="2736251" indent="0">
              <a:buNone/>
              <a:defRPr sz="1496"/>
            </a:lvl9pPr>
          </a:lstStyle>
          <a:p>
            <a:r>
              <a:rPr lang="en-US"/>
              <a:t>Click icon to add picture</a:t>
            </a:r>
            <a:endParaRPr lang="en-US" dirty="0"/>
          </a:p>
        </p:txBody>
      </p:sp>
      <p:sp>
        <p:nvSpPr>
          <p:cNvPr id="4" name="Text Placeholder 3"/>
          <p:cNvSpPr>
            <a:spLocks noGrp="1"/>
          </p:cNvSpPr>
          <p:nvPr>
            <p:ph type="body" sz="half" idx="2"/>
          </p:nvPr>
        </p:nvSpPr>
        <p:spPr>
          <a:xfrm>
            <a:off x="471178" y="2699862"/>
            <a:ext cx="2206252" cy="5001827"/>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en-US"/>
              <a:t>Click to edit Master text styles</a:t>
            </a:r>
          </a:p>
        </p:txBody>
      </p:sp>
      <p:sp>
        <p:nvSpPr>
          <p:cNvPr id="5" name="Date Placeholder 4"/>
          <p:cNvSpPr>
            <a:spLocks noGrp="1"/>
          </p:cNvSpPr>
          <p:nvPr>
            <p:ph type="dt" sz="half" idx="10"/>
          </p:nvPr>
        </p:nvSpPr>
        <p:spPr/>
        <p:txBody>
          <a:bodyPr/>
          <a:lstStyle/>
          <a:p>
            <a:fld id="{3629D75F-D2A6-4543-A489-ABB0ACEF2380}" type="datetimeFigureOut">
              <a:rPr lang="en-US" smtClean="0"/>
              <a:t>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290776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0287" y="479144"/>
            <a:ext cx="5899964" cy="17394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0287" y="2395710"/>
            <a:ext cx="5899964" cy="57101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0287" y="8341240"/>
            <a:ext cx="1539121" cy="479142"/>
          </a:xfrm>
          <a:prstGeom prst="rect">
            <a:avLst/>
          </a:prstGeom>
        </p:spPr>
        <p:txBody>
          <a:bodyPr vert="horz" lIns="91440" tIns="45720" rIns="91440" bIns="45720" rtlCol="0" anchor="ctr"/>
          <a:lstStyle>
            <a:lvl1pPr algn="l">
              <a:defRPr sz="898">
                <a:solidFill>
                  <a:schemeClr val="tx1">
                    <a:tint val="82000"/>
                  </a:schemeClr>
                </a:solidFill>
              </a:defRPr>
            </a:lvl1pPr>
          </a:lstStyle>
          <a:p>
            <a:fld id="{3629D75F-D2A6-4543-A489-ABB0ACEF2380}" type="datetimeFigureOut">
              <a:rPr lang="en-US" smtClean="0"/>
              <a:t>2/5/26</a:t>
            </a:fld>
            <a:endParaRPr lang="en-US"/>
          </a:p>
        </p:txBody>
      </p:sp>
      <p:sp>
        <p:nvSpPr>
          <p:cNvPr id="5" name="Footer Placeholder 4"/>
          <p:cNvSpPr>
            <a:spLocks noGrp="1"/>
          </p:cNvSpPr>
          <p:nvPr>
            <p:ph type="ftr" sz="quarter" idx="3"/>
          </p:nvPr>
        </p:nvSpPr>
        <p:spPr>
          <a:xfrm>
            <a:off x="2265928" y="8341240"/>
            <a:ext cx="2308682" cy="479142"/>
          </a:xfrm>
          <a:prstGeom prst="rect">
            <a:avLst/>
          </a:prstGeom>
        </p:spPr>
        <p:txBody>
          <a:bodyPr vert="horz" lIns="91440" tIns="45720" rIns="91440" bIns="45720" rtlCol="0" anchor="ctr"/>
          <a:lstStyle>
            <a:lvl1pPr algn="ctr">
              <a:defRPr sz="898">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31130" y="8341240"/>
            <a:ext cx="1539121" cy="479142"/>
          </a:xfrm>
          <a:prstGeom prst="rect">
            <a:avLst/>
          </a:prstGeom>
        </p:spPr>
        <p:txBody>
          <a:bodyPr vert="horz" lIns="91440" tIns="45720" rIns="91440" bIns="45720" rtlCol="0" anchor="ctr"/>
          <a:lstStyle>
            <a:lvl1pPr algn="r">
              <a:defRPr sz="898">
                <a:solidFill>
                  <a:schemeClr val="tx1">
                    <a:tint val="82000"/>
                  </a:schemeClr>
                </a:solidFill>
              </a:defRPr>
            </a:lvl1pPr>
          </a:lstStyle>
          <a:p>
            <a:fld id="{36FEAD3A-2833-E543-A5E5-EB959A3E6E65}" type="slidenum">
              <a:rPr lang="en-US" smtClean="0"/>
              <a:t>‹#›</a:t>
            </a:fld>
            <a:endParaRPr lang="en-US"/>
          </a:p>
        </p:txBody>
      </p:sp>
    </p:spTree>
    <p:extLst>
      <p:ext uri="{BB962C8B-B14F-4D97-AF65-F5344CB8AC3E}">
        <p14:creationId xmlns:p14="http://schemas.microsoft.com/office/powerpoint/2010/main" val="992678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4063" rtl="0" eaLnBrk="1" latinLnBrk="0" hangingPunct="1">
        <a:lnSpc>
          <a:spcPct val="90000"/>
        </a:lnSpc>
        <a:spcBef>
          <a:spcPct val="0"/>
        </a:spcBef>
        <a:buNone/>
        <a:defRPr sz="3292" kern="1200">
          <a:solidFill>
            <a:schemeClr val="tx1"/>
          </a:solidFill>
          <a:latin typeface="+mj-lt"/>
          <a:ea typeface="+mj-ea"/>
          <a:cs typeface="+mj-cs"/>
        </a:defRPr>
      </a:lvl1pPr>
    </p:titleStyle>
    <p:bodyStyle>
      <a:lvl1pPr marL="171016" indent="-171016" algn="l" defTabSz="684063" rtl="0" eaLnBrk="1" latinLnBrk="0" hangingPunct="1">
        <a:lnSpc>
          <a:spcPct val="90000"/>
        </a:lnSpc>
        <a:spcBef>
          <a:spcPts val="748"/>
        </a:spcBef>
        <a:buFont typeface="Arial" panose="020B0604020202020204" pitchFamily="34" charset="0"/>
        <a:buChar char="•"/>
        <a:defRPr sz="2095" kern="1200">
          <a:solidFill>
            <a:schemeClr val="tx1"/>
          </a:solidFill>
          <a:latin typeface="+mn-lt"/>
          <a:ea typeface="+mn-ea"/>
          <a:cs typeface="+mn-cs"/>
        </a:defRPr>
      </a:lvl1pPr>
      <a:lvl2pPr marL="513047" indent="-171016" algn="l" defTabSz="684063"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5078" indent="-171016" algn="l" defTabSz="684063"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7110"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4pPr>
      <a:lvl5pPr marL="1539141"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5pPr>
      <a:lvl6pPr marL="1881172"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6pPr>
      <a:lvl7pPr marL="2223204"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7pPr>
      <a:lvl8pPr marL="2565235"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8pPr>
      <a:lvl9pPr marL="2907266"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9pPr>
    </p:bodyStyle>
    <p:otherStyle>
      <a:defPPr>
        <a:defRPr lang="en-US"/>
      </a:defPPr>
      <a:lvl1pPr marL="0" algn="l" defTabSz="684063" rtl="0" eaLnBrk="1" latinLnBrk="0" hangingPunct="1">
        <a:defRPr sz="1347" kern="1200">
          <a:solidFill>
            <a:schemeClr val="tx1"/>
          </a:solidFill>
          <a:latin typeface="+mn-lt"/>
          <a:ea typeface="+mn-ea"/>
          <a:cs typeface="+mn-cs"/>
        </a:defRPr>
      </a:lvl1pPr>
      <a:lvl2pPr marL="342031" algn="l" defTabSz="684063" rtl="0" eaLnBrk="1" latinLnBrk="0" hangingPunct="1">
        <a:defRPr sz="1347" kern="1200">
          <a:solidFill>
            <a:schemeClr val="tx1"/>
          </a:solidFill>
          <a:latin typeface="+mn-lt"/>
          <a:ea typeface="+mn-ea"/>
          <a:cs typeface="+mn-cs"/>
        </a:defRPr>
      </a:lvl2pPr>
      <a:lvl3pPr marL="684063" algn="l" defTabSz="684063" rtl="0" eaLnBrk="1" latinLnBrk="0" hangingPunct="1">
        <a:defRPr sz="1347" kern="1200">
          <a:solidFill>
            <a:schemeClr val="tx1"/>
          </a:solidFill>
          <a:latin typeface="+mn-lt"/>
          <a:ea typeface="+mn-ea"/>
          <a:cs typeface="+mn-cs"/>
        </a:defRPr>
      </a:lvl3pPr>
      <a:lvl4pPr marL="1026094" algn="l" defTabSz="684063" rtl="0" eaLnBrk="1" latinLnBrk="0" hangingPunct="1">
        <a:defRPr sz="1347" kern="1200">
          <a:solidFill>
            <a:schemeClr val="tx1"/>
          </a:solidFill>
          <a:latin typeface="+mn-lt"/>
          <a:ea typeface="+mn-ea"/>
          <a:cs typeface="+mn-cs"/>
        </a:defRPr>
      </a:lvl4pPr>
      <a:lvl5pPr marL="1368125" algn="l" defTabSz="684063" rtl="0" eaLnBrk="1" latinLnBrk="0" hangingPunct="1">
        <a:defRPr sz="1347" kern="1200">
          <a:solidFill>
            <a:schemeClr val="tx1"/>
          </a:solidFill>
          <a:latin typeface="+mn-lt"/>
          <a:ea typeface="+mn-ea"/>
          <a:cs typeface="+mn-cs"/>
        </a:defRPr>
      </a:lvl5pPr>
      <a:lvl6pPr marL="1710157" algn="l" defTabSz="684063" rtl="0" eaLnBrk="1" latinLnBrk="0" hangingPunct="1">
        <a:defRPr sz="1347" kern="1200">
          <a:solidFill>
            <a:schemeClr val="tx1"/>
          </a:solidFill>
          <a:latin typeface="+mn-lt"/>
          <a:ea typeface="+mn-ea"/>
          <a:cs typeface="+mn-cs"/>
        </a:defRPr>
      </a:lvl6pPr>
      <a:lvl7pPr marL="2052188" algn="l" defTabSz="684063" rtl="0" eaLnBrk="1" latinLnBrk="0" hangingPunct="1">
        <a:defRPr sz="1347" kern="1200">
          <a:solidFill>
            <a:schemeClr val="tx1"/>
          </a:solidFill>
          <a:latin typeface="+mn-lt"/>
          <a:ea typeface="+mn-ea"/>
          <a:cs typeface="+mn-cs"/>
        </a:defRPr>
      </a:lvl7pPr>
      <a:lvl8pPr marL="2394219" algn="l" defTabSz="684063" rtl="0" eaLnBrk="1" latinLnBrk="0" hangingPunct="1">
        <a:defRPr sz="1347" kern="1200">
          <a:solidFill>
            <a:schemeClr val="tx1"/>
          </a:solidFill>
          <a:latin typeface="+mn-lt"/>
          <a:ea typeface="+mn-ea"/>
          <a:cs typeface="+mn-cs"/>
        </a:defRPr>
      </a:lvl8pPr>
      <a:lvl9pPr marL="2736251" algn="l" defTabSz="684063" rtl="0" eaLnBrk="1" latinLnBrk="0" hangingPunct="1">
        <a:defRPr sz="13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 Box 2">
            <a:extLst>
              <a:ext uri="{FF2B5EF4-FFF2-40B4-BE49-F238E27FC236}">
                <a16:creationId xmlns:a16="http://schemas.microsoft.com/office/drawing/2014/main" id="{F11B2BCC-FD86-2CD7-F85C-7FF327BFFD94}"/>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B4653085-A635-80A0-95F1-CEC1B76A1019}"/>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F11B2BCC-FD86-2CD7-F85C-7FF327BFFD94}"/>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MEASUREMENT</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5ACFC742-FB2D-4468-D8D3-82F527809AB8}"/>
              </a:ext>
            </a:extLst>
          </p:cNvPr>
          <p:cNvSpPr txBox="1"/>
          <p:nvPr/>
        </p:nvSpPr>
        <p:spPr>
          <a:xfrm>
            <a:off x="281124" y="1390383"/>
            <a:ext cx="6278290" cy="5909310"/>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1. </a:t>
            </a:r>
            <a:r>
              <a:rPr lang="en-CA" sz="1300" dirty="0"/>
              <a:t>Pick one of the shapes (blue, green, or red). Find its area and perimeter. </a:t>
            </a:r>
          </a:p>
          <a:p>
            <a:br>
              <a:rPr lang="en-CA" sz="1400" dirty="0"/>
            </a:br>
            <a:br>
              <a:rPr lang="en-CA" sz="1300" dirty="0">
                <a:solidFill>
                  <a:srgbClr val="000000"/>
                </a:solidFill>
                <a:effectLst/>
                <a:ea typeface="Times New Roman" panose="02020603050405020304" pitchFamily="18" charset="0"/>
                <a:cs typeface="Arial" panose="020B0604020202020204" pitchFamily="34" charset="0"/>
              </a:rPr>
            </a:br>
            <a:endParaRPr lang="en-CA" sz="1300" dirty="0">
              <a:effectLst/>
              <a:ea typeface="Times New Roman" panose="02020603050405020304" pitchFamily="18"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 </a:t>
            </a: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effectLst/>
              <a:ea typeface="Times New Roman" panose="02020603050405020304" pitchFamily="18" charset="0"/>
            </a:endParaRPr>
          </a:p>
          <a:p>
            <a:pPr fontAlgn="base">
              <a:buNone/>
            </a:pPr>
            <a:endParaRPr lang="en-CA" sz="1300" dirty="0">
              <a:ea typeface="Times New Roman" panose="02020603050405020304" pitchFamily="18" charset="0"/>
            </a:endParaRPr>
          </a:p>
          <a:p>
            <a:pPr fontAlgn="base">
              <a:buNone/>
            </a:pPr>
            <a:endParaRPr lang="en-CA" sz="1300" dirty="0">
              <a:effectLst/>
              <a:ea typeface="Times New Roman" panose="02020603050405020304" pitchFamily="18" charset="0"/>
            </a:endParaRPr>
          </a:p>
          <a:p>
            <a:pPr fontAlgn="base">
              <a:buNone/>
            </a:pPr>
            <a:endParaRPr lang="en-CA" sz="1300" dirty="0">
              <a:effectLst/>
              <a:ea typeface="Times New Roman" panose="02020603050405020304" pitchFamily="18"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 </a:t>
            </a:r>
            <a:br>
              <a:rPr lang="en-CA" sz="1300" dirty="0">
                <a:solidFill>
                  <a:srgbClr val="000000"/>
                </a:solidFill>
                <a:effectLst/>
                <a:ea typeface="Times New Roman" panose="02020603050405020304" pitchFamily="18" charset="0"/>
                <a:cs typeface="Arial" panose="020B0604020202020204" pitchFamily="34" charset="0"/>
              </a:rPr>
            </a:br>
            <a:endParaRPr lang="en-CA" sz="1300" dirty="0">
              <a:effectLst/>
              <a:ea typeface="Times New Roman" panose="02020603050405020304" pitchFamily="18" charset="0"/>
            </a:endParaRPr>
          </a:p>
          <a:p>
            <a:pPr fontAlgn="base">
              <a:buNone/>
            </a:pPr>
            <a:br>
              <a:rPr lang="en-CA" sz="1300" dirty="0">
                <a:solidFill>
                  <a:srgbClr val="000000"/>
                </a:solidFill>
                <a:effectLst/>
                <a:ea typeface="Times New Roman" panose="02020603050405020304" pitchFamily="18" charset="0"/>
                <a:cs typeface="Arial" panose="020B0604020202020204" pitchFamily="34" charset="0"/>
              </a:rPr>
            </a:br>
            <a:br>
              <a:rPr lang="en-CA" sz="1300" dirty="0">
                <a:solidFill>
                  <a:srgbClr val="000000"/>
                </a:solidFill>
                <a:effectLst/>
                <a:ea typeface="Times New Roman" panose="02020603050405020304" pitchFamily="18" charset="0"/>
                <a:cs typeface="Arial" panose="020B0604020202020204" pitchFamily="34" charset="0"/>
              </a:rPr>
            </a:br>
            <a:endParaRPr lang="en-CA" sz="1300" dirty="0">
              <a:effectLst/>
              <a:ea typeface="Times New Roman" panose="02020603050405020304" pitchFamily="18"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 </a:t>
            </a:r>
            <a:br>
              <a:rPr lang="en-CA" sz="1300" dirty="0">
                <a:solidFill>
                  <a:srgbClr val="000000"/>
                </a:solidFill>
                <a:effectLst/>
                <a:ea typeface="Times New Roman" panose="02020603050405020304" pitchFamily="18" charset="0"/>
                <a:cs typeface="Arial" panose="020B0604020202020204" pitchFamily="34" charset="0"/>
              </a:rPr>
            </a:b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endParaRPr lang="en-CA" sz="1300" dirty="0">
              <a:solidFill>
                <a:srgbClr val="000000"/>
              </a:solidFill>
              <a:effectLst/>
              <a:ea typeface="Times New Roman" panose="02020603050405020304" pitchFamily="18" charset="0"/>
              <a:cs typeface="Arial" panose="020B0604020202020204" pitchFamily="34" charset="0"/>
            </a:endParaRPr>
          </a:p>
          <a:p>
            <a:pPr fontAlgn="base">
              <a:buNone/>
            </a:pPr>
            <a:endParaRPr lang="en-CA" sz="1300" dirty="0">
              <a:solidFill>
                <a:srgbClr val="000000"/>
              </a:solidFill>
              <a:ea typeface="Times New Roman" panose="02020603050405020304" pitchFamily="18" charset="0"/>
              <a:cs typeface="Arial" panose="020B0604020202020204" pitchFamily="34"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2. About how many cans of pop are in a 2 litre bottle of pop? Justify your thinking.</a:t>
            </a:r>
          </a:p>
          <a:p>
            <a:pPr fontAlgn="base">
              <a:buNone/>
            </a:pPr>
            <a:endParaRPr lang="en-CA" sz="1300" dirty="0">
              <a:effectLst/>
              <a:ea typeface="Times New Roman" panose="02020603050405020304" pitchFamily="18" charset="0"/>
            </a:endParaRPr>
          </a:p>
          <a:p>
            <a:pPr fontAlgn="base">
              <a:buNone/>
            </a:pPr>
            <a:r>
              <a:rPr lang="en-CA" sz="1300" dirty="0">
                <a:solidFill>
                  <a:srgbClr val="000000"/>
                </a:solidFill>
                <a:effectLst/>
                <a:ea typeface="Times New Roman" panose="02020603050405020304" pitchFamily="18" charset="0"/>
                <a:cs typeface="Arial" panose="020B0604020202020204" pitchFamily="34" charset="0"/>
              </a:rPr>
              <a:t> </a:t>
            </a:r>
            <a:endParaRPr lang="en-CA" sz="1300" dirty="0">
              <a:effectLst/>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5662EDF7-BADF-2F0D-1D18-A7571842BE8E}"/>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4F3964C1-2B71-1010-E902-F7AC90180F2C}"/>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95E3A66D-EA46-6259-6DAD-0B4DA824B214}"/>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1026" name="Picture 2">
            <a:extLst>
              <a:ext uri="{FF2B5EF4-FFF2-40B4-BE49-F238E27FC236}">
                <a16:creationId xmlns:a16="http://schemas.microsoft.com/office/drawing/2014/main" id="{F84C6943-91DC-4499-DED4-07BD18EB4A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996"/>
          <a:stretch>
            <a:fillRect/>
          </a:stretch>
        </p:blipFill>
        <p:spPr bwMode="auto">
          <a:xfrm>
            <a:off x="277768" y="1740836"/>
            <a:ext cx="4295411" cy="259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16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50A32-29D0-90B1-C6E3-AD9472788A20}"/>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168F0F11-A5DC-55DF-AF70-466BC7B01C92}"/>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D0D38BCE-FE54-5105-2153-92BEC4C45CFE}"/>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A96F304C-2289-8AD6-386A-7EA5ED0D3237}"/>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GEOMETRY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922D3E75-224D-F7BC-8F6C-0E63EDA5D005}"/>
              </a:ext>
            </a:extLst>
          </p:cNvPr>
          <p:cNvSpPr txBox="1"/>
          <p:nvPr/>
        </p:nvSpPr>
        <p:spPr>
          <a:xfrm>
            <a:off x="281124" y="1390383"/>
            <a:ext cx="6278290" cy="2492990"/>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2. What 2D shapes are in a hexagonal prism? How about a hexagonal pyramid?</a:t>
            </a: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3. What shapes do you see in a bentwood box? </a:t>
            </a:r>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49CB1ECA-4ABF-909A-B5FC-DD0996640009}"/>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0F15AA8D-9532-CA89-9F5A-69DA6F90DA72}"/>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AA6C3EB9-150F-4D2E-3A08-174CB533EF2A}"/>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1026" name="Picture 2">
            <a:extLst>
              <a:ext uri="{FF2B5EF4-FFF2-40B4-BE49-F238E27FC236}">
                <a16:creationId xmlns:a16="http://schemas.microsoft.com/office/drawing/2014/main" id="{23773B5C-C68F-9224-206C-CAADBABD48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062" b="15130"/>
          <a:stretch>
            <a:fillRect/>
          </a:stretch>
        </p:blipFill>
        <p:spPr bwMode="auto">
          <a:xfrm>
            <a:off x="380506" y="3883373"/>
            <a:ext cx="3710742" cy="259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69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3C62D-CC06-C6B0-5432-08FA1709FD31}"/>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F3EDA2EF-F4D3-2F8F-F965-38CEB9738645}"/>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23983462-07E6-BE1F-38AB-F51CF43BDF1E}"/>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28BC2AFD-67BF-ADC4-2DFD-889A15FC72C5}"/>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GEOMETRY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F17140FB-9C07-0D18-42CB-62C49CA5EA60}"/>
              </a:ext>
            </a:extLst>
          </p:cNvPr>
          <p:cNvSpPr txBox="1"/>
          <p:nvPr/>
        </p:nvSpPr>
        <p:spPr>
          <a:xfrm>
            <a:off x="281124" y="1390383"/>
            <a:ext cx="6278290" cy="692497"/>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4. Investigate. Cut out the following nets. Which of them can fold into a cube? Which cannot? Challenge: Can you predict which nets will work before you cut them out?</a:t>
            </a:r>
          </a:p>
          <a:p>
            <a:pPr fontAlgn="base"/>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C35EFCFB-E8F6-C635-42DD-321E5698B863}"/>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FD03898F-585D-66B8-4EC9-91329BEC6D1F}"/>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11C294AF-4586-2AF2-A61B-E68C82566E28}"/>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3074" name="Picture 2">
            <a:extLst>
              <a:ext uri="{FF2B5EF4-FFF2-40B4-BE49-F238E27FC236}">
                <a16:creationId xmlns:a16="http://schemas.microsoft.com/office/drawing/2014/main" id="{CB6381CF-94DC-DE7A-8E39-238956EE8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92" y="1985233"/>
            <a:ext cx="5861154" cy="641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02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D2432-845B-F431-3857-61A981636AE0}"/>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A6833DE2-376B-3D9B-71D6-09B4F64301A1}"/>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931B001E-9BE3-21CA-03C7-66A193B35295}"/>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F1CCD88A-6D09-F216-ED5D-E6C3DF987A91}"/>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GEOMETRY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776EB528-759F-2710-EE33-D5CC44F68272}"/>
              </a:ext>
            </a:extLst>
          </p:cNvPr>
          <p:cNvSpPr txBox="1"/>
          <p:nvPr/>
        </p:nvSpPr>
        <p:spPr>
          <a:xfrm>
            <a:off x="281124" y="1390383"/>
            <a:ext cx="6278290" cy="492443"/>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5. Name the 3D solids in th</a:t>
            </a:r>
            <a:r>
              <a:rPr lang="en-CA" sz="1300" dirty="0">
                <a:solidFill>
                  <a:srgbClr val="000000"/>
                </a:solidFill>
                <a:ea typeface="Times New Roman" panose="02020603050405020304" pitchFamily="18" charset="0"/>
                <a:cs typeface="Arial" panose="020B0604020202020204" pitchFamily="34" charset="0"/>
              </a:rPr>
              <a:t>e image below</a:t>
            </a:r>
            <a:r>
              <a:rPr lang="en-CA" sz="1300" dirty="0">
                <a:solidFill>
                  <a:srgbClr val="000000"/>
                </a:solidFill>
                <a:effectLst/>
                <a:ea typeface="Times New Roman" panose="02020603050405020304" pitchFamily="18" charset="0"/>
                <a:cs typeface="Arial" panose="020B0604020202020204" pitchFamily="34" charset="0"/>
              </a:rPr>
              <a:t>.</a:t>
            </a:r>
          </a:p>
          <a:p>
            <a:pPr fontAlgn="base"/>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8D996498-DCAD-75C4-86C2-5409211CAB9A}"/>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1D1A1CE0-CC6C-082C-207A-6A00AF78D5C3}"/>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59106DE5-26E1-8BDF-40BC-BAEB5869C7C8}"/>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5122" name="Picture 2">
            <a:extLst>
              <a:ext uri="{FF2B5EF4-FFF2-40B4-BE49-F238E27FC236}">
                <a16:creationId xmlns:a16="http://schemas.microsoft.com/office/drawing/2014/main" id="{F00C341E-4A41-BADB-7BAA-5692A5651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628" y="2526381"/>
            <a:ext cx="5171282" cy="294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65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23498-D678-2E1D-6B50-B6250D1033C1}"/>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CBB7FAFC-B2C1-BD00-99F7-0AFC400877C6}"/>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22963715-E3CE-04B9-9B2C-EE944489321F}"/>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08D1DEBC-12BF-7193-00E8-851905B07D9E}"/>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GEOMETRY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248B6DE7-093B-6D71-AA02-0A818F6234B8}"/>
              </a:ext>
            </a:extLst>
          </p:cNvPr>
          <p:cNvSpPr txBox="1"/>
          <p:nvPr/>
        </p:nvSpPr>
        <p:spPr>
          <a:xfrm>
            <a:off x="281124" y="1390383"/>
            <a:ext cx="6278290" cy="3893374"/>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6. Consider a square and a cube. How are they similar? How are they different?</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7. How many different ways can you draw a quadrilateral? Name them if you can!</a:t>
            </a:r>
          </a:p>
          <a:p>
            <a:pPr fontAlgn="base"/>
            <a:r>
              <a:rPr lang="en-CA" sz="1300" dirty="0">
                <a:solidFill>
                  <a:srgbClr val="000000"/>
                </a:solidFill>
                <a:effectLst/>
                <a:ea typeface="Times New Roman" panose="02020603050405020304" pitchFamily="18" charset="0"/>
                <a:cs typeface="Arial" panose="020B0604020202020204" pitchFamily="34" charset="0"/>
              </a:rPr>
              <a:t> </a:t>
            </a:r>
          </a:p>
        </p:txBody>
      </p:sp>
      <p:pic>
        <p:nvPicPr>
          <p:cNvPr id="3" name="Picture 2" descr="A black background with blue letters&#10;&#10;AI-generated content may be incorrect.">
            <a:extLst>
              <a:ext uri="{FF2B5EF4-FFF2-40B4-BE49-F238E27FC236}">
                <a16:creationId xmlns:a16="http://schemas.microsoft.com/office/drawing/2014/main" id="{8DA4DC65-2E76-0C2F-0C22-DB686D9252D5}"/>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6F86C1A5-FF3F-89CB-7CB3-4E3DD560EB28}"/>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F07EC395-2469-ACED-91B9-F3F6895824D7}"/>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7170" name="Picture 2">
            <a:extLst>
              <a:ext uri="{FF2B5EF4-FFF2-40B4-BE49-F238E27FC236}">
                <a16:creationId xmlns:a16="http://schemas.microsoft.com/office/drawing/2014/main" id="{2554DB4F-E525-04E8-7399-26FD5C92F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49" y="1712894"/>
            <a:ext cx="2902787" cy="122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57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C47F2-3955-EA06-FDA6-3EA57C144FBB}"/>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6356D7EB-66B3-B4D3-6BC1-6EC9FB1636D2}"/>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BEA2E74C-8CE3-F5D7-32DA-BA3EC180183E}"/>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354FFCDD-6190-62E0-15F5-B7A6DCDF9439}"/>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GEOMETRY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266F6DA6-4E9C-4A4A-F9CF-713872A33463}"/>
              </a:ext>
            </a:extLst>
          </p:cNvPr>
          <p:cNvSpPr txBox="1"/>
          <p:nvPr/>
        </p:nvSpPr>
        <p:spPr>
          <a:xfrm>
            <a:off x="281124" y="1390383"/>
            <a:ext cx="6278290" cy="7694414"/>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8. Lucy says the shape below is a diamond. Samuel says it’s a square. Who do you agree with? Justify your thinking. </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ffectLst/>
                <a:ea typeface="Times New Roman" panose="02020603050405020304" pitchFamily="18" charset="0"/>
                <a:cs typeface="Arial" panose="020B0604020202020204" pitchFamily="34" charset="0"/>
              </a:rPr>
              <a:t>9. a) Identify three different kinds of prisms. Name them. What gives a prism its name?</a:t>
            </a: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r>
              <a:rPr lang="en-CA" sz="1300" dirty="0">
                <a:solidFill>
                  <a:srgbClr val="000000"/>
                </a:solidFill>
                <a:effectLst/>
                <a:ea typeface="Times New Roman" panose="02020603050405020304" pitchFamily="18" charset="0"/>
                <a:cs typeface="Arial" panose="020B0604020202020204" pitchFamily="34" charset="0"/>
              </a:rPr>
              <a:t>b) Identify three different kinds of pyramids. Name them. What gives a pyramid its name?</a:t>
            </a: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ffectLst/>
                <a:ea typeface="Times New Roman" panose="02020603050405020304" pitchFamily="18" charset="0"/>
                <a:cs typeface="Arial" panose="020B0604020202020204" pitchFamily="34" charset="0"/>
              </a:rPr>
              <a:t>c) How are prisms and pyramids similar? How are they different? </a:t>
            </a: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17DBC41F-16E1-1DEB-48F6-53B26805D0BD}"/>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AD2035A6-882F-33A4-48B6-0257928F9A0B}"/>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09C47164-B9D0-A312-D887-D548CC2B61BB}"/>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9218" name="Picture 2">
            <a:extLst>
              <a:ext uri="{FF2B5EF4-FFF2-40B4-BE49-F238E27FC236}">
                <a16:creationId xmlns:a16="http://schemas.microsoft.com/office/drawing/2014/main" id="{A6A9E2BD-6999-CEAE-7EFF-7BD1DF7D3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49" y="1970785"/>
            <a:ext cx="1536700" cy="151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258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7C1E8-0793-85CE-A5DB-2AEF49A37BEC}"/>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6463F777-9BB8-B02D-0955-8ACE29C2A753}"/>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5DA70931-A67F-DAB1-F337-BD7B927865A5}"/>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C0EC92D9-1982-5DB8-255B-10343747B0C7}"/>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GEOMETRY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F9CE5DF0-9AC5-42ED-B8A0-A1F205911B54}"/>
              </a:ext>
            </a:extLst>
          </p:cNvPr>
          <p:cNvSpPr txBox="1"/>
          <p:nvPr/>
        </p:nvSpPr>
        <p:spPr>
          <a:xfrm>
            <a:off x="281124" y="1390383"/>
            <a:ext cx="6278290" cy="692497"/>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10. Platonic Solids investigation. Using multiple copies of a single shape, how many different 3D shapes can you make? How do you know you have found all the ways?</a:t>
            </a:r>
          </a:p>
          <a:p>
            <a:pPr fontAlgn="base"/>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8561BCF7-F715-7A90-5B07-339B9D8E22D5}"/>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D390059D-3F5F-101A-84C2-A0B4F05EFBF7}"/>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5732464B-6C83-1DDE-D7E2-200F2EC0B07A}"/>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5322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A4058C-77F9-2062-55B8-D8F1515950A7}"/>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F4518A91-5756-9C47-3504-B3E42B8528C6}"/>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F4E3612B-339C-9561-3F3B-5F0B2451B57A}"/>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9FA55AD7-4F52-0253-4894-5BADBBFACE45}"/>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MEASUREMENT</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AE197870-4A3C-69E0-3DDC-F42E1D730BA8}"/>
              </a:ext>
            </a:extLst>
          </p:cNvPr>
          <p:cNvSpPr txBox="1"/>
          <p:nvPr/>
        </p:nvSpPr>
        <p:spPr>
          <a:xfrm>
            <a:off x="307620" y="1375502"/>
            <a:ext cx="6278290" cy="3893374"/>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3. Which weighs more?  </a:t>
            </a: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A 1000 gram bag of feathers</a:t>
            </a: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A 1 kilogram bag of rocks</a:t>
            </a:r>
          </a:p>
          <a:p>
            <a:pPr fontAlgn="base"/>
            <a:r>
              <a:rPr lang="en-CA" sz="1300" dirty="0">
                <a:solidFill>
                  <a:srgbClr val="000000"/>
                </a:solidFill>
                <a:effectLst/>
                <a:ea typeface="Times New Roman" panose="02020603050405020304" pitchFamily="18" charset="0"/>
                <a:cs typeface="Arial" panose="020B0604020202020204" pitchFamily="34" charset="0"/>
              </a:rPr>
              <a:t>Justify your thinking.</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4. Use a ruler. Draw each of the following shapes.</a:t>
            </a:r>
          </a:p>
          <a:p>
            <a:pPr marL="342900" indent="-342900" fontAlgn="base">
              <a:buFont typeface="+mj-lt"/>
              <a:buAutoNum type="alphaLcParenR"/>
            </a:pPr>
            <a:r>
              <a:rPr lang="en-CA" sz="1300" dirty="0">
                <a:solidFill>
                  <a:srgbClr val="000000"/>
                </a:solidFill>
                <a:ea typeface="Times New Roman" panose="02020603050405020304" pitchFamily="18" charset="0"/>
                <a:cs typeface="Arial" panose="020B0604020202020204" pitchFamily="34" charset="0"/>
              </a:rPr>
              <a:t>A 3 cm square</a:t>
            </a:r>
          </a:p>
          <a:p>
            <a:pPr marL="342900" indent="-342900" fontAlgn="base">
              <a:buFont typeface="+mj-lt"/>
              <a:buAutoNum type="alphaLcParenR"/>
            </a:pPr>
            <a:r>
              <a:rPr lang="en-CA" sz="1300" dirty="0">
                <a:solidFill>
                  <a:srgbClr val="000000"/>
                </a:solidFill>
                <a:ea typeface="Times New Roman" panose="02020603050405020304" pitchFamily="18" charset="0"/>
                <a:cs typeface="Arial" panose="020B0604020202020204" pitchFamily="34" charset="0"/>
              </a:rPr>
              <a:t>A rectangle that is 8 cm long and 5 cm wide</a:t>
            </a:r>
          </a:p>
          <a:p>
            <a:pPr marL="342900" indent="-342900" fontAlgn="base">
              <a:buFont typeface="+mj-lt"/>
              <a:buAutoNum type="alphaLcParenR"/>
            </a:pPr>
            <a:r>
              <a:rPr lang="en-CA" sz="1300" dirty="0">
                <a:solidFill>
                  <a:srgbClr val="000000"/>
                </a:solidFill>
                <a:ea typeface="Times New Roman" panose="02020603050405020304" pitchFamily="18" charset="0"/>
                <a:cs typeface="Arial" panose="020B0604020202020204" pitchFamily="34" charset="0"/>
              </a:rPr>
              <a:t>A triangle with a square corner and side lengths: 3 cm, 4 cm, 5 cm </a:t>
            </a:r>
          </a:p>
          <a:p>
            <a:pPr fontAlgn="base"/>
            <a:r>
              <a:rPr lang="en-CA" sz="1300" dirty="0">
                <a:solidFill>
                  <a:srgbClr val="000000"/>
                </a:solidFill>
                <a:ea typeface="Times New Roman" panose="02020603050405020304" pitchFamily="18" charset="0"/>
                <a:cs typeface="Arial" panose="020B0604020202020204" pitchFamily="34" charset="0"/>
              </a:rPr>
              <a:t>Challenge: A circle with a circumference as close to 20 cm as you can get!</a:t>
            </a: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effectLst/>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507D614A-2B76-0DCB-6D71-3AD8119A58A5}"/>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CE84FE79-84C6-6066-D23F-4AA80A9C5451}"/>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B35E23B5-CBF7-1690-1D36-D311E8C4A55D}"/>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3074" name="Picture 2" descr="See the source image">
            <a:extLst>
              <a:ext uri="{FF2B5EF4-FFF2-40B4-BE49-F238E27FC236}">
                <a16:creationId xmlns:a16="http://schemas.microsoft.com/office/drawing/2014/main" id="{A5120E09-5AF2-FB02-589B-443A958C7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305" y="1347171"/>
            <a:ext cx="1220030" cy="12200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id="{E2D19551-546A-570B-D362-C1075F666C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22" y="1347171"/>
            <a:ext cx="1230732" cy="12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89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3BB0A4-1728-787D-C78F-215D1A85B3E2}"/>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39D2B98C-EC70-8F40-3AC7-A2A9DBFB6548}"/>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6A544399-322F-CD08-1E49-B4BD3F1B8BDA}"/>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6382CD53-F34F-6272-FEC9-D79E16D137BF}"/>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MEASUREMENT</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CB740ACE-3829-8793-5852-25D897838BE9}"/>
              </a:ext>
            </a:extLst>
          </p:cNvPr>
          <p:cNvSpPr txBox="1"/>
          <p:nvPr/>
        </p:nvSpPr>
        <p:spPr>
          <a:xfrm>
            <a:off x="307620" y="1375502"/>
            <a:ext cx="6278290" cy="492443"/>
          </a:xfrm>
          <a:prstGeom prst="rect">
            <a:avLst/>
          </a:prstGeom>
          <a:noFill/>
        </p:spPr>
        <p:txBody>
          <a:bodyPr wrap="square">
            <a:spAutoFit/>
          </a:bodyPr>
          <a:lstStyle/>
          <a:p>
            <a:pPr fontAlgn="base"/>
            <a:r>
              <a:rPr lang="en-CA" sz="1300" dirty="0">
                <a:solidFill>
                  <a:srgbClr val="000000"/>
                </a:solidFill>
                <a:ea typeface="Times New Roman" panose="02020603050405020304" pitchFamily="18" charset="0"/>
                <a:cs typeface="Arial" panose="020B0604020202020204" pitchFamily="34" charset="0"/>
              </a:rPr>
              <a:t>5. Measure the height and length of each item using centimetres.</a:t>
            </a:r>
          </a:p>
          <a:p>
            <a:pPr fontAlgn="base"/>
            <a:endParaRPr lang="en-CA" sz="1300" dirty="0">
              <a:effectLst/>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B86740EE-B1A0-8B86-AEA4-68B0D19313F0}"/>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391DA869-B15F-E213-2362-1DFB70891B1D}"/>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D92695B6-F4C3-A04F-B634-96A50464C657}"/>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a:extLst>
              <a:ext uri="{FF2B5EF4-FFF2-40B4-BE49-F238E27FC236}">
                <a16:creationId xmlns:a16="http://schemas.microsoft.com/office/drawing/2014/main" id="{CA222AD4-D5A7-08BA-8817-6BE9D5F38A50}"/>
              </a:ext>
            </a:extLst>
          </p:cNvPr>
          <p:cNvGraphicFramePr>
            <a:graphicFrameLocks noGrp="1"/>
          </p:cNvGraphicFramePr>
          <p:nvPr>
            <p:extLst>
              <p:ext uri="{D42A27DB-BD31-4B8C-83A1-F6EECF244321}">
                <p14:modId xmlns:p14="http://schemas.microsoft.com/office/powerpoint/2010/main" val="340402152"/>
              </p:ext>
            </p:extLst>
          </p:nvPr>
        </p:nvGraphicFramePr>
        <p:xfrm>
          <a:off x="395048" y="1774021"/>
          <a:ext cx="5840860" cy="6635461"/>
        </p:xfrm>
        <a:graphic>
          <a:graphicData uri="http://schemas.openxmlformats.org/drawingml/2006/table">
            <a:tbl>
              <a:tblPr firstRow="1" bandRow="1">
                <a:tableStyleId>{5C22544A-7EE6-4342-B048-85BDC9FD1C3A}</a:tableStyleId>
              </a:tblPr>
              <a:tblGrid>
                <a:gridCol w="2920430">
                  <a:extLst>
                    <a:ext uri="{9D8B030D-6E8A-4147-A177-3AD203B41FA5}">
                      <a16:colId xmlns:a16="http://schemas.microsoft.com/office/drawing/2014/main" val="1277712407"/>
                    </a:ext>
                  </a:extLst>
                </a:gridCol>
                <a:gridCol w="2920430">
                  <a:extLst>
                    <a:ext uri="{9D8B030D-6E8A-4147-A177-3AD203B41FA5}">
                      <a16:colId xmlns:a16="http://schemas.microsoft.com/office/drawing/2014/main" val="1862093420"/>
                    </a:ext>
                  </a:extLst>
                </a:gridCol>
              </a:tblGrid>
              <a:tr h="2169345">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985660"/>
                  </a:ext>
                </a:extLst>
              </a:tr>
              <a:tr h="1782877">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18042"/>
                  </a:ext>
                </a:extLst>
              </a:tr>
              <a:tr h="2683239">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604032"/>
                  </a:ext>
                </a:extLst>
              </a:tr>
            </a:tbl>
          </a:graphicData>
        </a:graphic>
      </p:graphicFrame>
      <p:pic>
        <p:nvPicPr>
          <p:cNvPr id="6" name="Picture 5" descr="A cartoon of a cat&#10;&#10;AI-generated content may be incorrect.">
            <a:extLst>
              <a:ext uri="{FF2B5EF4-FFF2-40B4-BE49-F238E27FC236}">
                <a16:creationId xmlns:a16="http://schemas.microsoft.com/office/drawing/2014/main" id="{D8911F47-592A-02F5-D22A-97D3BED58570}"/>
              </a:ext>
            </a:extLst>
          </p:cNvPr>
          <p:cNvPicPr>
            <a:picLocks noChangeAspect="1"/>
          </p:cNvPicPr>
          <p:nvPr/>
        </p:nvPicPr>
        <p:blipFill>
          <a:blip r:embed="rId3"/>
          <a:stretch>
            <a:fillRect/>
          </a:stretch>
        </p:blipFill>
        <p:spPr>
          <a:xfrm>
            <a:off x="583912" y="1866601"/>
            <a:ext cx="1948779" cy="1955891"/>
          </a:xfrm>
          <a:prstGeom prst="rect">
            <a:avLst/>
          </a:prstGeom>
        </p:spPr>
      </p:pic>
      <p:pic>
        <p:nvPicPr>
          <p:cNvPr id="9" name="Picture 8" descr="A brown wooden table with legs&#10;&#10;AI-generated content may be incorrect.">
            <a:extLst>
              <a:ext uri="{FF2B5EF4-FFF2-40B4-BE49-F238E27FC236}">
                <a16:creationId xmlns:a16="http://schemas.microsoft.com/office/drawing/2014/main" id="{63974B73-A4C0-B70E-ABD1-3B19F5877115}"/>
              </a:ext>
            </a:extLst>
          </p:cNvPr>
          <p:cNvPicPr>
            <a:picLocks noChangeAspect="1"/>
          </p:cNvPicPr>
          <p:nvPr/>
        </p:nvPicPr>
        <p:blipFill>
          <a:blip r:embed="rId4"/>
          <a:stretch>
            <a:fillRect/>
          </a:stretch>
        </p:blipFill>
        <p:spPr>
          <a:xfrm>
            <a:off x="3588233" y="2340551"/>
            <a:ext cx="2287340" cy="1079190"/>
          </a:xfrm>
          <a:prstGeom prst="rect">
            <a:avLst/>
          </a:prstGeom>
        </p:spPr>
      </p:pic>
      <p:pic>
        <p:nvPicPr>
          <p:cNvPr id="11" name="Picture 10" descr="A green and black caterpillar&#10;&#10;AI-generated content may be incorrect.">
            <a:extLst>
              <a:ext uri="{FF2B5EF4-FFF2-40B4-BE49-F238E27FC236}">
                <a16:creationId xmlns:a16="http://schemas.microsoft.com/office/drawing/2014/main" id="{86EB46EC-AA94-488D-19BF-FC0E5A43883A}"/>
              </a:ext>
            </a:extLst>
          </p:cNvPr>
          <p:cNvPicPr>
            <a:picLocks noChangeAspect="1"/>
          </p:cNvPicPr>
          <p:nvPr/>
        </p:nvPicPr>
        <p:blipFill>
          <a:blip r:embed="rId5"/>
          <a:stretch>
            <a:fillRect/>
          </a:stretch>
        </p:blipFill>
        <p:spPr>
          <a:xfrm>
            <a:off x="793063" y="4139926"/>
            <a:ext cx="2159000" cy="1085850"/>
          </a:xfrm>
          <a:prstGeom prst="rect">
            <a:avLst/>
          </a:prstGeom>
        </p:spPr>
      </p:pic>
      <p:pic>
        <p:nvPicPr>
          <p:cNvPr id="13" name="Picture 12" descr="A cartoon mouse with long tail&#10;&#10;AI-generated content may be incorrect.">
            <a:extLst>
              <a:ext uri="{FF2B5EF4-FFF2-40B4-BE49-F238E27FC236}">
                <a16:creationId xmlns:a16="http://schemas.microsoft.com/office/drawing/2014/main" id="{12E1FBCE-A174-89E0-052E-07D57AD26018}"/>
              </a:ext>
            </a:extLst>
          </p:cNvPr>
          <p:cNvPicPr>
            <a:picLocks noChangeAspect="1"/>
          </p:cNvPicPr>
          <p:nvPr/>
        </p:nvPicPr>
        <p:blipFill>
          <a:blip r:embed="rId6"/>
          <a:stretch>
            <a:fillRect/>
          </a:stretch>
        </p:blipFill>
        <p:spPr>
          <a:xfrm>
            <a:off x="4164570" y="4329697"/>
            <a:ext cx="1134665" cy="685081"/>
          </a:xfrm>
          <a:prstGeom prst="rect">
            <a:avLst/>
          </a:prstGeom>
        </p:spPr>
      </p:pic>
      <p:pic>
        <p:nvPicPr>
          <p:cNvPr id="15" name="Picture 14" descr="A tree with green leaves&#10;&#10;AI-generated content may be incorrect.">
            <a:extLst>
              <a:ext uri="{FF2B5EF4-FFF2-40B4-BE49-F238E27FC236}">
                <a16:creationId xmlns:a16="http://schemas.microsoft.com/office/drawing/2014/main" id="{E70E5102-7175-9831-D044-92229DA8FC32}"/>
              </a:ext>
            </a:extLst>
          </p:cNvPr>
          <p:cNvPicPr>
            <a:picLocks noChangeAspect="1"/>
          </p:cNvPicPr>
          <p:nvPr/>
        </p:nvPicPr>
        <p:blipFill>
          <a:blip r:embed="rId7"/>
          <a:srcRect l="1314" t="6587"/>
          <a:stretch>
            <a:fillRect/>
          </a:stretch>
        </p:blipFill>
        <p:spPr>
          <a:xfrm>
            <a:off x="401659" y="5846164"/>
            <a:ext cx="2892297" cy="2378166"/>
          </a:xfrm>
          <a:prstGeom prst="rect">
            <a:avLst/>
          </a:prstGeom>
        </p:spPr>
      </p:pic>
      <p:pic>
        <p:nvPicPr>
          <p:cNvPr id="17" name="Picture 16" descr="A green and yellow snake&#10;&#10;AI-generated content may be incorrect.">
            <a:extLst>
              <a:ext uri="{FF2B5EF4-FFF2-40B4-BE49-F238E27FC236}">
                <a16:creationId xmlns:a16="http://schemas.microsoft.com/office/drawing/2014/main" id="{1DAE8146-E3B1-53D7-E524-5A65F4827F31}"/>
              </a:ext>
            </a:extLst>
          </p:cNvPr>
          <p:cNvPicPr>
            <a:picLocks noChangeAspect="1"/>
          </p:cNvPicPr>
          <p:nvPr/>
        </p:nvPicPr>
        <p:blipFill>
          <a:blip r:embed="rId8"/>
          <a:stretch>
            <a:fillRect/>
          </a:stretch>
        </p:blipFill>
        <p:spPr>
          <a:xfrm>
            <a:off x="3319906" y="6155675"/>
            <a:ext cx="2892297" cy="1818256"/>
          </a:xfrm>
          <a:prstGeom prst="rect">
            <a:avLst/>
          </a:prstGeom>
        </p:spPr>
      </p:pic>
    </p:spTree>
    <p:extLst>
      <p:ext uri="{BB962C8B-B14F-4D97-AF65-F5344CB8AC3E}">
        <p14:creationId xmlns:p14="http://schemas.microsoft.com/office/powerpoint/2010/main" val="1166583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E0B20D-B8F2-22E7-AE9F-AE7527DFB78E}"/>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3774F17D-1F30-467F-1433-3544B246B8E8}"/>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3B052ACF-100B-29D0-0652-1FD7A358891F}"/>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D85F9125-1823-6265-D9A4-55F7A11630C2}"/>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MEASUREMENT</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81C602E1-18FA-16BB-C32E-94083C396362}"/>
              </a:ext>
            </a:extLst>
          </p:cNvPr>
          <p:cNvSpPr txBox="1"/>
          <p:nvPr/>
        </p:nvSpPr>
        <p:spPr>
          <a:xfrm>
            <a:off x="307620" y="1375502"/>
            <a:ext cx="6278290" cy="7894469"/>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6. Exploring Linear Measurement.</a:t>
            </a:r>
          </a:p>
          <a:p>
            <a:pPr fontAlgn="base"/>
            <a:r>
              <a:rPr lang="en-CA" sz="1300" dirty="0">
                <a:solidFill>
                  <a:srgbClr val="000000"/>
                </a:solidFill>
                <a:effectLst/>
                <a:ea typeface="Times New Roman" panose="02020603050405020304" pitchFamily="18" charset="0"/>
                <a:cs typeface="Arial" panose="020B0604020202020204" pitchFamily="34" charset="0"/>
              </a:rPr>
              <a:t>Millimetre</a:t>
            </a: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r>
              <a:rPr lang="en-CA" sz="1300" dirty="0">
                <a:solidFill>
                  <a:srgbClr val="000000"/>
                </a:solidFill>
                <a:effectLst/>
                <a:ea typeface="Times New Roman" panose="02020603050405020304" pitchFamily="18" charset="0"/>
                <a:cs typeface="Arial" panose="020B0604020202020204" pitchFamily="34" charset="0"/>
              </a:rPr>
              <a:t>Centimetre</a:t>
            </a: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r>
              <a:rPr lang="en-CA" sz="1300" dirty="0">
                <a:solidFill>
                  <a:srgbClr val="000000"/>
                </a:solidFill>
                <a:effectLst/>
                <a:ea typeface="Times New Roman" panose="02020603050405020304" pitchFamily="18" charset="0"/>
                <a:cs typeface="Arial" panose="020B0604020202020204" pitchFamily="34" charset="0"/>
              </a:rPr>
              <a:t>Metre</a:t>
            </a: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r>
              <a:rPr lang="en-CA" sz="1300" dirty="0">
                <a:solidFill>
                  <a:srgbClr val="000000"/>
                </a:solidFill>
                <a:effectLst/>
                <a:ea typeface="Times New Roman" panose="02020603050405020304" pitchFamily="18" charset="0"/>
                <a:cs typeface="Arial" panose="020B0604020202020204" pitchFamily="34" charset="0"/>
              </a:rPr>
              <a:t>Kilometre </a:t>
            </a: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effectLst/>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FEE68288-D46D-A2FB-8889-09DE9A092521}"/>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2E3F56DB-039A-5F7A-B22B-AE896C4006B8}"/>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4CD78680-29CA-9BDE-429C-69D00AD52D5B}"/>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a:extLst>
              <a:ext uri="{FF2B5EF4-FFF2-40B4-BE49-F238E27FC236}">
                <a16:creationId xmlns:a16="http://schemas.microsoft.com/office/drawing/2014/main" id="{7F7C4413-D6C2-6C78-8B05-28159A35DB0E}"/>
              </a:ext>
            </a:extLst>
          </p:cNvPr>
          <p:cNvGraphicFramePr>
            <a:graphicFrameLocks noGrp="1"/>
          </p:cNvGraphicFramePr>
          <p:nvPr>
            <p:extLst>
              <p:ext uri="{D42A27DB-BD31-4B8C-83A1-F6EECF244321}">
                <p14:modId xmlns:p14="http://schemas.microsoft.com/office/powerpoint/2010/main" val="927476604"/>
              </p:ext>
            </p:extLst>
          </p:nvPr>
        </p:nvGraphicFramePr>
        <p:xfrm>
          <a:off x="395049" y="1844773"/>
          <a:ext cx="5915810" cy="1206896"/>
        </p:xfrm>
        <a:graphic>
          <a:graphicData uri="http://schemas.openxmlformats.org/drawingml/2006/table">
            <a:tbl>
              <a:tblPr firstRow="1" bandRow="1">
                <a:tableStyleId>{5C22544A-7EE6-4342-B048-85BDC9FD1C3A}</a:tableStyleId>
              </a:tblPr>
              <a:tblGrid>
                <a:gridCol w="1029142">
                  <a:extLst>
                    <a:ext uri="{9D8B030D-6E8A-4147-A177-3AD203B41FA5}">
                      <a16:colId xmlns:a16="http://schemas.microsoft.com/office/drawing/2014/main" val="2013799448"/>
                    </a:ext>
                  </a:extLst>
                </a:gridCol>
                <a:gridCol w="2483652">
                  <a:extLst>
                    <a:ext uri="{9D8B030D-6E8A-4147-A177-3AD203B41FA5}">
                      <a16:colId xmlns:a16="http://schemas.microsoft.com/office/drawing/2014/main" val="1145804737"/>
                    </a:ext>
                  </a:extLst>
                </a:gridCol>
                <a:gridCol w="2403016">
                  <a:extLst>
                    <a:ext uri="{9D8B030D-6E8A-4147-A177-3AD203B41FA5}">
                      <a16:colId xmlns:a16="http://schemas.microsoft.com/office/drawing/2014/main" val="2172899141"/>
                    </a:ext>
                  </a:extLst>
                </a:gridCol>
              </a:tblGrid>
              <a:tr h="1206896">
                <a:tc>
                  <a:txBody>
                    <a:bodyPr/>
                    <a:lstStyle/>
                    <a:p>
                      <a:r>
                        <a:rPr lang="en-US" b="0"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What is a good referent?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I can use it to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487776"/>
                  </a:ext>
                </a:extLst>
              </a:tr>
            </a:tbl>
          </a:graphicData>
        </a:graphic>
      </p:graphicFrame>
      <p:graphicFrame>
        <p:nvGraphicFramePr>
          <p:cNvPr id="5" name="Table 4">
            <a:extLst>
              <a:ext uri="{FF2B5EF4-FFF2-40B4-BE49-F238E27FC236}">
                <a16:creationId xmlns:a16="http://schemas.microsoft.com/office/drawing/2014/main" id="{F31EAD29-8E32-F2F6-2020-D9B89B8A61C2}"/>
              </a:ext>
            </a:extLst>
          </p:cNvPr>
          <p:cNvGraphicFramePr>
            <a:graphicFrameLocks noGrp="1"/>
          </p:cNvGraphicFramePr>
          <p:nvPr>
            <p:extLst>
              <p:ext uri="{D42A27DB-BD31-4B8C-83A1-F6EECF244321}">
                <p14:modId xmlns:p14="http://schemas.microsoft.com/office/powerpoint/2010/main" val="4146010396"/>
              </p:ext>
            </p:extLst>
          </p:nvPr>
        </p:nvGraphicFramePr>
        <p:xfrm>
          <a:off x="395048" y="3680343"/>
          <a:ext cx="5915808" cy="1206896"/>
        </p:xfrm>
        <a:graphic>
          <a:graphicData uri="http://schemas.openxmlformats.org/drawingml/2006/table">
            <a:tbl>
              <a:tblPr firstRow="1" bandRow="1">
                <a:tableStyleId>{5C22544A-7EE6-4342-B048-85BDC9FD1C3A}</a:tableStyleId>
              </a:tblPr>
              <a:tblGrid>
                <a:gridCol w="1029142">
                  <a:extLst>
                    <a:ext uri="{9D8B030D-6E8A-4147-A177-3AD203B41FA5}">
                      <a16:colId xmlns:a16="http://schemas.microsoft.com/office/drawing/2014/main" val="2013799448"/>
                    </a:ext>
                  </a:extLst>
                </a:gridCol>
                <a:gridCol w="2483651">
                  <a:extLst>
                    <a:ext uri="{9D8B030D-6E8A-4147-A177-3AD203B41FA5}">
                      <a16:colId xmlns:a16="http://schemas.microsoft.com/office/drawing/2014/main" val="1145804737"/>
                    </a:ext>
                  </a:extLst>
                </a:gridCol>
                <a:gridCol w="2403015">
                  <a:extLst>
                    <a:ext uri="{9D8B030D-6E8A-4147-A177-3AD203B41FA5}">
                      <a16:colId xmlns:a16="http://schemas.microsoft.com/office/drawing/2014/main" val="2172899141"/>
                    </a:ext>
                  </a:extLst>
                </a:gridCol>
              </a:tblGrid>
              <a:tr h="1206896">
                <a:tc>
                  <a:txBody>
                    <a:bodyPr/>
                    <a:lstStyle/>
                    <a:p>
                      <a:r>
                        <a:rPr lang="en-US" b="0"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What is a good referent?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I can use it to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487776"/>
                  </a:ext>
                </a:extLst>
              </a:tr>
            </a:tbl>
          </a:graphicData>
        </a:graphic>
      </p:graphicFrame>
      <p:graphicFrame>
        <p:nvGraphicFramePr>
          <p:cNvPr id="6" name="Table 5">
            <a:extLst>
              <a:ext uri="{FF2B5EF4-FFF2-40B4-BE49-F238E27FC236}">
                <a16:creationId xmlns:a16="http://schemas.microsoft.com/office/drawing/2014/main" id="{ABCA9ED0-C8F9-8FA5-193D-034593CA2312}"/>
              </a:ext>
            </a:extLst>
          </p:cNvPr>
          <p:cNvGraphicFramePr>
            <a:graphicFrameLocks noGrp="1"/>
          </p:cNvGraphicFramePr>
          <p:nvPr>
            <p:extLst>
              <p:ext uri="{D42A27DB-BD31-4B8C-83A1-F6EECF244321}">
                <p14:modId xmlns:p14="http://schemas.microsoft.com/office/powerpoint/2010/main" val="3629058088"/>
              </p:ext>
            </p:extLst>
          </p:nvPr>
        </p:nvGraphicFramePr>
        <p:xfrm>
          <a:off x="395048" y="5393154"/>
          <a:ext cx="5915808" cy="1206896"/>
        </p:xfrm>
        <a:graphic>
          <a:graphicData uri="http://schemas.openxmlformats.org/drawingml/2006/table">
            <a:tbl>
              <a:tblPr firstRow="1" bandRow="1">
                <a:tableStyleId>{5C22544A-7EE6-4342-B048-85BDC9FD1C3A}</a:tableStyleId>
              </a:tblPr>
              <a:tblGrid>
                <a:gridCol w="1029142">
                  <a:extLst>
                    <a:ext uri="{9D8B030D-6E8A-4147-A177-3AD203B41FA5}">
                      <a16:colId xmlns:a16="http://schemas.microsoft.com/office/drawing/2014/main" val="2013799448"/>
                    </a:ext>
                  </a:extLst>
                </a:gridCol>
                <a:gridCol w="2483651">
                  <a:extLst>
                    <a:ext uri="{9D8B030D-6E8A-4147-A177-3AD203B41FA5}">
                      <a16:colId xmlns:a16="http://schemas.microsoft.com/office/drawing/2014/main" val="1145804737"/>
                    </a:ext>
                  </a:extLst>
                </a:gridCol>
                <a:gridCol w="2403015">
                  <a:extLst>
                    <a:ext uri="{9D8B030D-6E8A-4147-A177-3AD203B41FA5}">
                      <a16:colId xmlns:a16="http://schemas.microsoft.com/office/drawing/2014/main" val="2172899141"/>
                    </a:ext>
                  </a:extLst>
                </a:gridCol>
              </a:tblGrid>
              <a:tr h="1206896">
                <a:tc>
                  <a:txBody>
                    <a:bodyPr/>
                    <a:lstStyle/>
                    <a:p>
                      <a:r>
                        <a:rPr lang="en-US" b="0"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What is a good referent?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I can use it to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487776"/>
                  </a:ext>
                </a:extLst>
              </a:tr>
            </a:tbl>
          </a:graphicData>
        </a:graphic>
      </p:graphicFrame>
      <p:graphicFrame>
        <p:nvGraphicFramePr>
          <p:cNvPr id="8" name="Table 7">
            <a:extLst>
              <a:ext uri="{FF2B5EF4-FFF2-40B4-BE49-F238E27FC236}">
                <a16:creationId xmlns:a16="http://schemas.microsoft.com/office/drawing/2014/main" id="{30B9829A-82A5-28B6-23CF-895636AA3F76}"/>
              </a:ext>
            </a:extLst>
          </p:cNvPr>
          <p:cNvGraphicFramePr>
            <a:graphicFrameLocks noGrp="1"/>
          </p:cNvGraphicFramePr>
          <p:nvPr>
            <p:extLst>
              <p:ext uri="{D42A27DB-BD31-4B8C-83A1-F6EECF244321}">
                <p14:modId xmlns:p14="http://schemas.microsoft.com/office/powerpoint/2010/main" val="2429808981"/>
              </p:ext>
            </p:extLst>
          </p:nvPr>
        </p:nvGraphicFramePr>
        <p:xfrm>
          <a:off x="395048" y="7193097"/>
          <a:ext cx="5915808" cy="1206896"/>
        </p:xfrm>
        <a:graphic>
          <a:graphicData uri="http://schemas.openxmlformats.org/drawingml/2006/table">
            <a:tbl>
              <a:tblPr firstRow="1" bandRow="1">
                <a:tableStyleId>{5C22544A-7EE6-4342-B048-85BDC9FD1C3A}</a:tableStyleId>
              </a:tblPr>
              <a:tblGrid>
                <a:gridCol w="1029142">
                  <a:extLst>
                    <a:ext uri="{9D8B030D-6E8A-4147-A177-3AD203B41FA5}">
                      <a16:colId xmlns:a16="http://schemas.microsoft.com/office/drawing/2014/main" val="2013799448"/>
                    </a:ext>
                  </a:extLst>
                </a:gridCol>
                <a:gridCol w="2483651">
                  <a:extLst>
                    <a:ext uri="{9D8B030D-6E8A-4147-A177-3AD203B41FA5}">
                      <a16:colId xmlns:a16="http://schemas.microsoft.com/office/drawing/2014/main" val="1145804737"/>
                    </a:ext>
                  </a:extLst>
                </a:gridCol>
                <a:gridCol w="2403015">
                  <a:extLst>
                    <a:ext uri="{9D8B030D-6E8A-4147-A177-3AD203B41FA5}">
                      <a16:colId xmlns:a16="http://schemas.microsoft.com/office/drawing/2014/main" val="2172899141"/>
                    </a:ext>
                  </a:extLst>
                </a:gridCol>
              </a:tblGrid>
              <a:tr h="1206896">
                <a:tc>
                  <a:txBody>
                    <a:bodyPr/>
                    <a:lstStyle/>
                    <a:p>
                      <a:r>
                        <a:rPr lang="en-US" b="0"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What is a good referent?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I can use it to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487776"/>
                  </a:ext>
                </a:extLst>
              </a:tr>
            </a:tbl>
          </a:graphicData>
        </a:graphic>
      </p:graphicFrame>
    </p:spTree>
    <p:extLst>
      <p:ext uri="{BB962C8B-B14F-4D97-AF65-F5344CB8AC3E}">
        <p14:creationId xmlns:p14="http://schemas.microsoft.com/office/powerpoint/2010/main" val="34430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521ABE-9018-8236-583F-276C8A1348B5}"/>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73349A18-7E9E-5EDC-CC38-2CCC8BB4407D}"/>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5A00B6A7-EFD0-1115-8724-F9785A9C002D}"/>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3C53DFFD-AFF7-A78B-FA18-28AAFA007B11}"/>
              </a:ext>
            </a:extLst>
          </p:cNvPr>
          <p:cNvSpPr txBox="1"/>
          <p:nvPr/>
        </p:nvSpPr>
        <p:spPr>
          <a:xfrm>
            <a:off x="307620" y="1375502"/>
            <a:ext cx="6278290" cy="3093154"/>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7. a) Describe or show a strategy for measuring the distance around a circle or curved object like a cylinder.</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r>
              <a:rPr lang="en-CA" sz="1300" dirty="0">
                <a:effectLst/>
                <a:ea typeface="Times New Roman" panose="02020603050405020304" pitchFamily="18" charset="0"/>
              </a:rPr>
              <a:t>b) Find some objects that are curved to measure (water bottle, tree trunk, your head).</a:t>
            </a:r>
          </a:p>
          <a:p>
            <a:pPr fontAlgn="base"/>
            <a:r>
              <a:rPr lang="en-CA" sz="1300" dirty="0">
                <a:effectLst/>
                <a:ea typeface="Times New Roman" panose="02020603050405020304" pitchFamily="18" charset="0"/>
              </a:rPr>
              <a:t>Write them in the chart below. Estimate the distance around them. Then measure them. How close did you get (find the difference between your estimate and measurement)? </a:t>
            </a:r>
          </a:p>
          <a:p>
            <a:pPr fontAlgn="base"/>
            <a:endParaRPr lang="en-CA" sz="1300" dirty="0">
              <a:effectLst/>
              <a:ea typeface="Times New Roman" panose="02020603050405020304" pitchFamily="18" charset="0"/>
            </a:endParaRPr>
          </a:p>
        </p:txBody>
      </p:sp>
      <p:sp>
        <p:nvSpPr>
          <p:cNvPr id="36" name="Text Box 2">
            <a:extLst>
              <a:ext uri="{FF2B5EF4-FFF2-40B4-BE49-F238E27FC236}">
                <a16:creationId xmlns:a16="http://schemas.microsoft.com/office/drawing/2014/main" id="{4CAA91A0-B44D-D250-2F9C-7DDE349F6379}"/>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MEASUREMENT</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DB3ED178-9F6D-8DB3-F085-1F91AF2C9658}"/>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590708FC-40AB-39FA-97C0-473F1D21B0C4}"/>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3486F885-33F3-C274-C95E-22BBB15F406E}"/>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11" name="Table 10">
            <a:extLst>
              <a:ext uri="{FF2B5EF4-FFF2-40B4-BE49-F238E27FC236}">
                <a16:creationId xmlns:a16="http://schemas.microsoft.com/office/drawing/2014/main" id="{A64BBEBC-D767-DDC9-112E-F7769592010E}"/>
              </a:ext>
            </a:extLst>
          </p:cNvPr>
          <p:cNvGraphicFramePr>
            <a:graphicFrameLocks noGrp="1"/>
          </p:cNvGraphicFramePr>
          <p:nvPr>
            <p:extLst>
              <p:ext uri="{D42A27DB-BD31-4B8C-83A1-F6EECF244321}">
                <p14:modId xmlns:p14="http://schemas.microsoft.com/office/powerpoint/2010/main" val="2367814224"/>
              </p:ext>
            </p:extLst>
          </p:nvPr>
        </p:nvGraphicFramePr>
        <p:xfrm>
          <a:off x="430099" y="4421939"/>
          <a:ext cx="6015392" cy="3443164"/>
        </p:xfrm>
        <a:graphic>
          <a:graphicData uri="http://schemas.openxmlformats.org/drawingml/2006/table">
            <a:tbl>
              <a:tblPr firstRow="1" bandRow="1">
                <a:tableStyleId>{5C22544A-7EE6-4342-B048-85BDC9FD1C3A}</a:tableStyleId>
              </a:tblPr>
              <a:tblGrid>
                <a:gridCol w="1503848">
                  <a:extLst>
                    <a:ext uri="{9D8B030D-6E8A-4147-A177-3AD203B41FA5}">
                      <a16:colId xmlns:a16="http://schemas.microsoft.com/office/drawing/2014/main" val="2013799448"/>
                    </a:ext>
                  </a:extLst>
                </a:gridCol>
                <a:gridCol w="1503848">
                  <a:extLst>
                    <a:ext uri="{9D8B030D-6E8A-4147-A177-3AD203B41FA5}">
                      <a16:colId xmlns:a16="http://schemas.microsoft.com/office/drawing/2014/main" val="1145804737"/>
                    </a:ext>
                  </a:extLst>
                </a:gridCol>
                <a:gridCol w="1503848">
                  <a:extLst>
                    <a:ext uri="{9D8B030D-6E8A-4147-A177-3AD203B41FA5}">
                      <a16:colId xmlns:a16="http://schemas.microsoft.com/office/drawing/2014/main" val="1171418722"/>
                    </a:ext>
                  </a:extLst>
                </a:gridCol>
                <a:gridCol w="1503848">
                  <a:extLst>
                    <a:ext uri="{9D8B030D-6E8A-4147-A177-3AD203B41FA5}">
                      <a16:colId xmlns:a16="http://schemas.microsoft.com/office/drawing/2014/main" val="2172899141"/>
                    </a:ext>
                  </a:extLst>
                </a:gridCol>
              </a:tblGrid>
              <a:tr h="419884">
                <a:tc>
                  <a:txBody>
                    <a:bodyPr/>
                    <a:lstStyle/>
                    <a:p>
                      <a:pPr algn="ctr"/>
                      <a:r>
                        <a:rPr lang="en-US" b="1" dirty="0">
                          <a:solidFill>
                            <a:schemeClr val="tx1"/>
                          </a:solidFill>
                        </a:rPr>
                        <a:t>Curved Object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Estimate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Measurement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Difference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487776"/>
                  </a:ext>
                </a:extLst>
              </a:tr>
              <a:tr h="604656">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78243"/>
                  </a:ext>
                </a:extLst>
              </a:tr>
              <a:tr h="604656">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187863"/>
                  </a:ext>
                </a:extLst>
              </a:tr>
              <a:tr h="604656">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9396144"/>
                  </a:ext>
                </a:extLst>
              </a:tr>
              <a:tr h="604656">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6498543"/>
                  </a:ext>
                </a:extLst>
              </a:tr>
              <a:tr h="604656">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955200"/>
                  </a:ext>
                </a:extLst>
              </a:tr>
            </a:tbl>
          </a:graphicData>
        </a:graphic>
      </p:graphicFrame>
    </p:spTree>
    <p:extLst>
      <p:ext uri="{BB962C8B-B14F-4D97-AF65-F5344CB8AC3E}">
        <p14:creationId xmlns:p14="http://schemas.microsoft.com/office/powerpoint/2010/main" val="69625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16E821-DD9E-AED8-C424-B0DFFDE090E1}"/>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B1BEF061-57EF-C01C-83E0-AAE61C4AEDA4}"/>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2E2CC825-2B78-18C2-B93E-70312C1ECC53}"/>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F7857F8B-71E7-0EB2-0FFF-8ADCF3945B4C}"/>
              </a:ext>
            </a:extLst>
          </p:cNvPr>
          <p:cNvSpPr txBox="1"/>
          <p:nvPr/>
        </p:nvSpPr>
        <p:spPr>
          <a:xfrm>
            <a:off x="307620" y="1375502"/>
            <a:ext cx="6278290" cy="3893374"/>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8. Explain how one person could measure something and get a big number, and a different person could measure the same thing and get a small number. Use a specific example to support your thinking.</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r>
              <a:rPr lang="en-CA" sz="1300" dirty="0">
                <a:solidFill>
                  <a:srgbClr val="000000"/>
                </a:solidFill>
                <a:effectLst/>
                <a:ea typeface="Times New Roman" panose="02020603050405020304" pitchFamily="18" charset="0"/>
                <a:cs typeface="Arial" panose="020B0604020202020204" pitchFamily="34" charset="0"/>
              </a:rPr>
              <a:t>9. Use a balance scale and weights. Find two very different objects that have almost the same mass. How can you tell if they have the same mass? How close in mass were the two objects?</a:t>
            </a:r>
          </a:p>
          <a:p>
            <a:pPr fontAlgn="base"/>
            <a:endParaRPr lang="en-CA" sz="1300" dirty="0">
              <a:effectLst/>
              <a:ea typeface="Times New Roman" panose="02020603050405020304" pitchFamily="18" charset="0"/>
            </a:endParaRPr>
          </a:p>
        </p:txBody>
      </p:sp>
      <p:sp>
        <p:nvSpPr>
          <p:cNvPr id="36" name="Text Box 2">
            <a:extLst>
              <a:ext uri="{FF2B5EF4-FFF2-40B4-BE49-F238E27FC236}">
                <a16:creationId xmlns:a16="http://schemas.microsoft.com/office/drawing/2014/main" id="{B8C7274B-20D5-EADE-843D-003DBB2A7B16}"/>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MEASUREMENT</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2CD86AC6-EFDD-00A8-0D4D-DF35E4CDFD6D}"/>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E334FAEA-41BD-C3F7-56FD-1DC448AED078}"/>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DB9F0AFF-1EC6-5521-3B90-5D4367CB0221}"/>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68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37F0B1-8FA1-F5CB-2BEF-A6F9AEC31E1C}"/>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F06BE9EB-48F6-377F-5FAE-87CE5FFABDCF}"/>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6D3B875E-47A9-9815-121F-7799E89CE9D4}"/>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531B7EBB-76EE-60B3-8A0D-24778D8F8542}"/>
              </a:ext>
            </a:extLst>
          </p:cNvPr>
          <p:cNvSpPr txBox="1"/>
          <p:nvPr/>
        </p:nvSpPr>
        <p:spPr>
          <a:xfrm>
            <a:off x="307620" y="1375502"/>
            <a:ext cx="6278290" cy="4493538"/>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10. In Canada, we have to be familiar with both the Metric System and the Imperial System. Make a pro/con list for each system. Then decide which one you think is better using your pro/con lists to justify your choice.</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11. Estimate the length of the wholly mammoth in the picture using the referent for 1 metre. Explain your process and how you know your estimate is reasonable.</a:t>
            </a:r>
            <a:endParaRPr lang="en-CA" sz="1300" dirty="0">
              <a:solidFill>
                <a:srgbClr val="000000"/>
              </a:solidFill>
              <a:effectLst/>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BFE74783-073E-8DCF-FA91-B825737E237F}"/>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MEASUREMENT</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78E66D10-687B-57C7-1E57-50C79B30F0EC}"/>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0CA70988-A491-80CA-B08E-3E2E1E5443A1}"/>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D00A7A33-1908-A3DB-4DC4-7D85174A4857}"/>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a:extLst>
              <a:ext uri="{FF2B5EF4-FFF2-40B4-BE49-F238E27FC236}">
                <a16:creationId xmlns:a16="http://schemas.microsoft.com/office/drawing/2014/main" id="{A5BCFCBA-8DAE-72F9-1F5E-885BC3770E79}"/>
              </a:ext>
            </a:extLst>
          </p:cNvPr>
          <p:cNvGraphicFramePr>
            <a:graphicFrameLocks noGrp="1"/>
          </p:cNvGraphicFramePr>
          <p:nvPr>
            <p:extLst>
              <p:ext uri="{D42A27DB-BD31-4B8C-83A1-F6EECF244321}">
                <p14:modId xmlns:p14="http://schemas.microsoft.com/office/powerpoint/2010/main" val="3664535322"/>
              </p:ext>
            </p:extLst>
          </p:nvPr>
        </p:nvGraphicFramePr>
        <p:xfrm>
          <a:off x="380506" y="2188404"/>
          <a:ext cx="6015392" cy="2788331"/>
        </p:xfrm>
        <a:graphic>
          <a:graphicData uri="http://schemas.openxmlformats.org/drawingml/2006/table">
            <a:tbl>
              <a:tblPr firstRow="1" bandRow="1">
                <a:tableStyleId>{5C22544A-7EE6-4342-B048-85BDC9FD1C3A}</a:tableStyleId>
              </a:tblPr>
              <a:tblGrid>
                <a:gridCol w="1503848">
                  <a:extLst>
                    <a:ext uri="{9D8B030D-6E8A-4147-A177-3AD203B41FA5}">
                      <a16:colId xmlns:a16="http://schemas.microsoft.com/office/drawing/2014/main" val="2013799448"/>
                    </a:ext>
                  </a:extLst>
                </a:gridCol>
                <a:gridCol w="1503848">
                  <a:extLst>
                    <a:ext uri="{9D8B030D-6E8A-4147-A177-3AD203B41FA5}">
                      <a16:colId xmlns:a16="http://schemas.microsoft.com/office/drawing/2014/main" val="1145804737"/>
                    </a:ext>
                  </a:extLst>
                </a:gridCol>
                <a:gridCol w="1503848">
                  <a:extLst>
                    <a:ext uri="{9D8B030D-6E8A-4147-A177-3AD203B41FA5}">
                      <a16:colId xmlns:a16="http://schemas.microsoft.com/office/drawing/2014/main" val="1171418722"/>
                    </a:ext>
                  </a:extLst>
                </a:gridCol>
                <a:gridCol w="1503848">
                  <a:extLst>
                    <a:ext uri="{9D8B030D-6E8A-4147-A177-3AD203B41FA5}">
                      <a16:colId xmlns:a16="http://schemas.microsoft.com/office/drawing/2014/main" val="2172899141"/>
                    </a:ext>
                  </a:extLst>
                </a:gridCol>
              </a:tblGrid>
              <a:tr h="419885">
                <a:tc gridSpan="2">
                  <a:txBody>
                    <a:bodyPr/>
                    <a:lstStyle/>
                    <a:p>
                      <a:pPr algn="ctr"/>
                      <a:r>
                        <a:rPr lang="en-US" b="1" dirty="0">
                          <a:solidFill>
                            <a:schemeClr val="tx1"/>
                          </a:solidFill>
                        </a:rPr>
                        <a:t>Metric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b="1" dirty="0">
                          <a:solidFill>
                            <a:schemeClr val="tx1"/>
                          </a:solidFill>
                        </a:rPr>
                        <a:t>Imperial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487776"/>
                  </a:ext>
                </a:extLst>
              </a:tr>
              <a:tr h="374754">
                <a:tc>
                  <a:txBody>
                    <a:bodyPr/>
                    <a:lstStyle/>
                    <a:p>
                      <a:pPr algn="ctr"/>
                      <a:r>
                        <a:rPr lang="en-US" sz="1600" b="0" dirty="0">
                          <a:solidFill>
                            <a:schemeClr val="tx1"/>
                          </a:solidFill>
                        </a:rPr>
                        <a:t>Pro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chemeClr val="tx1"/>
                          </a:solidFill>
                        </a:rPr>
                        <a:t>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chemeClr val="tx1"/>
                          </a:solidFill>
                        </a:rPr>
                        <a:t>Pro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chemeClr val="tx1"/>
                          </a:solidFill>
                        </a:rPr>
                        <a:t>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78243"/>
                  </a:ext>
                </a:extLst>
              </a:tr>
              <a:tr h="1993692">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187863"/>
                  </a:ext>
                </a:extLst>
              </a:tr>
            </a:tbl>
          </a:graphicData>
        </a:graphic>
      </p:graphicFrame>
      <p:pic>
        <p:nvPicPr>
          <p:cNvPr id="5" name="Picture 2">
            <a:extLst>
              <a:ext uri="{FF2B5EF4-FFF2-40B4-BE49-F238E27FC236}">
                <a16:creationId xmlns:a16="http://schemas.microsoft.com/office/drawing/2014/main" id="{81C037AF-B03B-8ADF-4664-357679447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88" y="5869040"/>
            <a:ext cx="3101931" cy="23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484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36360C-2FA6-7192-7B3A-B46B311BFE0D}"/>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A6397734-87A4-BB4D-D239-4EA7929B7A33}"/>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C60BDF3F-6C44-0CF1-D4A6-DFE23EB798B5}"/>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6601FB21-E38A-38FA-9C55-EFBE26FFAA29}"/>
              </a:ext>
            </a:extLst>
          </p:cNvPr>
          <p:cNvSpPr txBox="1"/>
          <p:nvPr/>
        </p:nvSpPr>
        <p:spPr>
          <a:xfrm>
            <a:off x="277768" y="1327130"/>
            <a:ext cx="6278290" cy="4893647"/>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11. Estimation Clipboard. Use the first image (top, left) to estimate the lengths of the strings labelled A through F. Justify your estimates. </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ffectLst/>
                <a:ea typeface="Times New Roman" panose="02020603050405020304" pitchFamily="18" charset="0"/>
                <a:cs typeface="Arial" panose="020B0604020202020204" pitchFamily="34" charset="0"/>
              </a:rPr>
              <a:t>Visually list the strings in order from shortest to longest. Do your number estimates agree with the order of your letters? Adjust your estimates if you need to.</a:t>
            </a:r>
          </a:p>
          <a:p>
            <a:pPr fontAlgn="base"/>
            <a:endParaRPr lang="en-CA" sz="1300" dirty="0">
              <a:solidFill>
                <a:srgbClr val="000000"/>
              </a:solidFill>
              <a:effectLst/>
              <a:ea typeface="Times New Roman" panose="02020603050405020304" pitchFamily="18" charset="0"/>
              <a:cs typeface="Arial" panose="020B0604020202020204" pitchFamily="34" charset="0"/>
            </a:endParaRPr>
          </a:p>
        </p:txBody>
      </p:sp>
      <p:sp>
        <p:nvSpPr>
          <p:cNvPr id="36" name="Text Box 2">
            <a:extLst>
              <a:ext uri="{FF2B5EF4-FFF2-40B4-BE49-F238E27FC236}">
                <a16:creationId xmlns:a16="http://schemas.microsoft.com/office/drawing/2014/main" id="{6959F9B2-9B56-A13F-9410-9A1920D91B24}"/>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MEASUREMENT</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OPEN QUESTIONS</a:t>
            </a:r>
            <a:endParaRPr lang="en-CA" sz="1100" dirty="0">
              <a:effectLst/>
              <a:latin typeface="Times New Roman" panose="02020603050405020304" pitchFamily="18" charset="0"/>
              <a:ea typeface="Times New Roman" panose="02020603050405020304" pitchFamily="18" charset="0"/>
            </a:endParaRPr>
          </a:p>
        </p:txBody>
      </p:sp>
      <p:pic>
        <p:nvPicPr>
          <p:cNvPr id="3" name="Picture 2" descr="A black background with blue letters&#10;&#10;AI-generated content may be incorrect.">
            <a:extLst>
              <a:ext uri="{FF2B5EF4-FFF2-40B4-BE49-F238E27FC236}">
                <a16:creationId xmlns:a16="http://schemas.microsoft.com/office/drawing/2014/main" id="{E9A07D8A-6BF3-23F4-080B-78758FC3AA4B}"/>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3E21A9E9-0F5E-7B77-7415-1B1231F0EC01}"/>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4BF89E76-C996-C7AA-3AAA-8FC6FD72B064}"/>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8194" name="Picture 2">
            <a:extLst>
              <a:ext uri="{FF2B5EF4-FFF2-40B4-BE49-F238E27FC236}">
                <a16:creationId xmlns:a16="http://schemas.microsoft.com/office/drawing/2014/main" id="{0B256088-263C-5271-8DD6-D46E680DC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07" y="1789849"/>
            <a:ext cx="4716150" cy="352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66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2">
            <a:extLst>
              <a:ext uri="{FF2B5EF4-FFF2-40B4-BE49-F238E27FC236}">
                <a16:creationId xmlns:a16="http://schemas.microsoft.com/office/drawing/2014/main" id="{F11B2BCC-FD86-2CD7-F85C-7FF327BFFD94}"/>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B4653085-A635-80A0-95F1-CEC1B76A1019}"/>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F11B2BCC-FD86-2CD7-F85C-7FF327BFFD94}"/>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GEOMETRY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5ACFC742-FB2D-4468-D8D3-82F527809AB8}"/>
              </a:ext>
            </a:extLst>
          </p:cNvPr>
          <p:cNvSpPr txBox="1"/>
          <p:nvPr/>
        </p:nvSpPr>
        <p:spPr>
          <a:xfrm>
            <a:off x="281124" y="1390383"/>
            <a:ext cx="6278290" cy="5893921"/>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1. Provide a set of 3D solids. How many faces, edges, vertices do each have?</a:t>
            </a: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Cube</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Rectangular prism</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Rectangular pyramid</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Tetrahedron</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Triangular prism</a:t>
            </a:r>
          </a:p>
        </p:txBody>
      </p:sp>
      <p:pic>
        <p:nvPicPr>
          <p:cNvPr id="3" name="Picture 2" descr="A black background with blue letters&#10;&#10;AI-generated content may be incorrect.">
            <a:extLst>
              <a:ext uri="{FF2B5EF4-FFF2-40B4-BE49-F238E27FC236}">
                <a16:creationId xmlns:a16="http://schemas.microsoft.com/office/drawing/2014/main" id="{5662EDF7-BADF-2F0D-1D18-A7571842BE8E}"/>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4F3964C1-2B71-1010-E902-F7AC90180F2C}"/>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95E3A66D-EA46-6259-6DAD-0B4DA824B214}"/>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4058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508</TotalTime>
  <Words>993</Words>
  <Application>Microsoft Macintosh PowerPoint</Application>
  <PresentationFormat>Custom</PresentationFormat>
  <Paragraphs>337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 Mann</dc:creator>
  <cp:lastModifiedBy>Yas Mann</cp:lastModifiedBy>
  <cp:revision>6</cp:revision>
  <dcterms:created xsi:type="dcterms:W3CDTF">2025-08-23T19:46:08Z</dcterms:created>
  <dcterms:modified xsi:type="dcterms:W3CDTF">2026-02-05T21:57:01Z</dcterms:modified>
</cp:coreProperties>
</file>