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6840538" cy="8999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57"/>
    <p:restoredTop sz="94756"/>
  </p:normalViewPr>
  <p:slideViewPr>
    <p:cSldViewPr snapToGrid="0">
      <p:cViewPr>
        <p:scale>
          <a:sx n="98" d="100"/>
          <a:sy n="98" d="100"/>
        </p:scale>
        <p:origin x="2368" y="-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041" y="1472842"/>
            <a:ext cx="5814457" cy="3133172"/>
          </a:xfrm>
        </p:spPr>
        <p:txBody>
          <a:bodyPr anchor="b"/>
          <a:lstStyle>
            <a:lvl1pPr algn="ctr">
              <a:defRPr sz="44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067" y="4726842"/>
            <a:ext cx="5130404" cy="2172804"/>
          </a:xfrm>
        </p:spPr>
        <p:txBody>
          <a:bodyPr/>
          <a:lstStyle>
            <a:lvl1pPr marL="0" indent="0" algn="ctr">
              <a:buNone/>
              <a:defRPr sz="1795"/>
            </a:lvl1pPr>
            <a:lvl2pPr marL="342031" indent="0" algn="ctr">
              <a:buNone/>
              <a:defRPr sz="1496"/>
            </a:lvl2pPr>
            <a:lvl3pPr marL="684063" indent="0" algn="ctr">
              <a:buNone/>
              <a:defRPr sz="1347"/>
            </a:lvl3pPr>
            <a:lvl4pPr marL="1026094" indent="0" algn="ctr">
              <a:buNone/>
              <a:defRPr sz="1197"/>
            </a:lvl4pPr>
            <a:lvl5pPr marL="1368125" indent="0" algn="ctr">
              <a:buNone/>
              <a:defRPr sz="1197"/>
            </a:lvl5pPr>
            <a:lvl6pPr marL="1710157" indent="0" algn="ctr">
              <a:buNone/>
              <a:defRPr sz="1197"/>
            </a:lvl6pPr>
            <a:lvl7pPr marL="2052188" indent="0" algn="ctr">
              <a:buNone/>
              <a:defRPr sz="1197"/>
            </a:lvl7pPr>
            <a:lvl8pPr marL="2394219" indent="0" algn="ctr">
              <a:buNone/>
              <a:defRPr sz="1197"/>
            </a:lvl8pPr>
            <a:lvl9pPr marL="2736251" indent="0" algn="ctr">
              <a:buNone/>
              <a:defRPr sz="11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75F-D2A6-4543-A489-ABB0ACEF2380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AD3A-2833-E543-A5E5-EB959A3E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7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75F-D2A6-4543-A489-ABB0ACEF2380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AD3A-2833-E543-A5E5-EB959A3E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95260" y="479142"/>
            <a:ext cx="1474991" cy="76266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0288" y="479142"/>
            <a:ext cx="4339466" cy="762669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75F-D2A6-4543-A489-ABB0ACEF2380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AD3A-2833-E543-A5E5-EB959A3E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1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75F-D2A6-4543-A489-ABB0ACEF2380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AD3A-2833-E543-A5E5-EB959A3E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2243638"/>
            <a:ext cx="5899964" cy="3743557"/>
          </a:xfrm>
        </p:spPr>
        <p:txBody>
          <a:bodyPr anchor="b"/>
          <a:lstStyle>
            <a:lvl1pPr>
              <a:defRPr sz="44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6022610"/>
            <a:ext cx="5899964" cy="1968648"/>
          </a:xfrm>
        </p:spPr>
        <p:txBody>
          <a:bodyPr/>
          <a:lstStyle>
            <a:lvl1pPr marL="0" indent="0">
              <a:buNone/>
              <a:defRPr sz="1795">
                <a:solidFill>
                  <a:schemeClr val="tx1">
                    <a:tint val="82000"/>
                  </a:schemeClr>
                </a:solidFill>
              </a:defRPr>
            </a:lvl1pPr>
            <a:lvl2pPr marL="342031" indent="0">
              <a:buNone/>
              <a:defRPr sz="1496">
                <a:solidFill>
                  <a:schemeClr val="tx1">
                    <a:tint val="82000"/>
                  </a:schemeClr>
                </a:solidFill>
              </a:defRPr>
            </a:lvl2pPr>
            <a:lvl3pPr marL="684063" indent="0">
              <a:buNone/>
              <a:defRPr sz="1347">
                <a:solidFill>
                  <a:schemeClr val="tx1">
                    <a:tint val="82000"/>
                  </a:schemeClr>
                </a:solidFill>
              </a:defRPr>
            </a:lvl3pPr>
            <a:lvl4pPr marL="1026094" indent="0">
              <a:buNone/>
              <a:defRPr sz="1197">
                <a:solidFill>
                  <a:schemeClr val="tx1">
                    <a:tint val="82000"/>
                  </a:schemeClr>
                </a:solidFill>
              </a:defRPr>
            </a:lvl4pPr>
            <a:lvl5pPr marL="1368125" indent="0">
              <a:buNone/>
              <a:defRPr sz="1197">
                <a:solidFill>
                  <a:schemeClr val="tx1">
                    <a:tint val="82000"/>
                  </a:schemeClr>
                </a:solidFill>
              </a:defRPr>
            </a:lvl5pPr>
            <a:lvl6pPr marL="1710157" indent="0">
              <a:buNone/>
              <a:defRPr sz="1197">
                <a:solidFill>
                  <a:schemeClr val="tx1">
                    <a:tint val="82000"/>
                  </a:schemeClr>
                </a:solidFill>
              </a:defRPr>
            </a:lvl6pPr>
            <a:lvl7pPr marL="2052188" indent="0">
              <a:buNone/>
              <a:defRPr sz="1197">
                <a:solidFill>
                  <a:schemeClr val="tx1">
                    <a:tint val="82000"/>
                  </a:schemeClr>
                </a:solidFill>
              </a:defRPr>
            </a:lvl7pPr>
            <a:lvl8pPr marL="2394219" indent="0">
              <a:buNone/>
              <a:defRPr sz="1197">
                <a:solidFill>
                  <a:schemeClr val="tx1">
                    <a:tint val="82000"/>
                  </a:schemeClr>
                </a:solidFill>
              </a:defRPr>
            </a:lvl8pPr>
            <a:lvl9pPr marL="2736251" indent="0">
              <a:buNone/>
              <a:defRPr sz="119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75F-D2A6-4543-A489-ABB0ACEF2380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AD3A-2833-E543-A5E5-EB959A3E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8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287" y="2395710"/>
            <a:ext cx="2907229" cy="5710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3022" y="2395710"/>
            <a:ext cx="2907229" cy="5710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75F-D2A6-4543-A489-ABB0ACEF2380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AD3A-2833-E543-A5E5-EB959A3E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48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79144"/>
            <a:ext cx="5899964" cy="1739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179" y="2206137"/>
            <a:ext cx="2893868" cy="1081194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9" y="3287331"/>
            <a:ext cx="2893868" cy="48351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63023" y="2206137"/>
            <a:ext cx="2908120" cy="1081194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63023" y="3287331"/>
            <a:ext cx="2908120" cy="48351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75F-D2A6-4543-A489-ABB0ACEF2380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AD3A-2833-E543-A5E5-EB959A3E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2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75F-D2A6-4543-A489-ABB0ACEF2380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AD3A-2833-E543-A5E5-EB959A3E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33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75F-D2A6-4543-A489-ABB0ACEF2380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AD3A-2833-E543-A5E5-EB959A3E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16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599969"/>
            <a:ext cx="2206252" cy="2099892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120" y="1295769"/>
            <a:ext cx="3463022" cy="6395505"/>
          </a:xfrm>
        </p:spPr>
        <p:txBody>
          <a:bodyPr/>
          <a:lstStyle>
            <a:lvl1pPr>
              <a:defRPr sz="2394"/>
            </a:lvl1pPr>
            <a:lvl2pPr>
              <a:defRPr sz="2095"/>
            </a:lvl2pPr>
            <a:lvl3pPr>
              <a:defRPr sz="1795"/>
            </a:lvl3pPr>
            <a:lvl4pPr>
              <a:defRPr sz="1496"/>
            </a:lvl4pPr>
            <a:lvl5pPr>
              <a:defRPr sz="1496"/>
            </a:lvl5pPr>
            <a:lvl6pPr>
              <a:defRPr sz="1496"/>
            </a:lvl6pPr>
            <a:lvl7pPr>
              <a:defRPr sz="1496"/>
            </a:lvl7pPr>
            <a:lvl8pPr>
              <a:defRPr sz="1496"/>
            </a:lvl8pPr>
            <a:lvl9pPr>
              <a:defRPr sz="14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699862"/>
            <a:ext cx="2206252" cy="5001827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75F-D2A6-4543-A489-ABB0ACEF2380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AD3A-2833-E543-A5E5-EB959A3E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5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599969"/>
            <a:ext cx="2206252" cy="2099892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08120" y="1295769"/>
            <a:ext cx="3463022" cy="6395505"/>
          </a:xfrm>
        </p:spPr>
        <p:txBody>
          <a:bodyPr anchor="t"/>
          <a:lstStyle>
            <a:lvl1pPr marL="0" indent="0">
              <a:buNone/>
              <a:defRPr sz="2394"/>
            </a:lvl1pPr>
            <a:lvl2pPr marL="342031" indent="0">
              <a:buNone/>
              <a:defRPr sz="2095"/>
            </a:lvl2pPr>
            <a:lvl3pPr marL="684063" indent="0">
              <a:buNone/>
              <a:defRPr sz="1795"/>
            </a:lvl3pPr>
            <a:lvl4pPr marL="1026094" indent="0">
              <a:buNone/>
              <a:defRPr sz="1496"/>
            </a:lvl4pPr>
            <a:lvl5pPr marL="1368125" indent="0">
              <a:buNone/>
              <a:defRPr sz="1496"/>
            </a:lvl5pPr>
            <a:lvl6pPr marL="1710157" indent="0">
              <a:buNone/>
              <a:defRPr sz="1496"/>
            </a:lvl6pPr>
            <a:lvl7pPr marL="2052188" indent="0">
              <a:buNone/>
              <a:defRPr sz="1496"/>
            </a:lvl7pPr>
            <a:lvl8pPr marL="2394219" indent="0">
              <a:buNone/>
              <a:defRPr sz="1496"/>
            </a:lvl8pPr>
            <a:lvl9pPr marL="2736251" indent="0">
              <a:buNone/>
              <a:defRPr sz="149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699862"/>
            <a:ext cx="2206252" cy="5001827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75F-D2A6-4543-A489-ABB0ACEF2380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AD3A-2833-E543-A5E5-EB959A3E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6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287" y="479144"/>
            <a:ext cx="5899964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287" y="2395710"/>
            <a:ext cx="5899964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287" y="8341240"/>
            <a:ext cx="1539121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9D75F-D2A6-4543-A489-ABB0ACEF2380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5928" y="8341240"/>
            <a:ext cx="2308682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1130" y="8341240"/>
            <a:ext cx="1539121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FEAD3A-2833-E543-A5E5-EB959A3E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7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4063" rtl="0" eaLnBrk="1" latinLnBrk="0" hangingPunct="1">
        <a:lnSpc>
          <a:spcPct val="90000"/>
        </a:lnSpc>
        <a:spcBef>
          <a:spcPct val="0"/>
        </a:spcBef>
        <a:buNone/>
        <a:defRPr sz="32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16" indent="-171016" algn="l" defTabSz="684063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13047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855078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3pPr>
      <a:lvl4pPr marL="1197110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539141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881172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223204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565235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907266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1pPr>
      <a:lvl2pPr marL="34203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84063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26094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368125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710157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052188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394219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73625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2">
            <a:extLst>
              <a:ext uri="{FF2B5EF4-FFF2-40B4-BE49-F238E27FC236}">
                <a16:creationId xmlns:a16="http://schemas.microsoft.com/office/drawing/2014/main" id="{B4653085-A635-80A0-95F1-CEC1B76A1019}"/>
              </a:ext>
            </a:extLst>
          </p:cNvPr>
          <p:cNvSpPr txBox="1"/>
          <p:nvPr/>
        </p:nvSpPr>
        <p:spPr>
          <a:xfrm>
            <a:off x="827271" y="599545"/>
            <a:ext cx="2124792" cy="2478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CA" sz="1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ELEMENTARY MATH PROJECT</a:t>
            </a:r>
            <a:endParaRPr lang="en-CA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F11B2BCC-FD86-2CD7-F85C-7FF327BFFD94}"/>
              </a:ext>
            </a:extLst>
          </p:cNvPr>
          <p:cNvSpPr txBox="1"/>
          <p:nvPr/>
        </p:nvSpPr>
        <p:spPr>
          <a:xfrm>
            <a:off x="3005403" y="397327"/>
            <a:ext cx="3453000" cy="34950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buNone/>
            </a:pPr>
            <a:r>
              <a:rPr lang="en-CA" sz="1400" b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GRADE 3 MIXED PRACTICE</a:t>
            </a:r>
            <a:endParaRPr lang="en-C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CFC742-FB2D-4468-D8D3-82F527809AB8}"/>
              </a:ext>
            </a:extLst>
          </p:cNvPr>
          <p:cNvSpPr txBox="1"/>
          <p:nvPr/>
        </p:nvSpPr>
        <p:spPr>
          <a:xfrm>
            <a:off x="281124" y="1390383"/>
            <a:ext cx="6278290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CA" sz="1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1. I want to buy three board games. They cost: $48, $24 and $13 (including tax). I have a $100 bill. Is that enough to buy all three games?​ Show your thinking.</a:t>
            </a: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r>
              <a:rPr lang="en-CA" sz="1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2. You’re celebrating your birthday with 12 friends. Will baking 20 cookies be enough for you and your guests? Explain.​</a:t>
            </a: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r>
              <a:rPr lang="en-CA" sz="1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3. A student says 1000 – 246 = 864. Does this answer make sense?​ Why or why not?</a:t>
            </a: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ack background with blue letters&#10;&#10;AI-generated content may be incorrect.">
            <a:extLst>
              <a:ext uri="{FF2B5EF4-FFF2-40B4-BE49-F238E27FC236}">
                <a16:creationId xmlns:a16="http://schemas.microsoft.com/office/drawing/2014/main" id="{5662EDF7-BADF-2F0D-1D18-A7571842BE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6041"/>
          <a:stretch>
            <a:fillRect/>
          </a:stretch>
        </p:blipFill>
        <p:spPr>
          <a:xfrm>
            <a:off x="277768" y="292148"/>
            <a:ext cx="612288" cy="684530"/>
          </a:xfrm>
          <a:prstGeom prst="rect">
            <a:avLst/>
          </a:prstGeom>
        </p:spPr>
      </p:pic>
      <p:pic>
        <p:nvPicPr>
          <p:cNvPr id="4" name="Picture 3" descr="A black background with blue letters&#10;&#10;AI-generated content may be incorrect.">
            <a:extLst>
              <a:ext uri="{FF2B5EF4-FFF2-40B4-BE49-F238E27FC236}">
                <a16:creationId xmlns:a16="http://schemas.microsoft.com/office/drawing/2014/main" id="{4F3964C1-2B71-1010-E902-F7AC90180F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373" t="28332" b="23495"/>
          <a:stretch>
            <a:fillRect/>
          </a:stretch>
        </p:blipFill>
        <p:spPr>
          <a:xfrm>
            <a:off x="890057" y="397327"/>
            <a:ext cx="1677884" cy="2825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E3A66D-EA46-6259-6DAD-0B4DA824B214}"/>
              </a:ext>
            </a:extLst>
          </p:cNvPr>
          <p:cNvCxnSpPr/>
          <p:nvPr/>
        </p:nvCxnSpPr>
        <p:spPr>
          <a:xfrm>
            <a:off x="395049" y="1097280"/>
            <a:ext cx="60504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162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08F43A-26DB-FC6C-939C-52EE2D3B7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2">
            <a:extLst>
              <a:ext uri="{FF2B5EF4-FFF2-40B4-BE49-F238E27FC236}">
                <a16:creationId xmlns:a16="http://schemas.microsoft.com/office/drawing/2014/main" id="{77DFD14A-F5EE-9D5C-B59D-ABD3E1E02474}"/>
              </a:ext>
            </a:extLst>
          </p:cNvPr>
          <p:cNvSpPr txBox="1"/>
          <p:nvPr/>
        </p:nvSpPr>
        <p:spPr>
          <a:xfrm>
            <a:off x="827271" y="599545"/>
            <a:ext cx="2124792" cy="2478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CA" sz="1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ELEMENTARY MATH PROJECT</a:t>
            </a:r>
            <a:endParaRPr lang="en-CA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E8D09581-8C49-0DF5-866E-3A38270E3307}"/>
              </a:ext>
            </a:extLst>
          </p:cNvPr>
          <p:cNvSpPr txBox="1"/>
          <p:nvPr/>
        </p:nvSpPr>
        <p:spPr>
          <a:xfrm>
            <a:off x="3005403" y="397327"/>
            <a:ext cx="3453000" cy="34950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buNone/>
            </a:pPr>
            <a:r>
              <a:rPr lang="en-CA" sz="1400" b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GRADE 3 MIXED PRACTICE</a:t>
            </a:r>
            <a:endParaRPr lang="en-C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A155DEF-90A4-B423-5C0B-8B911726AAA8}"/>
              </a:ext>
            </a:extLst>
          </p:cNvPr>
          <p:cNvSpPr txBox="1"/>
          <p:nvPr/>
        </p:nvSpPr>
        <p:spPr>
          <a:xfrm>
            <a:off x="281124" y="1390383"/>
            <a:ext cx="6278290" cy="5493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CA" sz="1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26. Musa and River are A/B partners. They are looking for a random way to decide who will be Partner A and who will be Partner B. How can they do this fairly?</a:t>
            </a: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r>
              <a:rPr lang="en-CA" sz="13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27. Fill in the blanks:</a:t>
            </a:r>
          </a:p>
          <a:p>
            <a:pPr marL="342900" indent="-342900" fontAlgn="base">
              <a:buFont typeface="+mj-lt"/>
              <a:buAutoNum type="alphaLcParenR"/>
            </a:pPr>
            <a:r>
              <a:rPr lang="en-CA" sz="13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 minute = _____ seconds</a:t>
            </a:r>
          </a:p>
          <a:p>
            <a:pPr marL="342900" indent="-342900" fontAlgn="base">
              <a:buFont typeface="+mj-lt"/>
              <a:buAutoNum type="alphaLcParenR"/>
            </a:pPr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fontAlgn="base">
              <a:buFont typeface="+mj-lt"/>
              <a:buAutoNum type="alphaLcParenR"/>
            </a:pPr>
            <a:r>
              <a:rPr lang="en-CA" sz="13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 hour = _____ minutes</a:t>
            </a:r>
          </a:p>
          <a:p>
            <a:pPr marL="342900" indent="-342900" fontAlgn="base">
              <a:buFont typeface="+mj-lt"/>
              <a:buAutoNum type="alphaLcParenR"/>
            </a:pPr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fontAlgn="base">
              <a:buFont typeface="+mj-lt"/>
              <a:buAutoNum type="alphaLcParenR"/>
            </a:pPr>
            <a:r>
              <a:rPr lang="en-CA" sz="13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 day = _____ hours</a:t>
            </a:r>
          </a:p>
          <a:p>
            <a:pPr marL="342900" indent="-342900" fontAlgn="base">
              <a:buFont typeface="+mj-lt"/>
              <a:buAutoNum type="alphaLcParenR"/>
            </a:pPr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fontAlgn="base">
              <a:buFont typeface="+mj-lt"/>
              <a:buAutoNum type="alphaLcParenR"/>
            </a:pPr>
            <a:r>
              <a:rPr lang="en-CA" sz="13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 week = _____ days</a:t>
            </a:r>
          </a:p>
          <a:p>
            <a:pPr marL="342900" indent="-342900" fontAlgn="base">
              <a:buFont typeface="+mj-lt"/>
              <a:buAutoNum type="alphaLcParenR"/>
            </a:pPr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fontAlgn="base">
              <a:buFont typeface="+mj-lt"/>
              <a:buAutoNum type="alphaLcParenR"/>
            </a:pPr>
            <a:r>
              <a:rPr lang="en-CA" sz="13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 year = _____ months</a:t>
            </a:r>
          </a:p>
          <a:p>
            <a:pPr marL="342900" indent="-342900" fontAlgn="base">
              <a:buFont typeface="+mj-lt"/>
              <a:buAutoNum type="alphaLcParenR"/>
            </a:pPr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fontAlgn="base">
              <a:buFont typeface="+mj-lt"/>
              <a:buAutoNum type="alphaLcParenR"/>
            </a:pPr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r>
              <a:rPr lang="en-CA" sz="13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28. Pick one:</a:t>
            </a:r>
          </a:p>
          <a:p>
            <a:pPr fontAlgn="base"/>
            <a:r>
              <a:rPr lang="en-CA" sz="13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a) How are addition and subtraction related?</a:t>
            </a:r>
          </a:p>
          <a:p>
            <a:pPr fontAlgn="base"/>
            <a:r>
              <a:rPr lang="en-CA" sz="13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b) How are multiplication and division related?</a:t>
            </a:r>
          </a:p>
          <a:p>
            <a:pPr fontAlgn="base"/>
            <a:r>
              <a:rPr lang="en-CA" sz="13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Explain using specific examples.</a:t>
            </a: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ack background with blue letters&#10;&#10;AI-generated content may be incorrect.">
            <a:extLst>
              <a:ext uri="{FF2B5EF4-FFF2-40B4-BE49-F238E27FC236}">
                <a16:creationId xmlns:a16="http://schemas.microsoft.com/office/drawing/2014/main" id="{A46E6FEC-2557-3561-28CD-F11841CB44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6041"/>
          <a:stretch>
            <a:fillRect/>
          </a:stretch>
        </p:blipFill>
        <p:spPr>
          <a:xfrm>
            <a:off x="277768" y="292148"/>
            <a:ext cx="612288" cy="684530"/>
          </a:xfrm>
          <a:prstGeom prst="rect">
            <a:avLst/>
          </a:prstGeom>
        </p:spPr>
      </p:pic>
      <p:pic>
        <p:nvPicPr>
          <p:cNvPr id="4" name="Picture 3" descr="A black background with blue letters&#10;&#10;AI-generated content may be incorrect.">
            <a:extLst>
              <a:ext uri="{FF2B5EF4-FFF2-40B4-BE49-F238E27FC236}">
                <a16:creationId xmlns:a16="http://schemas.microsoft.com/office/drawing/2014/main" id="{46EE1F75-9DF0-C2F7-3A0F-FDADE110CA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373" t="28332" b="23495"/>
          <a:stretch>
            <a:fillRect/>
          </a:stretch>
        </p:blipFill>
        <p:spPr>
          <a:xfrm>
            <a:off x="890057" y="397327"/>
            <a:ext cx="1677884" cy="2825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B6B14D-51AA-2B65-57C3-E9EB23C9FF29}"/>
              </a:ext>
            </a:extLst>
          </p:cNvPr>
          <p:cNvCxnSpPr/>
          <p:nvPr/>
        </p:nvCxnSpPr>
        <p:spPr>
          <a:xfrm>
            <a:off x="395049" y="1097280"/>
            <a:ext cx="60504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184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816471-7001-3A4E-E93D-40F195D02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2">
            <a:extLst>
              <a:ext uri="{FF2B5EF4-FFF2-40B4-BE49-F238E27FC236}">
                <a16:creationId xmlns:a16="http://schemas.microsoft.com/office/drawing/2014/main" id="{CC28079D-6D45-6A7C-69CF-CBEE2AE6A54E}"/>
              </a:ext>
            </a:extLst>
          </p:cNvPr>
          <p:cNvSpPr txBox="1"/>
          <p:nvPr/>
        </p:nvSpPr>
        <p:spPr>
          <a:xfrm>
            <a:off x="827271" y="599545"/>
            <a:ext cx="2124792" cy="2478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CA" sz="1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ELEMENTARY MATH PROJECT</a:t>
            </a:r>
            <a:endParaRPr lang="en-CA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BA500192-9F0C-DE93-A904-BB4105E7061D}"/>
              </a:ext>
            </a:extLst>
          </p:cNvPr>
          <p:cNvSpPr txBox="1"/>
          <p:nvPr/>
        </p:nvSpPr>
        <p:spPr>
          <a:xfrm>
            <a:off x="3005403" y="397327"/>
            <a:ext cx="3453000" cy="34950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buNone/>
            </a:pPr>
            <a:r>
              <a:rPr lang="en-CA" sz="1400" b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GRADE 3 MIXED PRACTICE</a:t>
            </a:r>
            <a:endParaRPr lang="en-C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87D8EDC-B61E-214E-D2E7-011DA3F3B200}"/>
              </a:ext>
            </a:extLst>
          </p:cNvPr>
          <p:cNvSpPr txBox="1"/>
          <p:nvPr/>
        </p:nvSpPr>
        <p:spPr>
          <a:xfrm>
            <a:off x="281124" y="1390383"/>
            <a:ext cx="6278290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CA" sz="1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29. Use grid paper or square tiles. Is it possible to make a shape that has a perimeter of 12 units AND an area of 12 square units? Justify your answer. </a:t>
            </a: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r>
              <a:rPr lang="en-CA" sz="13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30. Write a story problem that can be represented by the equation ☐ + 8 = 12.</a:t>
            </a:r>
          </a:p>
        </p:txBody>
      </p:sp>
      <p:pic>
        <p:nvPicPr>
          <p:cNvPr id="3" name="Picture 2" descr="A black background with blue letters&#10;&#10;AI-generated content may be incorrect.">
            <a:extLst>
              <a:ext uri="{FF2B5EF4-FFF2-40B4-BE49-F238E27FC236}">
                <a16:creationId xmlns:a16="http://schemas.microsoft.com/office/drawing/2014/main" id="{6217B12B-600B-1A88-7FC9-29F3DC99D7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6041"/>
          <a:stretch>
            <a:fillRect/>
          </a:stretch>
        </p:blipFill>
        <p:spPr>
          <a:xfrm>
            <a:off x="277768" y="292148"/>
            <a:ext cx="612288" cy="684530"/>
          </a:xfrm>
          <a:prstGeom prst="rect">
            <a:avLst/>
          </a:prstGeom>
        </p:spPr>
      </p:pic>
      <p:pic>
        <p:nvPicPr>
          <p:cNvPr id="4" name="Picture 3" descr="A black background with blue letters&#10;&#10;AI-generated content may be incorrect.">
            <a:extLst>
              <a:ext uri="{FF2B5EF4-FFF2-40B4-BE49-F238E27FC236}">
                <a16:creationId xmlns:a16="http://schemas.microsoft.com/office/drawing/2014/main" id="{4D262B90-5D57-CEA1-E8B7-5499A62DCD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373" t="28332" b="23495"/>
          <a:stretch>
            <a:fillRect/>
          </a:stretch>
        </p:blipFill>
        <p:spPr>
          <a:xfrm>
            <a:off x="890057" y="397327"/>
            <a:ext cx="1677884" cy="2825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61134A-4492-9F51-FB05-F4A406222642}"/>
              </a:ext>
            </a:extLst>
          </p:cNvPr>
          <p:cNvCxnSpPr/>
          <p:nvPr/>
        </p:nvCxnSpPr>
        <p:spPr>
          <a:xfrm>
            <a:off x="395049" y="1097280"/>
            <a:ext cx="60504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97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0BFE58-2130-8891-413B-4FCBB3437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2">
            <a:extLst>
              <a:ext uri="{FF2B5EF4-FFF2-40B4-BE49-F238E27FC236}">
                <a16:creationId xmlns:a16="http://schemas.microsoft.com/office/drawing/2014/main" id="{FD1D2F0C-78B9-0699-6E9B-88CE05FA1269}"/>
              </a:ext>
            </a:extLst>
          </p:cNvPr>
          <p:cNvSpPr txBox="1"/>
          <p:nvPr/>
        </p:nvSpPr>
        <p:spPr>
          <a:xfrm>
            <a:off x="827271" y="599545"/>
            <a:ext cx="2124792" cy="2478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CA" sz="1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ELEMENTARY MATH PROJECT</a:t>
            </a:r>
            <a:endParaRPr lang="en-CA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F8B9AF92-777C-AF88-FAD3-E216712C8FF3}"/>
              </a:ext>
            </a:extLst>
          </p:cNvPr>
          <p:cNvSpPr txBox="1"/>
          <p:nvPr/>
        </p:nvSpPr>
        <p:spPr>
          <a:xfrm>
            <a:off x="3005403" y="397327"/>
            <a:ext cx="3453000" cy="34950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buNone/>
            </a:pPr>
            <a:r>
              <a:rPr lang="en-CA" sz="1400" b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GRADE 3 MIXED PRACTICE</a:t>
            </a:r>
            <a:endParaRPr lang="en-C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2B4C90-7B0C-A978-5B87-10E9E6E4C692}"/>
              </a:ext>
            </a:extLst>
          </p:cNvPr>
          <p:cNvSpPr txBox="1"/>
          <p:nvPr/>
        </p:nvSpPr>
        <p:spPr>
          <a:xfrm>
            <a:off x="281124" y="1390383"/>
            <a:ext cx="6278290" cy="629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CA" sz="1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4. The distance from New Westminster to Kelowna is 372 km. If you drive 100 km every hour, about how many hours will it take to get to Kelowna?​</a:t>
            </a: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r>
              <a:rPr lang="en-CA" sz="13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5. About how many candies are in the candy bowl?​ How do you know this is a reasonable estimate?</a:t>
            </a: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r>
              <a:rPr lang="en-CA" sz="13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6. Why is area measured in square units (ex. cm2) while perimeter is measured in linear units (ex. cm)?​ Show your thinking using specific examples.</a:t>
            </a: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ack background with blue letters&#10;&#10;AI-generated content may be incorrect.">
            <a:extLst>
              <a:ext uri="{FF2B5EF4-FFF2-40B4-BE49-F238E27FC236}">
                <a16:creationId xmlns:a16="http://schemas.microsoft.com/office/drawing/2014/main" id="{B8549B75-3D88-FD26-6C80-C867F131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6041"/>
          <a:stretch>
            <a:fillRect/>
          </a:stretch>
        </p:blipFill>
        <p:spPr>
          <a:xfrm>
            <a:off x="277768" y="292148"/>
            <a:ext cx="612288" cy="684530"/>
          </a:xfrm>
          <a:prstGeom prst="rect">
            <a:avLst/>
          </a:prstGeom>
        </p:spPr>
      </p:pic>
      <p:pic>
        <p:nvPicPr>
          <p:cNvPr id="4" name="Picture 3" descr="A black background with blue letters&#10;&#10;AI-generated content may be incorrect.">
            <a:extLst>
              <a:ext uri="{FF2B5EF4-FFF2-40B4-BE49-F238E27FC236}">
                <a16:creationId xmlns:a16="http://schemas.microsoft.com/office/drawing/2014/main" id="{0FBBB312-CD88-C7CA-4037-C0C3A62E60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373" t="28332" b="23495"/>
          <a:stretch>
            <a:fillRect/>
          </a:stretch>
        </p:blipFill>
        <p:spPr>
          <a:xfrm>
            <a:off x="890057" y="397327"/>
            <a:ext cx="1677884" cy="2825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A87360-2ED9-CCA6-4840-1C50E4C75831}"/>
              </a:ext>
            </a:extLst>
          </p:cNvPr>
          <p:cNvCxnSpPr/>
          <p:nvPr/>
        </p:nvCxnSpPr>
        <p:spPr>
          <a:xfrm>
            <a:off x="395049" y="1097280"/>
            <a:ext cx="60504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See the source image">
            <a:extLst>
              <a:ext uri="{FF2B5EF4-FFF2-40B4-BE49-F238E27FC236}">
                <a16:creationId xmlns:a16="http://schemas.microsoft.com/office/drawing/2014/main" id="{99D9D708-3139-F460-1B72-2BEFD1C45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03" y="4342897"/>
            <a:ext cx="1967551" cy="14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08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32C69A-9FD7-1654-E02C-35023DDB5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2">
            <a:extLst>
              <a:ext uri="{FF2B5EF4-FFF2-40B4-BE49-F238E27FC236}">
                <a16:creationId xmlns:a16="http://schemas.microsoft.com/office/drawing/2014/main" id="{35E4D734-0C50-BA64-97F1-D509D5482805}"/>
              </a:ext>
            </a:extLst>
          </p:cNvPr>
          <p:cNvSpPr txBox="1"/>
          <p:nvPr/>
        </p:nvSpPr>
        <p:spPr>
          <a:xfrm>
            <a:off x="827271" y="599545"/>
            <a:ext cx="2124792" cy="2478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CA" sz="1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ELEMENTARY MATH PROJECT</a:t>
            </a:r>
            <a:endParaRPr lang="en-CA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6B7DB2E5-EA3E-5B77-F151-46FF372B5DD2}"/>
              </a:ext>
            </a:extLst>
          </p:cNvPr>
          <p:cNvSpPr txBox="1"/>
          <p:nvPr/>
        </p:nvSpPr>
        <p:spPr>
          <a:xfrm>
            <a:off x="3005403" y="397327"/>
            <a:ext cx="3453000" cy="34950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buNone/>
            </a:pPr>
            <a:r>
              <a:rPr lang="en-CA" sz="1400" b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GRADE 3 MIXED PRACTICE</a:t>
            </a:r>
            <a:endParaRPr lang="en-C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C0DE85-C7BD-B985-EC2A-780C0A41EB51}"/>
              </a:ext>
            </a:extLst>
          </p:cNvPr>
          <p:cNvSpPr txBox="1"/>
          <p:nvPr/>
        </p:nvSpPr>
        <p:spPr>
          <a:xfrm>
            <a:off x="281124" y="1390383"/>
            <a:ext cx="6278290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CA" sz="1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7. Draw a net for a triangular prism.​ Is this the only way to make the net? Explain or show your reasoning.</a:t>
            </a: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r>
              <a:rPr lang="en-CA" sz="1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8. Estimate the numerical value of letters A, B, and C on the number line below. Justify your answer.</a:t>
            </a: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ack background with blue letters&#10;&#10;AI-generated content may be incorrect.">
            <a:extLst>
              <a:ext uri="{FF2B5EF4-FFF2-40B4-BE49-F238E27FC236}">
                <a16:creationId xmlns:a16="http://schemas.microsoft.com/office/drawing/2014/main" id="{77101262-A348-F867-B239-5EDC284AC3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6041"/>
          <a:stretch>
            <a:fillRect/>
          </a:stretch>
        </p:blipFill>
        <p:spPr>
          <a:xfrm>
            <a:off x="277768" y="292148"/>
            <a:ext cx="612288" cy="684530"/>
          </a:xfrm>
          <a:prstGeom prst="rect">
            <a:avLst/>
          </a:prstGeom>
        </p:spPr>
      </p:pic>
      <p:pic>
        <p:nvPicPr>
          <p:cNvPr id="4" name="Picture 3" descr="A black background with blue letters&#10;&#10;AI-generated content may be incorrect.">
            <a:extLst>
              <a:ext uri="{FF2B5EF4-FFF2-40B4-BE49-F238E27FC236}">
                <a16:creationId xmlns:a16="http://schemas.microsoft.com/office/drawing/2014/main" id="{6FC86DCB-259E-9507-C0E6-CA05C2DA7C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373" t="28332" b="23495"/>
          <a:stretch>
            <a:fillRect/>
          </a:stretch>
        </p:blipFill>
        <p:spPr>
          <a:xfrm>
            <a:off x="890057" y="397327"/>
            <a:ext cx="1677884" cy="2825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8F5FFB-3870-300B-CC57-4702E390B54C}"/>
              </a:ext>
            </a:extLst>
          </p:cNvPr>
          <p:cNvCxnSpPr/>
          <p:nvPr/>
        </p:nvCxnSpPr>
        <p:spPr>
          <a:xfrm>
            <a:off x="395049" y="1097280"/>
            <a:ext cx="60504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458" name="Picture 2">
            <a:extLst>
              <a:ext uri="{FF2B5EF4-FFF2-40B4-BE49-F238E27FC236}">
                <a16:creationId xmlns:a16="http://schemas.microsoft.com/office/drawing/2014/main" id="{852188E7-803A-5A95-D146-CF14050DE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05" y="5083702"/>
            <a:ext cx="6113417" cy="50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285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3821D5-E79D-5975-6BC1-D65FDDBB6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2">
            <a:extLst>
              <a:ext uri="{FF2B5EF4-FFF2-40B4-BE49-F238E27FC236}">
                <a16:creationId xmlns:a16="http://schemas.microsoft.com/office/drawing/2014/main" id="{7342D400-0CE6-EBE0-6114-E6FB3539F9FF}"/>
              </a:ext>
            </a:extLst>
          </p:cNvPr>
          <p:cNvSpPr txBox="1"/>
          <p:nvPr/>
        </p:nvSpPr>
        <p:spPr>
          <a:xfrm>
            <a:off x="827271" y="599545"/>
            <a:ext cx="2124792" cy="2478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CA" sz="1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ELEMENTARY MATH PROJECT</a:t>
            </a:r>
            <a:endParaRPr lang="en-CA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B700E8B7-D85D-E1B6-5398-697D86847595}"/>
              </a:ext>
            </a:extLst>
          </p:cNvPr>
          <p:cNvSpPr txBox="1"/>
          <p:nvPr/>
        </p:nvSpPr>
        <p:spPr>
          <a:xfrm>
            <a:off x="3005403" y="397327"/>
            <a:ext cx="3453000" cy="34950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buNone/>
            </a:pPr>
            <a:r>
              <a:rPr lang="en-CA" sz="1400" b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GRADE 3 MIXED PRACTICE</a:t>
            </a:r>
            <a:endParaRPr lang="en-C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57AD218-AD93-7A9A-72D5-D9B9C10BB804}"/>
              </a:ext>
            </a:extLst>
          </p:cNvPr>
          <p:cNvSpPr txBox="1"/>
          <p:nvPr/>
        </p:nvSpPr>
        <p:spPr>
          <a:xfrm>
            <a:off x="281124" y="1390383"/>
            <a:ext cx="6278290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CA" sz="1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9. Which months have exactly 30 days?</a:t>
            </a: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r>
              <a:rPr lang="en-CA" sz="13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10. A bike costs $389 in total. If you pay with a $1000 bill, how much change would you get back? </a:t>
            </a:r>
          </a:p>
          <a:p>
            <a:pPr fontAlgn="base"/>
            <a:r>
              <a:rPr lang="en-CA" sz="1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​</a:t>
            </a: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r>
              <a:rPr lang="en-CA" sz="13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11. 786 = ____ hundreds + ____ tens + ____ ones​</a:t>
            </a:r>
          </a:p>
          <a:p>
            <a:pPr fontAlgn="base"/>
            <a:r>
              <a:rPr lang="en-CA" sz="13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How many ways can you fill in the blanks so that the equation is true?​</a:t>
            </a: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ack background with blue letters&#10;&#10;AI-generated content may be incorrect.">
            <a:extLst>
              <a:ext uri="{FF2B5EF4-FFF2-40B4-BE49-F238E27FC236}">
                <a16:creationId xmlns:a16="http://schemas.microsoft.com/office/drawing/2014/main" id="{7118E0F3-7591-DD12-96F9-04397ACE05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6041"/>
          <a:stretch>
            <a:fillRect/>
          </a:stretch>
        </p:blipFill>
        <p:spPr>
          <a:xfrm>
            <a:off x="277768" y="292148"/>
            <a:ext cx="612288" cy="684530"/>
          </a:xfrm>
          <a:prstGeom prst="rect">
            <a:avLst/>
          </a:prstGeom>
        </p:spPr>
      </p:pic>
      <p:pic>
        <p:nvPicPr>
          <p:cNvPr id="4" name="Picture 3" descr="A black background with blue letters&#10;&#10;AI-generated content may be incorrect.">
            <a:extLst>
              <a:ext uri="{FF2B5EF4-FFF2-40B4-BE49-F238E27FC236}">
                <a16:creationId xmlns:a16="http://schemas.microsoft.com/office/drawing/2014/main" id="{7466680B-CB05-122D-3A2F-6B9C74F08F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373" t="28332" b="23495"/>
          <a:stretch>
            <a:fillRect/>
          </a:stretch>
        </p:blipFill>
        <p:spPr>
          <a:xfrm>
            <a:off x="890057" y="397327"/>
            <a:ext cx="1677884" cy="2825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B07731-A9F0-D6D9-0827-9B040C68CFEB}"/>
              </a:ext>
            </a:extLst>
          </p:cNvPr>
          <p:cNvCxnSpPr/>
          <p:nvPr/>
        </p:nvCxnSpPr>
        <p:spPr>
          <a:xfrm>
            <a:off x="395049" y="1097280"/>
            <a:ext cx="60504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951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2DDB58-BBAA-1000-8D06-073AAFCD2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2">
            <a:extLst>
              <a:ext uri="{FF2B5EF4-FFF2-40B4-BE49-F238E27FC236}">
                <a16:creationId xmlns:a16="http://schemas.microsoft.com/office/drawing/2014/main" id="{1BF7C385-77D6-57FB-A2EE-453493AEC69D}"/>
              </a:ext>
            </a:extLst>
          </p:cNvPr>
          <p:cNvSpPr txBox="1"/>
          <p:nvPr/>
        </p:nvSpPr>
        <p:spPr>
          <a:xfrm>
            <a:off x="827271" y="599545"/>
            <a:ext cx="2124792" cy="2478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CA" sz="1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ELEMENTARY MATH PROJECT</a:t>
            </a:r>
            <a:endParaRPr lang="en-CA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D6DE3948-42E8-38EE-5988-F7BE587CC436}"/>
              </a:ext>
            </a:extLst>
          </p:cNvPr>
          <p:cNvSpPr txBox="1"/>
          <p:nvPr/>
        </p:nvSpPr>
        <p:spPr>
          <a:xfrm>
            <a:off x="3005403" y="397327"/>
            <a:ext cx="3453000" cy="34950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buNone/>
            </a:pPr>
            <a:r>
              <a:rPr lang="en-CA" sz="1400" b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GRADE 3 MIXED PRACTICE</a:t>
            </a:r>
            <a:endParaRPr lang="en-C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41FCF5C-83EA-A61B-4A2F-A38E6B398D8D}"/>
              </a:ext>
            </a:extLst>
          </p:cNvPr>
          <p:cNvSpPr txBox="1"/>
          <p:nvPr/>
        </p:nvSpPr>
        <p:spPr>
          <a:xfrm>
            <a:off x="281124" y="1390383"/>
            <a:ext cx="6278290" cy="6109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CA" sz="1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12. Calculate:  </a:t>
            </a:r>
            <a:r>
              <a:rPr lang="en-CA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923 – 289 ​</a:t>
            </a:r>
          </a:p>
          <a:p>
            <a:pPr fontAlgn="base"/>
            <a:r>
              <a:rPr lang="en-CA" sz="1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Show your strategy. How can you check that your answer is reasonable?</a:t>
            </a: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r>
              <a:rPr lang="en-CA" sz="13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13. How are the “equal groups” and “fair share” meanings of division similar? How are they different? Use an example to support your answer.​</a:t>
            </a: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r>
              <a:rPr lang="en-CA" sz="13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14. Round 327 to the nearest 100 and nearest 10. Explain or show your reasoning.</a:t>
            </a: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fontAlgn="base">
              <a:buAutoNum type="alphaLcParenR"/>
            </a:pPr>
            <a:r>
              <a:rPr lang="en-CA" sz="13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100  </a:t>
            </a:r>
          </a:p>
          <a:p>
            <a:pPr marL="342900" indent="-342900" fontAlgn="base">
              <a:buAutoNum type="alphaLcParenR"/>
            </a:pPr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fontAlgn="base">
              <a:buAutoNum type="alphaLcParenR"/>
            </a:pPr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fontAlgn="base">
              <a:buAutoNum type="alphaLcParenR"/>
            </a:pPr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fontAlgn="base">
              <a:buAutoNum type="alphaLcParenR"/>
            </a:pPr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fontAlgn="base">
              <a:buAutoNum type="alphaLcParenR"/>
            </a:pPr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fontAlgn="base">
              <a:buAutoNum type="alphaLcParenR"/>
            </a:pPr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fontAlgn="base">
              <a:buAutoNum type="alphaLcParenR"/>
            </a:pPr>
            <a:r>
              <a:rPr lang="en-CA" sz="13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10​</a:t>
            </a: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ack background with blue letters&#10;&#10;AI-generated content may be incorrect.">
            <a:extLst>
              <a:ext uri="{FF2B5EF4-FFF2-40B4-BE49-F238E27FC236}">
                <a16:creationId xmlns:a16="http://schemas.microsoft.com/office/drawing/2014/main" id="{41D72F7A-5BCF-D873-BE87-93BE4C02FC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6041"/>
          <a:stretch>
            <a:fillRect/>
          </a:stretch>
        </p:blipFill>
        <p:spPr>
          <a:xfrm>
            <a:off x="277768" y="292148"/>
            <a:ext cx="612288" cy="684530"/>
          </a:xfrm>
          <a:prstGeom prst="rect">
            <a:avLst/>
          </a:prstGeom>
        </p:spPr>
      </p:pic>
      <p:pic>
        <p:nvPicPr>
          <p:cNvPr id="4" name="Picture 3" descr="A black background with blue letters&#10;&#10;AI-generated content may be incorrect.">
            <a:extLst>
              <a:ext uri="{FF2B5EF4-FFF2-40B4-BE49-F238E27FC236}">
                <a16:creationId xmlns:a16="http://schemas.microsoft.com/office/drawing/2014/main" id="{BFF1E5BE-A276-C402-A6D8-C6436C9850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373" t="28332" b="23495"/>
          <a:stretch>
            <a:fillRect/>
          </a:stretch>
        </p:blipFill>
        <p:spPr>
          <a:xfrm>
            <a:off x="890057" y="397327"/>
            <a:ext cx="1677884" cy="2825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F543B5-6558-C8BA-60ED-20726948C579}"/>
              </a:ext>
            </a:extLst>
          </p:cNvPr>
          <p:cNvCxnSpPr/>
          <p:nvPr/>
        </p:nvCxnSpPr>
        <p:spPr>
          <a:xfrm>
            <a:off x="395049" y="1097280"/>
            <a:ext cx="60504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113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6DEBF8-1715-9F28-A356-E130B6F15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2">
            <a:extLst>
              <a:ext uri="{FF2B5EF4-FFF2-40B4-BE49-F238E27FC236}">
                <a16:creationId xmlns:a16="http://schemas.microsoft.com/office/drawing/2014/main" id="{26430B68-5E97-E9C5-B7CF-10B8B19219E2}"/>
              </a:ext>
            </a:extLst>
          </p:cNvPr>
          <p:cNvSpPr txBox="1"/>
          <p:nvPr/>
        </p:nvSpPr>
        <p:spPr>
          <a:xfrm>
            <a:off x="827271" y="599545"/>
            <a:ext cx="2124792" cy="2478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CA" sz="1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ELEMENTARY MATH PROJECT</a:t>
            </a:r>
            <a:endParaRPr lang="en-CA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32191D15-9883-3C7B-479F-37135B43C4C2}"/>
              </a:ext>
            </a:extLst>
          </p:cNvPr>
          <p:cNvSpPr txBox="1"/>
          <p:nvPr/>
        </p:nvSpPr>
        <p:spPr>
          <a:xfrm>
            <a:off x="3005403" y="397327"/>
            <a:ext cx="3453000" cy="34950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buNone/>
            </a:pPr>
            <a:r>
              <a:rPr lang="en-CA" sz="1400" b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GRADE 3 MIXED PRACTICE</a:t>
            </a:r>
            <a:endParaRPr lang="en-C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BF20565-AF95-5939-A140-6BD0A1299793}"/>
              </a:ext>
            </a:extLst>
          </p:cNvPr>
          <p:cNvSpPr txBox="1"/>
          <p:nvPr/>
        </p:nvSpPr>
        <p:spPr>
          <a:xfrm>
            <a:off x="281124" y="1390383"/>
            <a:ext cx="627829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CA" sz="1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15. If you count forward by 10s starting at 324, will you eventually say the number 444? Explain.​</a:t>
            </a: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r>
              <a:rPr lang="en-CA" sz="13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16. Fill in the blank: 678 = ______ tens + 8 ones​</a:t>
            </a: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r>
              <a:rPr lang="en-CA" sz="13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17. Is 356 closer to 250 or 500?​ Justify your thinking.</a:t>
            </a: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r>
              <a:rPr lang="en-CA" sz="13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18. A friend always forgets 6 + 8 = 14. What strategy could you share to help them remember?​</a:t>
            </a:r>
          </a:p>
        </p:txBody>
      </p:sp>
      <p:pic>
        <p:nvPicPr>
          <p:cNvPr id="3" name="Picture 2" descr="A black background with blue letters&#10;&#10;AI-generated content may be incorrect.">
            <a:extLst>
              <a:ext uri="{FF2B5EF4-FFF2-40B4-BE49-F238E27FC236}">
                <a16:creationId xmlns:a16="http://schemas.microsoft.com/office/drawing/2014/main" id="{F23BC736-E3F0-C48D-AFA2-792D1A658F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6041"/>
          <a:stretch>
            <a:fillRect/>
          </a:stretch>
        </p:blipFill>
        <p:spPr>
          <a:xfrm>
            <a:off x="277768" y="292148"/>
            <a:ext cx="612288" cy="684530"/>
          </a:xfrm>
          <a:prstGeom prst="rect">
            <a:avLst/>
          </a:prstGeom>
        </p:spPr>
      </p:pic>
      <p:pic>
        <p:nvPicPr>
          <p:cNvPr id="4" name="Picture 3" descr="A black background with blue letters&#10;&#10;AI-generated content may be incorrect.">
            <a:extLst>
              <a:ext uri="{FF2B5EF4-FFF2-40B4-BE49-F238E27FC236}">
                <a16:creationId xmlns:a16="http://schemas.microsoft.com/office/drawing/2014/main" id="{385947C2-83E2-821D-4824-13D5295E9A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373" t="28332" b="23495"/>
          <a:stretch>
            <a:fillRect/>
          </a:stretch>
        </p:blipFill>
        <p:spPr>
          <a:xfrm>
            <a:off x="890057" y="397327"/>
            <a:ext cx="1677884" cy="2825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4C3975-6040-CBC8-DDF0-04F64A458FF3}"/>
              </a:ext>
            </a:extLst>
          </p:cNvPr>
          <p:cNvCxnSpPr/>
          <p:nvPr/>
        </p:nvCxnSpPr>
        <p:spPr>
          <a:xfrm>
            <a:off x="395049" y="1097280"/>
            <a:ext cx="60504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076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FF3D09-99E7-91BF-C009-7208A471D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2">
            <a:extLst>
              <a:ext uri="{FF2B5EF4-FFF2-40B4-BE49-F238E27FC236}">
                <a16:creationId xmlns:a16="http://schemas.microsoft.com/office/drawing/2014/main" id="{3008F4C0-839B-3988-59A1-FE462566BE04}"/>
              </a:ext>
            </a:extLst>
          </p:cNvPr>
          <p:cNvSpPr txBox="1"/>
          <p:nvPr/>
        </p:nvSpPr>
        <p:spPr>
          <a:xfrm>
            <a:off x="827271" y="599545"/>
            <a:ext cx="2124792" cy="2478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CA" sz="1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ELEMENTARY MATH PROJECT</a:t>
            </a:r>
            <a:endParaRPr lang="en-CA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E27DA053-5985-BCA9-CD70-DD021F8FE523}"/>
              </a:ext>
            </a:extLst>
          </p:cNvPr>
          <p:cNvSpPr txBox="1"/>
          <p:nvPr/>
        </p:nvSpPr>
        <p:spPr>
          <a:xfrm>
            <a:off x="3005403" y="397327"/>
            <a:ext cx="3453000" cy="34950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buNone/>
            </a:pPr>
            <a:r>
              <a:rPr lang="en-CA" sz="1400" b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GRADE 3 MIXED PRACTICE</a:t>
            </a:r>
            <a:endParaRPr lang="en-C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66FF835-CF6B-0B51-8873-7A498D4D4513}"/>
              </a:ext>
            </a:extLst>
          </p:cNvPr>
          <p:cNvSpPr txBox="1"/>
          <p:nvPr/>
        </p:nvSpPr>
        <p:spPr>
          <a:xfrm>
            <a:off x="281124" y="1390383"/>
            <a:ext cx="6278290" cy="6909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CA" sz="1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19. Living in Canada, we need to be familiar with both the metric system and Imperial measures.</a:t>
            </a:r>
          </a:p>
          <a:p>
            <a:pPr marL="342900" indent="-342900" fontAlgn="base">
              <a:buFont typeface="+mj-lt"/>
              <a:buAutoNum type="alphaLcParenR"/>
            </a:pPr>
            <a:r>
              <a:rPr lang="en-CA" sz="1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How many inches are in a foot?​</a:t>
            </a:r>
          </a:p>
          <a:p>
            <a:pPr marL="342900" indent="-342900" fontAlgn="base">
              <a:buFont typeface="+mj-lt"/>
              <a:buAutoNum type="alphaLcParenR"/>
            </a:pPr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fontAlgn="base">
              <a:buFont typeface="+mj-lt"/>
              <a:buAutoNum type="alphaLcParenR"/>
            </a:pPr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fontAlgn="base">
              <a:buFont typeface="+mj-lt"/>
              <a:buAutoNum type="alphaLcParenR"/>
            </a:pPr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fontAlgn="base">
              <a:buFont typeface="+mj-lt"/>
              <a:buAutoNum type="alphaLcParenR"/>
            </a:pPr>
            <a:r>
              <a:rPr lang="en-CA" sz="1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How many centimetres are in a metre?​</a:t>
            </a:r>
          </a:p>
          <a:p>
            <a:pPr marL="342900" indent="-342900" fontAlgn="base">
              <a:buFont typeface="+mj-lt"/>
              <a:buAutoNum type="alphaLcParenR"/>
            </a:pPr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fontAlgn="base">
              <a:buFont typeface="+mj-lt"/>
              <a:buAutoNum type="alphaLcParenR"/>
            </a:pPr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fontAlgn="base">
              <a:buFont typeface="+mj-lt"/>
              <a:buAutoNum type="alphaLcParenR"/>
            </a:pPr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fontAlgn="base">
              <a:buFont typeface="+mj-lt"/>
              <a:buAutoNum type="alphaLcParenR"/>
            </a:pPr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fontAlgn="base">
              <a:buFont typeface="+mj-lt"/>
              <a:buAutoNum type="alphaLcParenR"/>
            </a:pPr>
            <a:r>
              <a:rPr lang="en-CA" sz="1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How many millilitres are in a cup?</a:t>
            </a:r>
          </a:p>
          <a:p>
            <a:pPr marL="342900" indent="-342900" fontAlgn="base">
              <a:buFont typeface="+mj-lt"/>
              <a:buAutoNum type="alphaLcParenR"/>
            </a:pPr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fontAlgn="base">
              <a:buFont typeface="+mj-lt"/>
              <a:buAutoNum type="alphaLcParenR"/>
            </a:pPr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fontAlgn="base">
              <a:buFont typeface="+mj-lt"/>
              <a:buAutoNum type="alphaLcParenR"/>
            </a:pPr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fontAlgn="base">
              <a:buFont typeface="+mj-lt"/>
              <a:buAutoNum type="alphaLcParenR"/>
            </a:pPr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fontAlgn="base">
              <a:buFont typeface="+mj-lt"/>
              <a:buAutoNum type="alphaLcParenR"/>
            </a:pPr>
            <a:r>
              <a:rPr lang="en-CA" sz="1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How many millilitres are in a litre?</a:t>
            </a:r>
          </a:p>
          <a:p>
            <a:pPr marL="342900" indent="-342900" fontAlgn="base">
              <a:buFont typeface="+mj-lt"/>
              <a:buAutoNum type="alphaLcParenR"/>
            </a:pPr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fontAlgn="base">
              <a:buFont typeface="+mj-lt"/>
              <a:buAutoNum type="alphaLcParenR"/>
            </a:pPr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fontAlgn="base">
              <a:buFont typeface="+mj-lt"/>
              <a:buAutoNum type="alphaLcParenR"/>
            </a:pPr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fontAlgn="base">
              <a:buFont typeface="+mj-lt"/>
              <a:buAutoNum type="alphaLcParenR"/>
            </a:pPr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fontAlgn="base">
              <a:buFont typeface="+mj-lt"/>
              <a:buAutoNum type="alphaLcParenR"/>
            </a:pPr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fontAlgn="base">
              <a:buFont typeface="+mj-lt"/>
              <a:buAutoNum type="alphaLcParenR"/>
            </a:pPr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r>
              <a:rPr lang="en-CA" sz="1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20. Which is greater:  </a:t>
            </a:r>
            <a:r>
              <a:rPr lang="en-CA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432 + 555   OR   1000 – 256</a:t>
            </a:r>
          </a:p>
          <a:p>
            <a:pPr fontAlgn="base"/>
            <a:r>
              <a:rPr lang="en-CA" sz="1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Explain your reasoning.</a:t>
            </a: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ack background with blue letters&#10;&#10;AI-generated content may be incorrect.">
            <a:extLst>
              <a:ext uri="{FF2B5EF4-FFF2-40B4-BE49-F238E27FC236}">
                <a16:creationId xmlns:a16="http://schemas.microsoft.com/office/drawing/2014/main" id="{C5A257EF-74AA-6299-609C-5894766B75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6041"/>
          <a:stretch>
            <a:fillRect/>
          </a:stretch>
        </p:blipFill>
        <p:spPr>
          <a:xfrm>
            <a:off x="277768" y="292148"/>
            <a:ext cx="612288" cy="684530"/>
          </a:xfrm>
          <a:prstGeom prst="rect">
            <a:avLst/>
          </a:prstGeom>
        </p:spPr>
      </p:pic>
      <p:pic>
        <p:nvPicPr>
          <p:cNvPr id="4" name="Picture 3" descr="A black background with blue letters&#10;&#10;AI-generated content may be incorrect.">
            <a:extLst>
              <a:ext uri="{FF2B5EF4-FFF2-40B4-BE49-F238E27FC236}">
                <a16:creationId xmlns:a16="http://schemas.microsoft.com/office/drawing/2014/main" id="{D2E4FEA8-1F29-8874-939A-2EF8718CF9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373" t="28332" b="23495"/>
          <a:stretch>
            <a:fillRect/>
          </a:stretch>
        </p:blipFill>
        <p:spPr>
          <a:xfrm>
            <a:off x="890057" y="397327"/>
            <a:ext cx="1677884" cy="2825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21BF61-9F0E-AD35-7C70-56E618612B29}"/>
              </a:ext>
            </a:extLst>
          </p:cNvPr>
          <p:cNvCxnSpPr/>
          <p:nvPr/>
        </p:nvCxnSpPr>
        <p:spPr>
          <a:xfrm>
            <a:off x="395049" y="1097280"/>
            <a:ext cx="60504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56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033092-3DA8-1612-CE04-DB2A14896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2">
            <a:extLst>
              <a:ext uri="{FF2B5EF4-FFF2-40B4-BE49-F238E27FC236}">
                <a16:creationId xmlns:a16="http://schemas.microsoft.com/office/drawing/2014/main" id="{73AA2EA0-731E-C69E-E584-FAD322060CA7}"/>
              </a:ext>
            </a:extLst>
          </p:cNvPr>
          <p:cNvSpPr txBox="1"/>
          <p:nvPr/>
        </p:nvSpPr>
        <p:spPr>
          <a:xfrm>
            <a:off x="827271" y="599545"/>
            <a:ext cx="2124792" cy="2478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CA" sz="1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ELEMENTARY MATH PROJECT</a:t>
            </a:r>
            <a:endParaRPr lang="en-CA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A55FD8D5-1455-B996-8EF6-59D2D33807FB}"/>
              </a:ext>
            </a:extLst>
          </p:cNvPr>
          <p:cNvSpPr txBox="1"/>
          <p:nvPr/>
        </p:nvSpPr>
        <p:spPr>
          <a:xfrm>
            <a:off x="3005403" y="397327"/>
            <a:ext cx="3453000" cy="34950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buNone/>
            </a:pPr>
            <a:r>
              <a:rPr lang="en-CA" sz="1400" b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GRADE 3 MIXED PRACTICE</a:t>
            </a:r>
            <a:endParaRPr lang="en-C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CB5BE70-4879-BD98-C346-A0DF7F62F9D4}"/>
              </a:ext>
            </a:extLst>
          </p:cNvPr>
          <p:cNvSpPr txBox="1"/>
          <p:nvPr/>
        </p:nvSpPr>
        <p:spPr>
          <a:xfrm>
            <a:off x="281124" y="1390383"/>
            <a:ext cx="6278290" cy="589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CA" sz="1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21. What fraction of the cookies are pink?</a:t>
            </a: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r>
              <a:rPr lang="en-CA" sz="13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22. Represent the fraction ¾ using three different models. How does each model help you to understand ¾ in a different way? </a:t>
            </a:r>
          </a:p>
          <a:p>
            <a:pPr fontAlgn="base"/>
            <a:r>
              <a:rPr lang="en-CA" sz="1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r>
              <a:rPr lang="en-CA" sz="13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23. What does the top number in a fraction (numerator) mean?</a:t>
            </a:r>
          </a:p>
          <a:p>
            <a:pPr fontAlgn="base"/>
            <a:r>
              <a:rPr lang="en-CA" sz="13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What does the bottom number in a fraction (denominator) mean?</a:t>
            </a:r>
          </a:p>
          <a:p>
            <a:pPr fontAlgn="base"/>
            <a:r>
              <a:rPr lang="en-CA" sz="13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Use pictures, numbers, words to explain your thinking.</a:t>
            </a:r>
          </a:p>
        </p:txBody>
      </p:sp>
      <p:pic>
        <p:nvPicPr>
          <p:cNvPr id="3" name="Picture 2" descr="A black background with blue letters&#10;&#10;AI-generated content may be incorrect.">
            <a:extLst>
              <a:ext uri="{FF2B5EF4-FFF2-40B4-BE49-F238E27FC236}">
                <a16:creationId xmlns:a16="http://schemas.microsoft.com/office/drawing/2014/main" id="{2E1636C8-8035-A21A-2710-D017EF9325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6041"/>
          <a:stretch>
            <a:fillRect/>
          </a:stretch>
        </p:blipFill>
        <p:spPr>
          <a:xfrm>
            <a:off x="277768" y="292148"/>
            <a:ext cx="612288" cy="684530"/>
          </a:xfrm>
          <a:prstGeom prst="rect">
            <a:avLst/>
          </a:prstGeom>
        </p:spPr>
      </p:pic>
      <p:pic>
        <p:nvPicPr>
          <p:cNvPr id="4" name="Picture 3" descr="A black background with blue letters&#10;&#10;AI-generated content may be incorrect.">
            <a:extLst>
              <a:ext uri="{FF2B5EF4-FFF2-40B4-BE49-F238E27FC236}">
                <a16:creationId xmlns:a16="http://schemas.microsoft.com/office/drawing/2014/main" id="{4902828F-9BED-44FD-9CC8-71507BE1A3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373" t="28332" b="23495"/>
          <a:stretch>
            <a:fillRect/>
          </a:stretch>
        </p:blipFill>
        <p:spPr>
          <a:xfrm>
            <a:off x="890057" y="397327"/>
            <a:ext cx="1677884" cy="2825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7F8244-5B11-613C-C1AA-682925037992}"/>
              </a:ext>
            </a:extLst>
          </p:cNvPr>
          <p:cNvCxnSpPr/>
          <p:nvPr/>
        </p:nvCxnSpPr>
        <p:spPr>
          <a:xfrm>
            <a:off x="395049" y="1097280"/>
            <a:ext cx="60504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506" name="Picture 2">
            <a:extLst>
              <a:ext uri="{FF2B5EF4-FFF2-40B4-BE49-F238E27FC236}">
                <a16:creationId xmlns:a16="http://schemas.microsoft.com/office/drawing/2014/main" id="{015F5821-6EA5-F2B8-7C5B-88E5ADB96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49" y="1682771"/>
            <a:ext cx="17907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28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24D3D5-B15D-9B08-33A3-D12AD5739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2">
            <a:extLst>
              <a:ext uri="{FF2B5EF4-FFF2-40B4-BE49-F238E27FC236}">
                <a16:creationId xmlns:a16="http://schemas.microsoft.com/office/drawing/2014/main" id="{745F3921-7BBC-7B0D-2F80-317E2D0821CB}"/>
              </a:ext>
            </a:extLst>
          </p:cNvPr>
          <p:cNvSpPr txBox="1"/>
          <p:nvPr/>
        </p:nvSpPr>
        <p:spPr>
          <a:xfrm>
            <a:off x="827271" y="599545"/>
            <a:ext cx="2124792" cy="2478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CA" sz="1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ELEMENTARY MATH PROJECT</a:t>
            </a:r>
            <a:endParaRPr lang="en-CA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E61EE2D2-3CC0-AD3B-7063-794A3CE2C8F2}"/>
              </a:ext>
            </a:extLst>
          </p:cNvPr>
          <p:cNvSpPr txBox="1"/>
          <p:nvPr/>
        </p:nvSpPr>
        <p:spPr>
          <a:xfrm>
            <a:off x="3005403" y="397327"/>
            <a:ext cx="3453000" cy="34950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buNone/>
            </a:pPr>
            <a:r>
              <a:rPr lang="en-CA" sz="1400" b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GRADE 3 MIXED PRACTICE</a:t>
            </a:r>
            <a:endParaRPr lang="en-C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32AA22-30EF-FD1A-1965-D63BE4B0C7E0}"/>
              </a:ext>
            </a:extLst>
          </p:cNvPr>
          <p:cNvSpPr txBox="1"/>
          <p:nvPr/>
        </p:nvSpPr>
        <p:spPr>
          <a:xfrm>
            <a:off x="281124" y="1390383"/>
            <a:ext cx="627829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CA" sz="1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24. How would you explain what 3 × 4 means to a student in a younger grade? </a:t>
            </a:r>
          </a:p>
          <a:p>
            <a:pPr fontAlgn="base"/>
            <a:r>
              <a:rPr lang="en-CA" sz="1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Use at least one model in your explanation.</a:t>
            </a: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n-CA" sz="13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r>
              <a:rPr lang="en-CA" sz="13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25. What information do the table and graph tell you? How are the two representations similar? How are they different? Which do you prefer and why?</a:t>
            </a:r>
          </a:p>
        </p:txBody>
      </p:sp>
      <p:pic>
        <p:nvPicPr>
          <p:cNvPr id="3" name="Picture 2" descr="A black background with blue letters&#10;&#10;AI-generated content may be incorrect.">
            <a:extLst>
              <a:ext uri="{FF2B5EF4-FFF2-40B4-BE49-F238E27FC236}">
                <a16:creationId xmlns:a16="http://schemas.microsoft.com/office/drawing/2014/main" id="{2E94744E-11AC-BFD9-6F85-E095326A46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6041"/>
          <a:stretch>
            <a:fillRect/>
          </a:stretch>
        </p:blipFill>
        <p:spPr>
          <a:xfrm>
            <a:off x="277768" y="292148"/>
            <a:ext cx="612288" cy="684530"/>
          </a:xfrm>
          <a:prstGeom prst="rect">
            <a:avLst/>
          </a:prstGeom>
        </p:spPr>
      </p:pic>
      <p:pic>
        <p:nvPicPr>
          <p:cNvPr id="4" name="Picture 3" descr="A black background with blue letters&#10;&#10;AI-generated content may be incorrect.">
            <a:extLst>
              <a:ext uri="{FF2B5EF4-FFF2-40B4-BE49-F238E27FC236}">
                <a16:creationId xmlns:a16="http://schemas.microsoft.com/office/drawing/2014/main" id="{E082E025-8619-88AF-C82F-8FAC5C3633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373" t="28332" b="23495"/>
          <a:stretch>
            <a:fillRect/>
          </a:stretch>
        </p:blipFill>
        <p:spPr>
          <a:xfrm>
            <a:off x="890057" y="397327"/>
            <a:ext cx="1677884" cy="2825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EAA1EA-B18C-137C-DCF3-93A35CD9823B}"/>
              </a:ext>
            </a:extLst>
          </p:cNvPr>
          <p:cNvCxnSpPr/>
          <p:nvPr/>
        </p:nvCxnSpPr>
        <p:spPr>
          <a:xfrm>
            <a:off x="395049" y="1097280"/>
            <a:ext cx="60504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554" name="Picture 2">
            <a:extLst>
              <a:ext uri="{FF2B5EF4-FFF2-40B4-BE49-F238E27FC236}">
                <a16:creationId xmlns:a16="http://schemas.microsoft.com/office/drawing/2014/main" id="{70B516AF-4630-642F-4ADD-356E5AF47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49" y="3883373"/>
            <a:ext cx="5512526" cy="222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613</TotalTime>
  <Words>873</Words>
  <Application>Microsoft Macintosh PowerPoint</Application>
  <PresentationFormat>Custom</PresentationFormat>
  <Paragraphs>273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Yas Mann</dc:creator>
  <cp:lastModifiedBy>Yas Mann</cp:lastModifiedBy>
  <cp:revision>14</cp:revision>
  <dcterms:created xsi:type="dcterms:W3CDTF">2025-08-23T19:46:08Z</dcterms:created>
  <dcterms:modified xsi:type="dcterms:W3CDTF">2025-12-16T20:14:54Z</dcterms:modified>
</cp:coreProperties>
</file>