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26" r:id="rId3"/>
    <p:sldId id="327" r:id="rId4"/>
    <p:sldId id="333" r:id="rId5"/>
    <p:sldId id="328" r:id="rId6"/>
    <p:sldId id="334" r:id="rId7"/>
    <p:sldId id="330" r:id="rId8"/>
    <p:sldId id="329" r:id="rId9"/>
    <p:sldId id="331" r:id="rId10"/>
    <p:sldId id="332"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Lst>
  <p:sldSz cx="684053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52"/>
    <p:restoredTop sz="94725"/>
  </p:normalViewPr>
  <p:slideViewPr>
    <p:cSldViewPr snapToGrid="0">
      <p:cViewPr>
        <p:scale>
          <a:sx n="95" d="100"/>
          <a:sy n="95" d="100"/>
        </p:scale>
        <p:origin x="8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1" y="1472842"/>
            <a:ext cx="5814457" cy="3133172"/>
          </a:xfrm>
        </p:spPr>
        <p:txBody>
          <a:bodyPr anchor="b"/>
          <a:lstStyle>
            <a:lvl1pPr algn="ctr">
              <a:defRPr sz="4489"/>
            </a:lvl1pPr>
          </a:lstStyle>
          <a:p>
            <a:r>
              <a:rPr lang="en-US"/>
              <a:t>Click to edit Master title style</a:t>
            </a:r>
            <a:endParaRPr lang="en-US" dirty="0"/>
          </a:p>
        </p:txBody>
      </p:sp>
      <p:sp>
        <p:nvSpPr>
          <p:cNvPr id="3" name="Subtitle 2"/>
          <p:cNvSpPr>
            <a:spLocks noGrp="1"/>
          </p:cNvSpPr>
          <p:nvPr>
            <p:ph type="subTitle" idx="1"/>
          </p:nvPr>
        </p:nvSpPr>
        <p:spPr>
          <a:xfrm>
            <a:off x="855067" y="4726842"/>
            <a:ext cx="5130404" cy="2172804"/>
          </a:xfrm>
        </p:spPr>
        <p:txBody>
          <a:bodyPr/>
          <a:lstStyle>
            <a:lvl1pPr marL="0" indent="0" algn="ctr">
              <a:buNone/>
              <a:defRPr sz="1795"/>
            </a:lvl1pPr>
            <a:lvl2pPr marL="342031" indent="0" algn="ctr">
              <a:buNone/>
              <a:defRPr sz="1496"/>
            </a:lvl2pPr>
            <a:lvl3pPr marL="684063" indent="0" algn="ctr">
              <a:buNone/>
              <a:defRPr sz="1347"/>
            </a:lvl3pPr>
            <a:lvl4pPr marL="1026094" indent="0" algn="ctr">
              <a:buNone/>
              <a:defRPr sz="1197"/>
            </a:lvl4pPr>
            <a:lvl5pPr marL="1368125" indent="0" algn="ctr">
              <a:buNone/>
              <a:defRPr sz="1197"/>
            </a:lvl5pPr>
            <a:lvl6pPr marL="1710157" indent="0" algn="ctr">
              <a:buNone/>
              <a:defRPr sz="1197"/>
            </a:lvl6pPr>
            <a:lvl7pPr marL="2052188" indent="0" algn="ctr">
              <a:buNone/>
              <a:defRPr sz="1197"/>
            </a:lvl7pPr>
            <a:lvl8pPr marL="2394219" indent="0" algn="ctr">
              <a:buNone/>
              <a:defRPr sz="1197"/>
            </a:lvl8pPr>
            <a:lvl9pPr marL="2736251" indent="0" algn="ctr">
              <a:buNone/>
              <a:defRPr sz="11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12/15/25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42867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12/15/25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9947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479142"/>
            <a:ext cx="1474991" cy="762669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0288" y="479142"/>
            <a:ext cx="4339466" cy="76266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12/15/25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90111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12/15/25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119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725" y="2243638"/>
            <a:ext cx="5899964" cy="3743557"/>
          </a:xfrm>
        </p:spPr>
        <p:txBody>
          <a:bodyPr anchor="b"/>
          <a:lstStyle>
            <a:lvl1pPr>
              <a:defRPr sz="4489"/>
            </a:lvl1pPr>
          </a:lstStyle>
          <a:p>
            <a:r>
              <a:rPr lang="en-US"/>
              <a:t>Click to edit Master title style</a:t>
            </a:r>
            <a:endParaRPr lang="en-US" dirty="0"/>
          </a:p>
        </p:txBody>
      </p:sp>
      <p:sp>
        <p:nvSpPr>
          <p:cNvPr id="3" name="Text Placeholder 2"/>
          <p:cNvSpPr>
            <a:spLocks noGrp="1"/>
          </p:cNvSpPr>
          <p:nvPr>
            <p:ph type="body" idx="1"/>
          </p:nvPr>
        </p:nvSpPr>
        <p:spPr>
          <a:xfrm>
            <a:off x="466725" y="6022610"/>
            <a:ext cx="5899964" cy="1968648"/>
          </a:xfrm>
        </p:spPr>
        <p:txBody>
          <a:bodyPr/>
          <a:lstStyle>
            <a:lvl1pPr marL="0" indent="0">
              <a:buNone/>
              <a:defRPr sz="1795">
                <a:solidFill>
                  <a:schemeClr val="tx1">
                    <a:tint val="82000"/>
                  </a:schemeClr>
                </a:solidFill>
              </a:defRPr>
            </a:lvl1pPr>
            <a:lvl2pPr marL="342031" indent="0">
              <a:buNone/>
              <a:defRPr sz="1496">
                <a:solidFill>
                  <a:schemeClr val="tx1">
                    <a:tint val="82000"/>
                  </a:schemeClr>
                </a:solidFill>
              </a:defRPr>
            </a:lvl2pPr>
            <a:lvl3pPr marL="684063" indent="0">
              <a:buNone/>
              <a:defRPr sz="1347">
                <a:solidFill>
                  <a:schemeClr val="tx1">
                    <a:tint val="82000"/>
                  </a:schemeClr>
                </a:solidFill>
              </a:defRPr>
            </a:lvl3pPr>
            <a:lvl4pPr marL="1026094" indent="0">
              <a:buNone/>
              <a:defRPr sz="1197">
                <a:solidFill>
                  <a:schemeClr val="tx1">
                    <a:tint val="82000"/>
                  </a:schemeClr>
                </a:solidFill>
              </a:defRPr>
            </a:lvl4pPr>
            <a:lvl5pPr marL="1368125" indent="0">
              <a:buNone/>
              <a:defRPr sz="1197">
                <a:solidFill>
                  <a:schemeClr val="tx1">
                    <a:tint val="82000"/>
                  </a:schemeClr>
                </a:solidFill>
              </a:defRPr>
            </a:lvl5pPr>
            <a:lvl6pPr marL="1710157" indent="0">
              <a:buNone/>
              <a:defRPr sz="1197">
                <a:solidFill>
                  <a:schemeClr val="tx1">
                    <a:tint val="82000"/>
                  </a:schemeClr>
                </a:solidFill>
              </a:defRPr>
            </a:lvl6pPr>
            <a:lvl7pPr marL="2052188" indent="0">
              <a:buNone/>
              <a:defRPr sz="1197">
                <a:solidFill>
                  <a:schemeClr val="tx1">
                    <a:tint val="82000"/>
                  </a:schemeClr>
                </a:solidFill>
              </a:defRPr>
            </a:lvl7pPr>
            <a:lvl8pPr marL="2394219" indent="0">
              <a:buNone/>
              <a:defRPr sz="1197">
                <a:solidFill>
                  <a:schemeClr val="tx1">
                    <a:tint val="82000"/>
                  </a:schemeClr>
                </a:solidFill>
              </a:defRPr>
            </a:lvl8pPr>
            <a:lvl9pPr marL="2736251" indent="0">
              <a:buNone/>
              <a:defRPr sz="11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9D75F-D2A6-4543-A489-ABB0ACEF2380}" type="datetimeFigureOut">
              <a:rPr lang="en-US" smtClean="0"/>
              <a:t>12/15/25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9797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0287"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63022"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9D75F-D2A6-4543-A489-ABB0ACEF2380}" type="datetimeFigureOut">
              <a:rPr lang="en-US" smtClean="0"/>
              <a:t>12/15/25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41144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178" y="479144"/>
            <a:ext cx="5899964" cy="17394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1179" y="2206137"/>
            <a:ext cx="2893868"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4" name="Content Placeholder 3"/>
          <p:cNvSpPr>
            <a:spLocks noGrp="1"/>
          </p:cNvSpPr>
          <p:nvPr>
            <p:ph sz="half" idx="2"/>
          </p:nvPr>
        </p:nvSpPr>
        <p:spPr>
          <a:xfrm>
            <a:off x="471179" y="3287331"/>
            <a:ext cx="2893868"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63023" y="2206137"/>
            <a:ext cx="2908120"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6" name="Content Placeholder 5"/>
          <p:cNvSpPr>
            <a:spLocks noGrp="1"/>
          </p:cNvSpPr>
          <p:nvPr>
            <p:ph sz="quarter" idx="4"/>
          </p:nvPr>
        </p:nvSpPr>
        <p:spPr>
          <a:xfrm>
            <a:off x="3463023" y="3287331"/>
            <a:ext cx="2908120"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9D75F-D2A6-4543-A489-ABB0ACEF2380}" type="datetimeFigureOut">
              <a:rPr lang="en-US" smtClean="0"/>
              <a:t>12/15/25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54032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9D75F-D2A6-4543-A489-ABB0ACEF2380}" type="datetimeFigureOut">
              <a:rPr lang="en-US" smtClean="0"/>
              <a:t>12/15/25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414223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9D75F-D2A6-4543-A489-ABB0ACEF2380}" type="datetimeFigureOut">
              <a:rPr lang="en-US" smtClean="0"/>
              <a:t>12/15/25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160571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endParaRPr lang="en-US" dirty="0"/>
          </a:p>
        </p:txBody>
      </p:sp>
      <p:sp>
        <p:nvSpPr>
          <p:cNvPr id="3" name="Content Placeholder 2"/>
          <p:cNvSpPr>
            <a:spLocks noGrp="1"/>
          </p:cNvSpPr>
          <p:nvPr>
            <p:ph idx="1"/>
          </p:nvPr>
        </p:nvSpPr>
        <p:spPr>
          <a:xfrm>
            <a:off x="2908120" y="1295769"/>
            <a:ext cx="3463022" cy="6395505"/>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3629D75F-D2A6-4543-A489-ABB0ACEF2380}" type="datetimeFigureOut">
              <a:rPr lang="en-US" smtClean="0"/>
              <a:t>12/15/25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1485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endParaRPr lang="en-US" dirty="0"/>
          </a:p>
        </p:txBody>
      </p:sp>
      <p:sp>
        <p:nvSpPr>
          <p:cNvPr id="3" name="Picture Placeholder 2"/>
          <p:cNvSpPr>
            <a:spLocks noGrp="1" noChangeAspect="1"/>
          </p:cNvSpPr>
          <p:nvPr>
            <p:ph type="pic" idx="1"/>
          </p:nvPr>
        </p:nvSpPr>
        <p:spPr>
          <a:xfrm>
            <a:off x="2908120" y="1295769"/>
            <a:ext cx="3463022" cy="6395505"/>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en-US"/>
              <a:t>Click icon to add picture</a:t>
            </a:r>
            <a:endParaRPr lang="en-US" dirty="0"/>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3629D75F-D2A6-4543-A489-ABB0ACEF2380}" type="datetimeFigureOut">
              <a:rPr lang="en-US" smtClean="0"/>
              <a:t>12/15/25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90776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479144"/>
            <a:ext cx="5899964" cy="17394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0287" y="2395710"/>
            <a:ext cx="5899964" cy="57101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287" y="8341240"/>
            <a:ext cx="1539121" cy="479142"/>
          </a:xfrm>
          <a:prstGeom prst="rect">
            <a:avLst/>
          </a:prstGeom>
        </p:spPr>
        <p:txBody>
          <a:bodyPr vert="horz" lIns="91440" tIns="45720" rIns="91440" bIns="45720" rtlCol="0" anchor="ctr"/>
          <a:lstStyle>
            <a:lvl1pPr algn="l">
              <a:defRPr sz="898">
                <a:solidFill>
                  <a:schemeClr val="tx1">
                    <a:tint val="82000"/>
                  </a:schemeClr>
                </a:solidFill>
              </a:defRPr>
            </a:lvl1pPr>
          </a:lstStyle>
          <a:p>
            <a:fld id="{3629D75F-D2A6-4543-A489-ABB0ACEF2380}" type="datetimeFigureOut">
              <a:rPr lang="en-US" smtClean="0"/>
              <a:t>12/15/25</a:t>
            </a:fld>
            <a:endParaRPr lang="en-US"/>
          </a:p>
        </p:txBody>
      </p:sp>
      <p:sp>
        <p:nvSpPr>
          <p:cNvPr id="5" name="Footer Placeholder 4"/>
          <p:cNvSpPr>
            <a:spLocks noGrp="1"/>
          </p:cNvSpPr>
          <p:nvPr>
            <p:ph type="ftr" sz="quarter" idx="3"/>
          </p:nvPr>
        </p:nvSpPr>
        <p:spPr>
          <a:xfrm>
            <a:off x="2265928" y="8341240"/>
            <a:ext cx="2308682" cy="479142"/>
          </a:xfrm>
          <a:prstGeom prst="rect">
            <a:avLst/>
          </a:prstGeom>
        </p:spPr>
        <p:txBody>
          <a:bodyPr vert="horz" lIns="91440" tIns="45720" rIns="91440" bIns="45720" rtlCol="0" anchor="ctr"/>
          <a:lstStyle>
            <a:lvl1pPr algn="ctr">
              <a:defRPr sz="898">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31130" y="8341240"/>
            <a:ext cx="1539121" cy="479142"/>
          </a:xfrm>
          <a:prstGeom prst="rect">
            <a:avLst/>
          </a:prstGeom>
        </p:spPr>
        <p:txBody>
          <a:bodyPr vert="horz" lIns="91440" tIns="45720" rIns="91440" bIns="45720" rtlCol="0" anchor="ctr"/>
          <a:lstStyle>
            <a:lvl1pPr algn="r">
              <a:defRPr sz="898">
                <a:solidFill>
                  <a:schemeClr val="tx1">
                    <a:tint val="82000"/>
                  </a:schemeClr>
                </a:solidFill>
              </a:defRPr>
            </a:lvl1pPr>
          </a:lstStyle>
          <a:p>
            <a:fld id="{36FEAD3A-2833-E543-A5E5-EB959A3E6E65}" type="slidenum">
              <a:rPr lang="en-US" smtClean="0"/>
              <a:t>‹#›</a:t>
            </a:fld>
            <a:endParaRPr lang="en-US"/>
          </a:p>
        </p:txBody>
      </p:sp>
    </p:spTree>
    <p:extLst>
      <p:ext uri="{BB962C8B-B14F-4D97-AF65-F5344CB8AC3E}">
        <p14:creationId xmlns:p14="http://schemas.microsoft.com/office/powerpoint/2010/main" val="99267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4063"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F11B2BCC-FD86-2CD7-F85C-7FF327BFFD94}"/>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B4653085-A635-80A0-95F1-CEC1B76A101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11B2BCC-FD86-2CD7-F85C-7FF327BFFD94}"/>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5ACFC742-FB2D-4468-D8D3-82F527809AB8}"/>
              </a:ext>
            </a:extLst>
          </p:cNvPr>
          <p:cNvSpPr txBox="1"/>
          <p:nvPr/>
        </p:nvSpPr>
        <p:spPr>
          <a:xfrm>
            <a:off x="281124" y="1390383"/>
            <a:ext cx="6278290" cy="8140690"/>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1. </a:t>
            </a:r>
            <a:r>
              <a:rPr lang="en-CA" sz="1300" dirty="0"/>
              <a:t>Consider the set of numbers: </a:t>
            </a:r>
            <a:r>
              <a:rPr lang="en-CA" sz="1400" b="1" dirty="0"/>
              <a:t>602, 125, 999, 500, 941</a:t>
            </a:r>
            <a:endParaRPr lang="en-CA" sz="1300" b="1" dirty="0"/>
          </a:p>
          <a:p>
            <a:r>
              <a:rPr lang="en-CA" sz="1300" dirty="0"/>
              <a:t>Decompose each number by place value (e.g., 256 = 200 + 50 + 6).</a:t>
            </a:r>
          </a:p>
          <a:p>
            <a:r>
              <a:rPr lang="en-CA" sz="1300" dirty="0"/>
              <a:t>Put the set of numbers in order from least to greatest. How did decomposing each number by place value help you to order them?</a:t>
            </a:r>
          </a:p>
          <a:p>
            <a:br>
              <a:rPr lang="en-CA" sz="1400" dirty="0"/>
            </a:b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2. Consider the number </a:t>
            </a:r>
            <a:r>
              <a:rPr lang="en-CA" sz="1400" b="1" dirty="0">
                <a:solidFill>
                  <a:srgbClr val="000000"/>
                </a:solidFill>
                <a:effectLst/>
                <a:ea typeface="Times New Roman" panose="02020603050405020304" pitchFamily="18" charset="0"/>
                <a:cs typeface="Arial" panose="020B0604020202020204" pitchFamily="34" charset="0"/>
              </a:rPr>
              <a:t>531</a:t>
            </a:r>
            <a:r>
              <a:rPr lang="en-CA" sz="1300" dirty="0">
                <a:solidFill>
                  <a:srgbClr val="000000"/>
                </a:solidFill>
                <a:effectLst/>
                <a:ea typeface="Times New Roman" panose="02020603050405020304" pitchFamily="18" charset="0"/>
                <a:cs typeface="Arial" panose="020B0604020202020204" pitchFamily="34" charset="0"/>
              </a:rPr>
              <a:t>.</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What number is 2 more? What number is 2 less?</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What number is 5 more? What number is 5 less?</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What number is 10 more? What number is 10 less?</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What number is 100 more? What number is 100 less?</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Record all nine numbers in order from least to greatest.</a:t>
            </a:r>
          </a:p>
          <a:p>
            <a:pPr fontAlgn="base">
              <a:buNone/>
            </a:pPr>
            <a:br>
              <a:rPr lang="en-CA" sz="1300" dirty="0">
                <a:solidFill>
                  <a:srgbClr val="000000"/>
                </a:solidFill>
                <a:effectLst/>
                <a:ea typeface="Times New Roman" panose="02020603050405020304" pitchFamily="18" charset="0"/>
                <a:cs typeface="Arial" panose="020B0604020202020204" pitchFamily="34" charset="0"/>
              </a:rPr>
            </a:b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5662EDF7-BADF-2F0D-1D18-A7571842BE8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4F3964C1-2B71-1010-E902-F7AC90180F2C}"/>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95E3A66D-EA46-6259-6DAD-0B4DA824B21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16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C23707-2344-E646-E2D4-4392D1A46EC8}"/>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B4EE73B5-ECF7-EDB2-8BC2-4892835314B0}"/>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98FB17D2-42FF-00CB-78F2-9192CBB9634B}"/>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C8E36C52-C2B0-38A8-65DD-7FE767089765}"/>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06980343-52FD-C96E-6EC5-055907067C95}"/>
              </a:ext>
            </a:extLst>
          </p:cNvPr>
          <p:cNvSpPr txBox="1"/>
          <p:nvPr/>
        </p:nvSpPr>
        <p:spPr>
          <a:xfrm>
            <a:off x="281124" y="1390383"/>
            <a:ext cx="6278290" cy="6709529"/>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18. You have the number </a:t>
            </a:r>
            <a:r>
              <a:rPr lang="en-CA" sz="1400" b="1" dirty="0">
                <a:solidFill>
                  <a:srgbClr val="000000"/>
                </a:solidFill>
                <a:effectLst/>
                <a:ea typeface="Times New Roman" panose="02020603050405020304" pitchFamily="18" charset="0"/>
                <a:cs typeface="Arial" panose="020B0604020202020204" pitchFamily="34" charset="0"/>
              </a:rPr>
              <a:t>748.</a:t>
            </a:r>
          </a:p>
          <a:p>
            <a:pPr marL="342900" indent="-342900" fontAlgn="base">
              <a:buAutoNum type="alphaLcParenR"/>
            </a:pPr>
            <a:r>
              <a:rPr lang="en-CA" sz="1300" dirty="0">
                <a:solidFill>
                  <a:srgbClr val="000000"/>
                </a:solidFill>
                <a:effectLst/>
                <a:ea typeface="Times New Roman" panose="02020603050405020304" pitchFamily="18" charset="0"/>
                <a:cs typeface="Arial" panose="020B0604020202020204" pitchFamily="34" charset="0"/>
              </a:rPr>
              <a:t>Write 748 in expanded form.</a:t>
            </a:r>
          </a:p>
          <a:p>
            <a:pPr marL="342900" indent="-342900" fontAlgn="base">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b) How many tens would you have if you traded all the hundreds for tens?</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c) What is 748 – 300?</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19. Put the numbers in order from least to greatest:</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400" b="1" dirty="0">
                <a:solidFill>
                  <a:srgbClr val="000000"/>
                </a:solidFill>
                <a:ea typeface="Times New Roman" panose="02020603050405020304" pitchFamily="18" charset="0"/>
                <a:cs typeface="Arial" panose="020B0604020202020204" pitchFamily="34" charset="0"/>
              </a:rPr>
              <a:t>307, 370, 703, 730</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a) Write the correct order.</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b) Reverse each number.</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c) Which original number changes the most in value when reversed?</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5B157814-CC4C-883F-2530-9B60ACDB1303}"/>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3F9D6DF-C60B-C276-3242-BF436BF5432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A13781E-61B4-A493-AA33-7F1EBCD14C2E}"/>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30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A78DDF-9865-D8E3-1BDA-D9AE201F9324}"/>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C349E9B8-55BD-50E7-8F84-962012C03EA9}"/>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9930D9E9-52C8-F173-DA18-95CFCD89859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9F4EF168-54CF-3C9B-A626-EFE923A6F83F}"/>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1F97752E-2982-7DB2-3791-23B67B9F9A74}"/>
              </a:ext>
            </a:extLst>
          </p:cNvPr>
          <p:cNvSpPr txBox="1"/>
          <p:nvPr/>
        </p:nvSpPr>
        <p:spPr>
          <a:xfrm>
            <a:off x="281124" y="1390383"/>
            <a:ext cx="6278290" cy="5293757"/>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20. Use counters or draw pictures. You have 12 berries.</a:t>
            </a:r>
          </a:p>
          <a:p>
            <a:pPr fontAlgn="base">
              <a:buNone/>
            </a:pPr>
            <a:r>
              <a:rPr lang="en-CA" sz="1300" dirty="0">
                <a:solidFill>
                  <a:srgbClr val="000000"/>
                </a:solidFill>
                <a:effectLst/>
                <a:ea typeface="Times New Roman" panose="02020603050405020304" pitchFamily="18" charset="0"/>
                <a:cs typeface="Arial" panose="020B0604020202020204" pitchFamily="34" charset="0"/>
              </a:rPr>
              <a:t>a) What is 1/2 of the berries?</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b) What is 1/3 of the berries?</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c) If you ate 1/4 of the berries, how many berries would be left?</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21. Here is a Splat! problem to solve. If there are 18 blue dots altogether, how many are hiding under the splat? Show or explain your thinking. Can you write the several related equations that connect to this image? Hint: think “fact family”</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9769F63E-1DBE-5CAC-B009-AE9F0E2AB921}"/>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64C501A-E2EF-23E4-DBED-9C50A703CA2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8A97DF9-749D-F921-CB6A-3D68CC0CE70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0242" name="Picture 2">
            <a:extLst>
              <a:ext uri="{FF2B5EF4-FFF2-40B4-BE49-F238E27FC236}">
                <a16:creationId xmlns:a16="http://schemas.microsoft.com/office/drawing/2014/main" id="{755CB545-C61B-732C-690E-D19ED8197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8" y="6225857"/>
            <a:ext cx="2898847" cy="217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3B75EE-0105-B45F-B027-61BD47BCD5B1}"/>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CCE00132-1B98-EDE0-45DA-0C5B6A2CB5B4}"/>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902EECAD-6C9E-8655-B533-B585DD0D7182}"/>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E5A7C11F-AD7B-56AC-2341-8F6D146EB61D}"/>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D31B6D5F-2FD1-2F53-5421-3B89360D95F3}"/>
              </a:ext>
            </a:extLst>
          </p:cNvPr>
          <p:cNvSpPr txBox="1"/>
          <p:nvPr/>
        </p:nvSpPr>
        <p:spPr>
          <a:xfrm>
            <a:off x="281124" y="1390383"/>
            <a:ext cx="6278290" cy="4493538"/>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22. Here is a Splat! problem to solve. Multiple splats have the same number of blue dots hiding under them. If there are 31 blue dots altogether, how many are hiding under each splat? Show or explain your thinking. Can you write several different equations that connect to this image? </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23. Solve using a make-10 strategy:</a:t>
            </a: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1BAD33C0-60A4-7D4F-C03C-8E4E3AE508B0}"/>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C80AB7A0-44C8-11D9-7118-C04E77BABC03}"/>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A15DAB10-5883-70FE-FF1E-AF0036DA776A}"/>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2290" name="Picture 2">
            <a:extLst>
              <a:ext uri="{FF2B5EF4-FFF2-40B4-BE49-F238E27FC236}">
                <a16:creationId xmlns:a16="http://schemas.microsoft.com/office/drawing/2014/main" id="{788FFADE-77FA-1581-E46A-FA918B27C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2337451"/>
            <a:ext cx="2704990" cy="20325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52ED582F-AC2F-64FA-EAAB-05B142AD4FF0}"/>
              </a:ext>
            </a:extLst>
          </p:cNvPr>
          <p:cNvGraphicFramePr>
            <a:graphicFrameLocks noGrp="1"/>
          </p:cNvGraphicFramePr>
          <p:nvPr>
            <p:extLst>
              <p:ext uri="{D42A27DB-BD31-4B8C-83A1-F6EECF244321}">
                <p14:modId xmlns:p14="http://schemas.microsoft.com/office/powerpoint/2010/main" val="1049865272"/>
              </p:ext>
            </p:extLst>
          </p:nvPr>
        </p:nvGraphicFramePr>
        <p:xfrm>
          <a:off x="395049" y="5785013"/>
          <a:ext cx="5683074" cy="2787924"/>
        </p:xfrm>
        <a:graphic>
          <a:graphicData uri="http://schemas.openxmlformats.org/drawingml/2006/table">
            <a:tbl>
              <a:tblPr firstRow="1" bandRow="1">
                <a:tableStyleId>{5C22544A-7EE6-4342-B048-85BDC9FD1C3A}</a:tableStyleId>
              </a:tblPr>
              <a:tblGrid>
                <a:gridCol w="2841537">
                  <a:extLst>
                    <a:ext uri="{9D8B030D-6E8A-4147-A177-3AD203B41FA5}">
                      <a16:colId xmlns:a16="http://schemas.microsoft.com/office/drawing/2014/main" val="1277712407"/>
                    </a:ext>
                  </a:extLst>
                </a:gridCol>
                <a:gridCol w="2841537">
                  <a:extLst>
                    <a:ext uri="{9D8B030D-6E8A-4147-A177-3AD203B41FA5}">
                      <a16:colId xmlns:a16="http://schemas.microsoft.com/office/drawing/2014/main" val="1862093420"/>
                    </a:ext>
                  </a:extLst>
                </a:gridCol>
              </a:tblGrid>
              <a:tr h="1393962">
                <a:tc>
                  <a:txBody>
                    <a:bodyPr/>
                    <a:lstStyle/>
                    <a:p>
                      <a:r>
                        <a:rPr lang="en-US" b="0" dirty="0">
                          <a:solidFill>
                            <a:schemeClr val="tx1"/>
                          </a:solidFill>
                        </a:rPr>
                        <a:t>a) 8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9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393962">
                <a:tc>
                  <a:txBody>
                    <a:bodyPr/>
                    <a:lstStyle/>
                    <a:p>
                      <a:r>
                        <a:rPr lang="en-US" b="0" dirty="0">
                          <a:solidFill>
                            <a:schemeClr val="tx1"/>
                          </a:solidFill>
                        </a:rPr>
                        <a:t>c) 5 + 8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6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60165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8160C3-DA17-6681-749C-89F1629F019F}"/>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238C9E30-A3F8-9960-1DFA-60F078D8877A}"/>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599AB575-9E10-0CD0-C745-3F6A97475652}"/>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539B9A5C-2318-1E63-F8CC-712A4F064E42}"/>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F9C9837D-0055-68D2-540E-B6707B834859}"/>
              </a:ext>
            </a:extLst>
          </p:cNvPr>
          <p:cNvSpPr txBox="1"/>
          <p:nvPr/>
        </p:nvSpPr>
        <p:spPr>
          <a:xfrm>
            <a:off x="281124" y="1390383"/>
            <a:ext cx="6278290" cy="4093428"/>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24. Solve using near doubles:</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25. Solve using think addition:</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33B00C44-14D9-9267-A2F3-48D3D750762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D3D9B5A2-69AD-7AB4-43DB-617BEBA10A00}"/>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7DD0EF90-7669-85B8-62DB-CF8EE887C2C0}"/>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6AE1E7D4-4114-84E6-517D-5991A9183A38}"/>
              </a:ext>
            </a:extLst>
          </p:cNvPr>
          <p:cNvGraphicFramePr>
            <a:graphicFrameLocks noGrp="1"/>
          </p:cNvGraphicFramePr>
          <p:nvPr>
            <p:extLst>
              <p:ext uri="{D42A27DB-BD31-4B8C-83A1-F6EECF244321}">
                <p14:modId xmlns:p14="http://schemas.microsoft.com/office/powerpoint/2010/main" val="1599657828"/>
              </p:ext>
            </p:extLst>
          </p:nvPr>
        </p:nvGraphicFramePr>
        <p:xfrm>
          <a:off x="380506" y="1807788"/>
          <a:ext cx="5683074" cy="2787924"/>
        </p:xfrm>
        <a:graphic>
          <a:graphicData uri="http://schemas.openxmlformats.org/drawingml/2006/table">
            <a:tbl>
              <a:tblPr firstRow="1" bandRow="1">
                <a:tableStyleId>{5C22544A-7EE6-4342-B048-85BDC9FD1C3A}</a:tableStyleId>
              </a:tblPr>
              <a:tblGrid>
                <a:gridCol w="2841537">
                  <a:extLst>
                    <a:ext uri="{9D8B030D-6E8A-4147-A177-3AD203B41FA5}">
                      <a16:colId xmlns:a16="http://schemas.microsoft.com/office/drawing/2014/main" val="1277712407"/>
                    </a:ext>
                  </a:extLst>
                </a:gridCol>
                <a:gridCol w="2841537">
                  <a:extLst>
                    <a:ext uri="{9D8B030D-6E8A-4147-A177-3AD203B41FA5}">
                      <a16:colId xmlns:a16="http://schemas.microsoft.com/office/drawing/2014/main" val="1862093420"/>
                    </a:ext>
                  </a:extLst>
                </a:gridCol>
              </a:tblGrid>
              <a:tr h="1393962">
                <a:tc>
                  <a:txBody>
                    <a:bodyPr/>
                    <a:lstStyle/>
                    <a:p>
                      <a:r>
                        <a:rPr lang="en-US" b="0" dirty="0">
                          <a:solidFill>
                            <a:schemeClr val="tx1"/>
                          </a:solidFill>
                        </a:rPr>
                        <a:t>a) 6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8 + 9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393962">
                <a:tc>
                  <a:txBody>
                    <a:bodyPr/>
                    <a:lstStyle/>
                    <a:p>
                      <a:r>
                        <a:rPr lang="en-US" b="0" dirty="0">
                          <a:solidFill>
                            <a:schemeClr val="tx1"/>
                          </a:solidFill>
                        </a:rPr>
                        <a:t>c) 5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9 + 10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graphicFrame>
        <p:nvGraphicFramePr>
          <p:cNvPr id="5" name="Table 4">
            <a:extLst>
              <a:ext uri="{FF2B5EF4-FFF2-40B4-BE49-F238E27FC236}">
                <a16:creationId xmlns:a16="http://schemas.microsoft.com/office/drawing/2014/main" id="{DEEC8A53-EBA8-4071-38FA-52F806BD8F9C}"/>
              </a:ext>
            </a:extLst>
          </p:cNvPr>
          <p:cNvGraphicFramePr>
            <a:graphicFrameLocks noGrp="1"/>
          </p:cNvGraphicFramePr>
          <p:nvPr>
            <p:extLst>
              <p:ext uri="{D42A27DB-BD31-4B8C-83A1-F6EECF244321}">
                <p14:modId xmlns:p14="http://schemas.microsoft.com/office/powerpoint/2010/main" val="1336194412"/>
              </p:ext>
            </p:extLst>
          </p:nvPr>
        </p:nvGraphicFramePr>
        <p:xfrm>
          <a:off x="395049" y="5347012"/>
          <a:ext cx="5683074" cy="2825815"/>
        </p:xfrm>
        <a:graphic>
          <a:graphicData uri="http://schemas.openxmlformats.org/drawingml/2006/table">
            <a:tbl>
              <a:tblPr firstRow="1" bandRow="1">
                <a:tableStyleId>{5C22544A-7EE6-4342-B048-85BDC9FD1C3A}</a:tableStyleId>
              </a:tblPr>
              <a:tblGrid>
                <a:gridCol w="2841537">
                  <a:extLst>
                    <a:ext uri="{9D8B030D-6E8A-4147-A177-3AD203B41FA5}">
                      <a16:colId xmlns:a16="http://schemas.microsoft.com/office/drawing/2014/main" val="1277712407"/>
                    </a:ext>
                  </a:extLst>
                </a:gridCol>
                <a:gridCol w="2841537">
                  <a:extLst>
                    <a:ext uri="{9D8B030D-6E8A-4147-A177-3AD203B41FA5}">
                      <a16:colId xmlns:a16="http://schemas.microsoft.com/office/drawing/2014/main" val="1862093420"/>
                    </a:ext>
                  </a:extLst>
                </a:gridCol>
              </a:tblGrid>
              <a:tr h="1393962">
                <a:tc>
                  <a:txBody>
                    <a:bodyPr/>
                    <a:lstStyle/>
                    <a:p>
                      <a:r>
                        <a:rPr lang="en-US" b="0" dirty="0">
                          <a:solidFill>
                            <a:schemeClr val="tx1"/>
                          </a:solidFill>
                        </a:rPr>
                        <a:t>a) 15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14 - 9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431853">
                <a:tc>
                  <a:txBody>
                    <a:bodyPr/>
                    <a:lstStyle/>
                    <a:p>
                      <a:r>
                        <a:rPr lang="en-US" b="0" dirty="0">
                          <a:solidFill>
                            <a:schemeClr val="tx1"/>
                          </a:solidFill>
                        </a:rPr>
                        <a:t>c) 13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17 -8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68864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43C249-4C94-7E1C-6576-D009EF6C7295}"/>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AEC1FFE6-7B51-2425-28AB-D79A68D078FF}"/>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59953A23-3CE2-01B1-9926-229DB899A643}"/>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D42F41B8-170A-99AF-A7FE-3B626915AC2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CF4F86A8-AC0E-164C-7598-7558EA29F998}"/>
              </a:ext>
            </a:extLst>
          </p:cNvPr>
          <p:cNvSpPr txBox="1"/>
          <p:nvPr/>
        </p:nvSpPr>
        <p:spPr>
          <a:xfrm>
            <a:off x="281124" y="1390383"/>
            <a:ext cx="6278290" cy="2739211"/>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26. Order the sums from least to greatest:</a:t>
            </a:r>
          </a:p>
          <a:p>
            <a:pPr fontAlgn="base">
              <a:buNone/>
            </a:pPr>
            <a:r>
              <a:rPr lang="en-CA" sz="1600" b="1" dirty="0">
                <a:solidFill>
                  <a:srgbClr val="000000"/>
                </a:solidFill>
                <a:effectLst/>
                <a:ea typeface="Times New Roman" panose="02020603050405020304" pitchFamily="18" charset="0"/>
                <a:cs typeface="Arial" panose="020B0604020202020204" pitchFamily="34" charset="0"/>
              </a:rPr>
              <a:t>11 + 4, 9 + 8, 7 + 6, 5 + 2</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27. Add using friendly numbers:</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7F7D5DAD-FD41-61C0-2DC6-0ABE0EA214A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B360ACAC-4115-8C05-85EA-B2EDB326D66A}"/>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7DD22E3A-272C-9FBF-7C2A-FA20D82EF153}"/>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5756CE4F-51D5-5F72-7027-9569DBB07C97}"/>
              </a:ext>
            </a:extLst>
          </p:cNvPr>
          <p:cNvGraphicFramePr>
            <a:graphicFrameLocks noGrp="1"/>
          </p:cNvGraphicFramePr>
          <p:nvPr>
            <p:extLst>
              <p:ext uri="{D42A27DB-BD31-4B8C-83A1-F6EECF244321}">
                <p14:modId xmlns:p14="http://schemas.microsoft.com/office/powerpoint/2010/main" val="2184489269"/>
              </p:ext>
            </p:extLst>
          </p:nvPr>
        </p:nvGraphicFramePr>
        <p:xfrm>
          <a:off x="380506" y="3942557"/>
          <a:ext cx="5705714" cy="4116863"/>
        </p:xfrm>
        <a:graphic>
          <a:graphicData uri="http://schemas.openxmlformats.org/drawingml/2006/table">
            <a:tbl>
              <a:tblPr firstRow="1" bandRow="1">
                <a:tableStyleId>{5C22544A-7EE6-4342-B048-85BDC9FD1C3A}</a:tableStyleId>
              </a:tblPr>
              <a:tblGrid>
                <a:gridCol w="2852857">
                  <a:extLst>
                    <a:ext uri="{9D8B030D-6E8A-4147-A177-3AD203B41FA5}">
                      <a16:colId xmlns:a16="http://schemas.microsoft.com/office/drawing/2014/main" val="1277712407"/>
                    </a:ext>
                  </a:extLst>
                </a:gridCol>
                <a:gridCol w="2852857">
                  <a:extLst>
                    <a:ext uri="{9D8B030D-6E8A-4147-A177-3AD203B41FA5}">
                      <a16:colId xmlns:a16="http://schemas.microsoft.com/office/drawing/2014/main" val="1862093420"/>
                    </a:ext>
                  </a:extLst>
                </a:gridCol>
              </a:tblGrid>
              <a:tr h="2030830">
                <a:tc>
                  <a:txBody>
                    <a:bodyPr/>
                    <a:lstStyle/>
                    <a:p>
                      <a:r>
                        <a:rPr lang="en-US" b="0" dirty="0">
                          <a:solidFill>
                            <a:schemeClr val="tx1"/>
                          </a:solidFill>
                        </a:rPr>
                        <a:t>a) 198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299 + 16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086033">
                <a:tc>
                  <a:txBody>
                    <a:bodyPr/>
                    <a:lstStyle/>
                    <a:p>
                      <a:r>
                        <a:rPr lang="en-US" b="0" dirty="0">
                          <a:solidFill>
                            <a:schemeClr val="tx1"/>
                          </a:solidFill>
                        </a:rPr>
                        <a:t>c) 495 + 146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398 + 297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57587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4649B8-A506-DDAB-CAEA-1803D4FB3A0E}"/>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217B8823-EF3E-2A29-7D61-1221C697F9ED}"/>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0B27C3BE-A9E2-8AE0-4456-5B65A2B0C0A7}"/>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60CE4E6B-9131-6321-A11E-3379970C9731}"/>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222E24D5-34EC-002F-3D05-6C369948D4D8}"/>
              </a:ext>
            </a:extLst>
          </p:cNvPr>
          <p:cNvSpPr txBox="1"/>
          <p:nvPr/>
        </p:nvSpPr>
        <p:spPr>
          <a:xfrm>
            <a:off x="281124" y="1390383"/>
            <a:ext cx="6278290" cy="292388"/>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28. Subtract using compensation:</a:t>
            </a:r>
          </a:p>
        </p:txBody>
      </p:sp>
      <p:pic>
        <p:nvPicPr>
          <p:cNvPr id="3" name="Picture 2" descr="A black background with blue letters&#10;&#10;AI-generated content may be incorrect.">
            <a:extLst>
              <a:ext uri="{FF2B5EF4-FFF2-40B4-BE49-F238E27FC236}">
                <a16:creationId xmlns:a16="http://schemas.microsoft.com/office/drawing/2014/main" id="{8356F05B-4BC0-EAB7-C4D7-DEB37BE34CB7}"/>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9D55C0B-6118-7408-6B60-9416459A326D}"/>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BCA0C616-CA26-4A5A-CBFC-8A5D7DFC4B2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93D11F45-3791-9696-1168-8764287A46A1}"/>
              </a:ext>
            </a:extLst>
          </p:cNvPr>
          <p:cNvGraphicFramePr>
            <a:graphicFrameLocks noGrp="1"/>
          </p:cNvGraphicFramePr>
          <p:nvPr>
            <p:extLst>
              <p:ext uri="{D42A27DB-BD31-4B8C-83A1-F6EECF244321}">
                <p14:modId xmlns:p14="http://schemas.microsoft.com/office/powerpoint/2010/main" val="2723079325"/>
              </p:ext>
            </p:extLst>
          </p:nvPr>
        </p:nvGraphicFramePr>
        <p:xfrm>
          <a:off x="380506" y="1682771"/>
          <a:ext cx="5705714" cy="4116863"/>
        </p:xfrm>
        <a:graphic>
          <a:graphicData uri="http://schemas.openxmlformats.org/drawingml/2006/table">
            <a:tbl>
              <a:tblPr firstRow="1" bandRow="1">
                <a:tableStyleId>{5C22544A-7EE6-4342-B048-85BDC9FD1C3A}</a:tableStyleId>
              </a:tblPr>
              <a:tblGrid>
                <a:gridCol w="2852857">
                  <a:extLst>
                    <a:ext uri="{9D8B030D-6E8A-4147-A177-3AD203B41FA5}">
                      <a16:colId xmlns:a16="http://schemas.microsoft.com/office/drawing/2014/main" val="1277712407"/>
                    </a:ext>
                  </a:extLst>
                </a:gridCol>
                <a:gridCol w="2852857">
                  <a:extLst>
                    <a:ext uri="{9D8B030D-6E8A-4147-A177-3AD203B41FA5}">
                      <a16:colId xmlns:a16="http://schemas.microsoft.com/office/drawing/2014/main" val="1862093420"/>
                    </a:ext>
                  </a:extLst>
                </a:gridCol>
              </a:tblGrid>
              <a:tr h="2030830">
                <a:tc>
                  <a:txBody>
                    <a:bodyPr/>
                    <a:lstStyle/>
                    <a:p>
                      <a:r>
                        <a:rPr lang="en-US" b="0" dirty="0">
                          <a:solidFill>
                            <a:schemeClr val="tx1"/>
                          </a:solidFill>
                        </a:rPr>
                        <a:t>a) 58 –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356 - 97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086033">
                <a:tc>
                  <a:txBody>
                    <a:bodyPr/>
                    <a:lstStyle/>
                    <a:p>
                      <a:r>
                        <a:rPr lang="en-US" b="0" dirty="0">
                          <a:solidFill>
                            <a:schemeClr val="tx1"/>
                          </a:solidFill>
                        </a:rPr>
                        <a:t>c) 402 - 198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503 - 299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49774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29C03B-6412-3A19-96AB-1F373957C394}"/>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49DAF3DF-639B-4A1E-9094-23D0F6711AB6}"/>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8A7DEFA4-E3DD-CFAC-C771-CEC77F88D361}"/>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AB422CA4-3367-DFEF-6BF9-4FA474F6B35C}"/>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504D03BC-EB0A-2588-7A69-485EDF05752F}"/>
              </a:ext>
            </a:extLst>
          </p:cNvPr>
          <p:cNvSpPr txBox="1"/>
          <p:nvPr/>
        </p:nvSpPr>
        <p:spPr>
          <a:xfrm>
            <a:off x="281124" y="1390383"/>
            <a:ext cx="6278290" cy="492443"/>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29. Use a place-value strategy to add:</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5D5F9BFA-28CF-89DF-BEF3-4EF2A2E9D2AC}"/>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8BB888A6-A82D-CCB4-2B39-15992E653CDA}"/>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C4BF3C63-C8E0-E96B-BC82-766B3B37E82D}"/>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CA9DD4E2-135C-1E10-6DE5-7890009627BC}"/>
              </a:ext>
            </a:extLst>
          </p:cNvPr>
          <p:cNvGraphicFramePr>
            <a:graphicFrameLocks noGrp="1"/>
          </p:cNvGraphicFramePr>
          <p:nvPr>
            <p:extLst>
              <p:ext uri="{D42A27DB-BD31-4B8C-83A1-F6EECF244321}">
                <p14:modId xmlns:p14="http://schemas.microsoft.com/office/powerpoint/2010/main" val="4184204138"/>
              </p:ext>
            </p:extLst>
          </p:nvPr>
        </p:nvGraphicFramePr>
        <p:xfrm>
          <a:off x="395049" y="1807788"/>
          <a:ext cx="5705714" cy="4116863"/>
        </p:xfrm>
        <a:graphic>
          <a:graphicData uri="http://schemas.openxmlformats.org/drawingml/2006/table">
            <a:tbl>
              <a:tblPr firstRow="1" bandRow="1">
                <a:tableStyleId>{5C22544A-7EE6-4342-B048-85BDC9FD1C3A}</a:tableStyleId>
              </a:tblPr>
              <a:tblGrid>
                <a:gridCol w="2852857">
                  <a:extLst>
                    <a:ext uri="{9D8B030D-6E8A-4147-A177-3AD203B41FA5}">
                      <a16:colId xmlns:a16="http://schemas.microsoft.com/office/drawing/2014/main" val="1277712407"/>
                    </a:ext>
                  </a:extLst>
                </a:gridCol>
                <a:gridCol w="2852857">
                  <a:extLst>
                    <a:ext uri="{9D8B030D-6E8A-4147-A177-3AD203B41FA5}">
                      <a16:colId xmlns:a16="http://schemas.microsoft.com/office/drawing/2014/main" val="1862093420"/>
                    </a:ext>
                  </a:extLst>
                </a:gridCol>
              </a:tblGrid>
              <a:tr h="2030830">
                <a:tc>
                  <a:txBody>
                    <a:bodyPr/>
                    <a:lstStyle/>
                    <a:p>
                      <a:r>
                        <a:rPr lang="en-US" b="0" dirty="0">
                          <a:solidFill>
                            <a:schemeClr val="tx1"/>
                          </a:solidFill>
                        </a:rPr>
                        <a:t>a) 58 + 21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157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086033">
                <a:tc>
                  <a:txBody>
                    <a:bodyPr/>
                    <a:lstStyle/>
                    <a:p>
                      <a:r>
                        <a:rPr lang="en-US" b="0" dirty="0">
                          <a:solidFill>
                            <a:schemeClr val="tx1"/>
                          </a:solidFill>
                        </a:rPr>
                        <a:t>c) 345 + 221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507 + 132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22463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769C2F-6C54-1289-2E22-389AB8D45739}"/>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363BA121-5258-3802-DE98-B57DA8CA6248}"/>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634F634B-ACA7-218A-C381-41A11C6445C2}"/>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9D13788C-A06B-E73A-C95B-E5BC82ACD967}"/>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BBF09B1E-5B84-EBE9-DCA9-9D02279C131E}"/>
              </a:ext>
            </a:extLst>
          </p:cNvPr>
          <p:cNvSpPr txBox="1"/>
          <p:nvPr/>
        </p:nvSpPr>
        <p:spPr>
          <a:xfrm>
            <a:off x="281124" y="1390383"/>
            <a:ext cx="6278290" cy="692497"/>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30. Solve:</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418389F7-D7AB-4728-F4B9-879483468E2B}"/>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C1A89DE7-9BDD-196E-DE71-C52374F17622}"/>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E06D596-64AD-5F8F-AE67-545E0B7860F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67A1348D-5928-DC30-55C4-2417D9249A8A}"/>
              </a:ext>
            </a:extLst>
          </p:cNvPr>
          <p:cNvGraphicFramePr>
            <a:graphicFrameLocks noGrp="1"/>
          </p:cNvGraphicFramePr>
          <p:nvPr>
            <p:extLst>
              <p:ext uri="{D42A27DB-BD31-4B8C-83A1-F6EECF244321}">
                <p14:modId xmlns:p14="http://schemas.microsoft.com/office/powerpoint/2010/main" val="3634065373"/>
              </p:ext>
            </p:extLst>
          </p:nvPr>
        </p:nvGraphicFramePr>
        <p:xfrm>
          <a:off x="395049" y="1736631"/>
          <a:ext cx="5705714" cy="4116863"/>
        </p:xfrm>
        <a:graphic>
          <a:graphicData uri="http://schemas.openxmlformats.org/drawingml/2006/table">
            <a:tbl>
              <a:tblPr firstRow="1" bandRow="1">
                <a:tableStyleId>{5C22544A-7EE6-4342-B048-85BDC9FD1C3A}</a:tableStyleId>
              </a:tblPr>
              <a:tblGrid>
                <a:gridCol w="2852857">
                  <a:extLst>
                    <a:ext uri="{9D8B030D-6E8A-4147-A177-3AD203B41FA5}">
                      <a16:colId xmlns:a16="http://schemas.microsoft.com/office/drawing/2014/main" val="1277712407"/>
                    </a:ext>
                  </a:extLst>
                </a:gridCol>
                <a:gridCol w="2852857">
                  <a:extLst>
                    <a:ext uri="{9D8B030D-6E8A-4147-A177-3AD203B41FA5}">
                      <a16:colId xmlns:a16="http://schemas.microsoft.com/office/drawing/2014/main" val="1862093420"/>
                    </a:ext>
                  </a:extLst>
                </a:gridCol>
              </a:tblGrid>
              <a:tr h="2030830">
                <a:tc>
                  <a:txBody>
                    <a:bodyPr/>
                    <a:lstStyle/>
                    <a:p>
                      <a:r>
                        <a:rPr lang="en-US" b="0" dirty="0">
                          <a:solidFill>
                            <a:schemeClr val="tx1"/>
                          </a:solidFill>
                        </a:rPr>
                        <a:t>a) 465 + 390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372 + 539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086033">
                <a:tc>
                  <a:txBody>
                    <a:bodyPr/>
                    <a:lstStyle/>
                    <a:p>
                      <a:r>
                        <a:rPr lang="en-US" b="0" dirty="0">
                          <a:solidFill>
                            <a:schemeClr val="tx1"/>
                          </a:solidFill>
                        </a:rPr>
                        <a:t>c) 620 – 430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703 - 256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403829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6D23D8-1F1A-33AE-7241-C3C80E708C36}"/>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42686D71-3ACE-E60E-D0DD-276823A91B2D}"/>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19C76DD0-BA26-5D45-9F48-85BF212A2DF8}"/>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01A01011-1290-31D2-3BD0-DC1323FFF5CB}"/>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1A1CC9D3-EA0A-0FCE-7CC7-4CACEDBA7570}"/>
              </a:ext>
            </a:extLst>
          </p:cNvPr>
          <p:cNvSpPr txBox="1"/>
          <p:nvPr/>
        </p:nvSpPr>
        <p:spPr>
          <a:xfrm>
            <a:off x="281124" y="1390383"/>
            <a:ext cx="6278290" cy="4493538"/>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31. Fill in the blank. Show your thinking. How can you check your answer is correct?</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327 + ___ = 400</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___ − 250 = 175</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600 = 480 + ___</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32. Draw an array model for each. Write the multiplication sentence that matches.</a:t>
            </a:r>
          </a:p>
          <a:p>
            <a:pPr fontAlgn="base"/>
            <a:r>
              <a:rPr lang="en-CA" sz="1300" dirty="0">
                <a:solidFill>
                  <a:srgbClr val="000000"/>
                </a:solidFill>
                <a:ea typeface="Times New Roman" panose="02020603050405020304" pitchFamily="18" charset="0"/>
                <a:cs typeface="Arial" panose="020B0604020202020204" pitchFamily="34" charset="0"/>
              </a:rPr>
              <a:t>a) </a:t>
            </a:r>
            <a:r>
              <a:rPr lang="en-CA" sz="1300" dirty="0">
                <a:solidFill>
                  <a:srgbClr val="000000"/>
                </a:solidFill>
                <a:effectLst/>
                <a:ea typeface="Times New Roman" panose="02020603050405020304" pitchFamily="18" charset="0"/>
                <a:cs typeface="Arial" panose="020B0604020202020204" pitchFamily="34" charset="0"/>
              </a:rPr>
              <a:t>2 rows of 5				b) 4 rows of 3</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F3EE9D2A-6389-8DE7-116D-CD62D7708B9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04AF3BC8-D2EA-8908-F0B8-A7F7E82787DD}"/>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3A620091-A220-8C31-B674-BA5FA0AB2B97}"/>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10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42AB45-999C-2C4B-86B6-2628B5341B00}"/>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893C8750-4456-54EC-43BC-70DA8BD28A58}"/>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CC7E893E-AF77-E7B6-B854-1E8B6C6DB9E2}"/>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1B174465-3B8F-69FB-2B2B-43D494DA8E5C}"/>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EE9144C2-ECA7-26A6-D990-4F8701076558}"/>
              </a:ext>
            </a:extLst>
          </p:cNvPr>
          <p:cNvSpPr txBox="1"/>
          <p:nvPr/>
        </p:nvSpPr>
        <p:spPr>
          <a:xfrm>
            <a:off x="281124" y="1390383"/>
            <a:ext cx="6278290" cy="5616922"/>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33. Complete the repeated addition sentence:</a:t>
            </a:r>
          </a:p>
          <a:p>
            <a:pPr fontAlgn="base">
              <a:buNone/>
            </a:pPr>
            <a:endParaRPr lang="en-CA" sz="1600" dirty="0">
              <a:solidFill>
                <a:srgbClr val="000000"/>
              </a:solidFill>
              <a:effectLst/>
              <a:ea typeface="Times New Roman" panose="02020603050405020304" pitchFamily="18" charset="0"/>
              <a:cs typeface="Arial" panose="020B0604020202020204" pitchFamily="34" charset="0"/>
            </a:endParaRPr>
          </a:p>
          <a:p>
            <a:pPr fontAlgn="base">
              <a:buNone/>
            </a:pPr>
            <a:r>
              <a:rPr lang="en-CA" sz="1600" dirty="0">
                <a:solidFill>
                  <a:srgbClr val="000000"/>
                </a:solidFill>
                <a:effectLst/>
                <a:ea typeface="Times New Roman" panose="02020603050405020304" pitchFamily="18" charset="0"/>
                <a:cs typeface="Arial" panose="020B0604020202020204" pitchFamily="34" charset="0"/>
              </a:rPr>
              <a:t>a) 4 × 3 = ___ + ____ + ____ + ____</a:t>
            </a:r>
          </a:p>
          <a:p>
            <a:pPr fontAlgn="base">
              <a:buNone/>
            </a:pPr>
            <a:endParaRPr lang="en-CA" sz="16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600" dirty="0">
              <a:solidFill>
                <a:srgbClr val="000000"/>
              </a:solidFill>
              <a:ea typeface="Times New Roman" panose="02020603050405020304" pitchFamily="18" charset="0"/>
              <a:cs typeface="Arial" panose="020B0604020202020204" pitchFamily="34" charset="0"/>
            </a:endParaRPr>
          </a:p>
          <a:p>
            <a:pPr fontAlgn="base">
              <a:buNone/>
            </a:pPr>
            <a:r>
              <a:rPr lang="en-CA" sz="1600" dirty="0">
                <a:solidFill>
                  <a:srgbClr val="000000"/>
                </a:solidFill>
                <a:effectLst/>
                <a:ea typeface="Times New Roman" panose="02020603050405020304" pitchFamily="18" charset="0"/>
                <a:cs typeface="Arial" panose="020B0604020202020204" pitchFamily="34" charset="0"/>
              </a:rPr>
              <a:t>b) 5 × 2 = ___ + ____ + ____ + ____ + ____</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600" dirty="0">
              <a:solidFill>
                <a:srgbClr val="000000"/>
              </a:solidFill>
              <a:ea typeface="Times New Roman" panose="02020603050405020304" pitchFamily="18" charset="0"/>
              <a:cs typeface="Arial" panose="020B0604020202020204" pitchFamily="34" charset="0"/>
            </a:endParaRPr>
          </a:p>
          <a:p>
            <a:pPr fontAlgn="base">
              <a:buNone/>
            </a:pPr>
            <a:endParaRPr lang="en-CA" sz="16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34. Show an equal groups model for each.</a:t>
            </a:r>
          </a:p>
          <a:p>
            <a:pPr fontAlgn="base">
              <a:buNone/>
            </a:pPr>
            <a:r>
              <a:rPr lang="en-CA" sz="1300" dirty="0">
                <a:solidFill>
                  <a:srgbClr val="000000"/>
                </a:solidFill>
                <a:ea typeface="Times New Roman" panose="02020603050405020304" pitchFamily="18" charset="0"/>
                <a:cs typeface="Arial" panose="020B0604020202020204" pitchFamily="34" charset="0"/>
              </a:rPr>
              <a:t>a) 2 × 6					b) 5 × 3</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35. Count by 3s starting at 3. Write the first five numbers. How does this connect to multiplication?</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375A0D17-BFBB-D06D-C7D8-7B64A255867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0337958-26F4-94C2-8B3F-1B603A10FCC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27558B8F-D4EF-B21F-5660-C5E859E00D68}"/>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79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20749D-17D9-A1FF-3637-7AA33EBE7BED}"/>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ADE97098-8D33-E04C-C99E-FA302CE8A892}"/>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DED1E0D6-B5E3-EED5-317F-5E4B8C94E1D1}"/>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34AF9E26-0F48-6E72-9E20-135ACF8208E9}"/>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C8A6E484-91A6-F951-C5C8-5FFE9D71E208}"/>
              </a:ext>
            </a:extLst>
          </p:cNvPr>
          <p:cNvSpPr txBox="1"/>
          <p:nvPr/>
        </p:nvSpPr>
        <p:spPr>
          <a:xfrm>
            <a:off x="281124" y="1390383"/>
            <a:ext cx="6278290" cy="6294031"/>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3. A dime is a tenth of a dollar (100 cents) and a quarter is one-fourth of a dollar.</a:t>
            </a:r>
          </a:p>
          <a:p>
            <a:pPr fontAlgn="base">
              <a:buNone/>
            </a:pPr>
            <a:r>
              <a:rPr lang="en-CA" sz="1300" dirty="0">
                <a:solidFill>
                  <a:srgbClr val="000000"/>
                </a:solidFill>
                <a:effectLst/>
                <a:ea typeface="Times New Roman" panose="02020603050405020304" pitchFamily="18" charset="0"/>
                <a:cs typeface="Arial" panose="020B0604020202020204" pitchFamily="34" charset="0"/>
              </a:rPr>
              <a:t> Use coins (or draw them) to count by tenths to 200 and then by quarters to 200.</a:t>
            </a:r>
          </a:p>
          <a:p>
            <a:pPr fontAlgn="base">
              <a:buNone/>
            </a:pPr>
            <a:r>
              <a:rPr lang="en-CA" sz="1300" dirty="0">
                <a:solidFill>
                  <a:srgbClr val="000000"/>
                </a:solidFill>
                <a:effectLst/>
                <a:ea typeface="Times New Roman" panose="02020603050405020304" pitchFamily="18" charset="0"/>
                <a:cs typeface="Arial" panose="020B0604020202020204" pitchFamily="34" charset="0"/>
              </a:rPr>
              <a:t>Write out how you counted using fraction symbols (e.g., 1/10, 2/10, 3/10, …)</a:t>
            </a:r>
          </a:p>
          <a:p>
            <a:pPr fontAlgn="base">
              <a:buNone/>
            </a:pP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4. Print the numbers counting backwards by 3s from 60 to 0. Describe any patterns that make it easier to complete this task.</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r>
              <a:rPr lang="en-CA" sz="1300" dirty="0">
                <a:ea typeface="Times New Roman" panose="02020603050405020304" pitchFamily="18" charset="0"/>
              </a:rPr>
              <a:t>5. Raul counted a sack of marbles by 2s and made groups of 10 as he went. When he counted out 10 groups of 10, he grouped them into a pile of 100. He continued this way until he counted 347 marbles. Draw a picture of how he might have organized his marbles. Is this how you would have counted them? Explain.</a:t>
            </a: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EC696259-CE07-DCCC-A535-D444F5A90AA6}"/>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99F69BE2-D72A-667D-78E7-C9A56BDA768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3FEE3DF-02BA-1E3F-3C20-2608EE4EDE33}"/>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12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F94BCE-D0DA-5BA9-3AEC-288A377DB188}"/>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A90B6A89-B7B9-9B0A-1D6A-29ADB0B29782}"/>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573BEB15-5B74-6B76-E4D5-DCF7950FD5AB}"/>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5203F178-838C-C2E4-39B9-B40E54822E79}"/>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67439EA8-7D73-CFF6-987F-A3DD726ECC85}"/>
              </a:ext>
            </a:extLst>
          </p:cNvPr>
          <p:cNvSpPr txBox="1"/>
          <p:nvPr/>
        </p:nvSpPr>
        <p:spPr>
          <a:xfrm>
            <a:off x="281124" y="1390383"/>
            <a:ext cx="6278290" cy="6294031"/>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36. Use a model to show that 3 × 4 and 4 × 3 give the same answer. Explain how the model shows this.</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37. Share 24 counters equally among 4 people. How many does each person get?</a:t>
            </a:r>
          </a:p>
          <a:p>
            <a:pPr fontAlgn="base">
              <a:buNone/>
            </a:pPr>
            <a:r>
              <a:rPr lang="en-CA" sz="1300" dirty="0">
                <a:solidFill>
                  <a:srgbClr val="000000"/>
                </a:solidFill>
                <a:ea typeface="Times New Roman" panose="02020603050405020304" pitchFamily="18" charset="0"/>
                <a:cs typeface="Arial" panose="020B0604020202020204" pitchFamily="34" charset="0"/>
              </a:rPr>
              <a:t>Next, make groups of 4 using the 24 counters. How many groups can you make?</a:t>
            </a:r>
          </a:p>
          <a:p>
            <a:pPr fontAlgn="base">
              <a:buNone/>
            </a:pPr>
            <a:r>
              <a:rPr lang="en-CA" sz="1300" dirty="0">
                <a:solidFill>
                  <a:srgbClr val="000000"/>
                </a:solidFill>
                <a:ea typeface="Times New Roman" panose="02020603050405020304" pitchFamily="18" charset="0"/>
                <a:cs typeface="Arial" panose="020B0604020202020204" pitchFamily="34" charset="0"/>
              </a:rPr>
              <a:t>How are these two tasks similar? How are they different?</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38. Write the related facts (i.e., “fact family”) for 4 × 6 = 24</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1D174229-C94C-496D-3089-C9633A259086}"/>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3CA249B-9A68-8E42-088C-C8A43BA8DA10}"/>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F43350AC-FA2E-6BEA-2E26-4F9DED20142B}"/>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37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05972B-A39F-FF1E-62BC-00E656316E73}"/>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68D79816-0258-1D30-4293-8A8682CF3EE1}"/>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A74757E5-3CF0-B796-35BC-992EF7BE54C6}"/>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9D936AD9-670F-FEC5-4124-D83D65D9E669}"/>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C154637F-035C-DD0C-8A8E-94C6A962B519}"/>
              </a:ext>
            </a:extLst>
          </p:cNvPr>
          <p:cNvSpPr txBox="1"/>
          <p:nvPr/>
        </p:nvSpPr>
        <p:spPr>
          <a:xfrm>
            <a:off x="281124" y="1390383"/>
            <a:ext cx="6278290" cy="3570208"/>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39. Fill in the </a:t>
            </a:r>
            <a:r>
              <a:rPr lang="en-CA" sz="1300" dirty="0">
                <a:solidFill>
                  <a:srgbClr val="000000"/>
                </a:solidFill>
                <a:ea typeface="Times New Roman" panose="02020603050405020304" pitchFamily="18" charset="0"/>
                <a:cs typeface="Arial" panose="020B0604020202020204" pitchFamily="34" charset="0"/>
              </a:rPr>
              <a:t>missing number and share how you figured it out:</a:t>
            </a:r>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600" dirty="0">
                <a:solidFill>
                  <a:srgbClr val="000000"/>
                </a:solidFill>
                <a:effectLst/>
                <a:ea typeface="Times New Roman" panose="02020603050405020304" pitchFamily="18" charset="0"/>
                <a:cs typeface="Arial" panose="020B0604020202020204" pitchFamily="34" charset="0"/>
              </a:rPr>
              <a:t>a) 30 ÷ ___ = 5</a:t>
            </a:r>
          </a:p>
          <a:p>
            <a:pPr marL="342900" indent="-342900" fontAlgn="base">
              <a:buAutoNum type="alphaLcParenR"/>
            </a:pPr>
            <a:endParaRPr lang="en-CA" sz="1600" dirty="0">
              <a:solidFill>
                <a:srgbClr val="000000"/>
              </a:solidFill>
              <a:ea typeface="Times New Roman" panose="02020603050405020304" pitchFamily="18" charset="0"/>
              <a:cs typeface="Arial" panose="020B0604020202020204" pitchFamily="34" charset="0"/>
            </a:endParaRPr>
          </a:p>
          <a:p>
            <a:pPr marL="342900" indent="-342900" fontAlgn="base">
              <a:buAutoNum type="alphaLcParenR"/>
            </a:pPr>
            <a:endParaRPr lang="en-CA" sz="1600" dirty="0">
              <a:solidFill>
                <a:srgbClr val="000000"/>
              </a:solidFill>
              <a:effectLst/>
              <a:ea typeface="Times New Roman" panose="02020603050405020304" pitchFamily="18" charset="0"/>
              <a:cs typeface="Arial" panose="020B0604020202020204" pitchFamily="34" charset="0"/>
            </a:endParaRPr>
          </a:p>
          <a:p>
            <a:pPr marL="342900" indent="-342900" fontAlgn="base">
              <a:buAutoNum type="alphaLcParenR"/>
            </a:pPr>
            <a:endParaRPr lang="en-CA" sz="1600" dirty="0">
              <a:solidFill>
                <a:srgbClr val="000000"/>
              </a:solidFill>
              <a:effectLst/>
              <a:ea typeface="Times New Roman" panose="02020603050405020304" pitchFamily="18" charset="0"/>
              <a:cs typeface="Arial" panose="020B0604020202020204" pitchFamily="34" charset="0"/>
            </a:endParaRPr>
          </a:p>
          <a:p>
            <a:pPr marL="342900" indent="-342900" fontAlgn="base">
              <a:buAutoNum type="alphaLcParenR"/>
            </a:pPr>
            <a:endParaRPr lang="en-CA" sz="1600" dirty="0">
              <a:solidFill>
                <a:srgbClr val="000000"/>
              </a:solidFill>
              <a:effectLst/>
              <a:ea typeface="Times New Roman" panose="02020603050405020304" pitchFamily="18" charset="0"/>
              <a:cs typeface="Arial" panose="020B0604020202020204" pitchFamily="34" charset="0"/>
            </a:endParaRPr>
          </a:p>
          <a:p>
            <a:pPr fontAlgn="base">
              <a:buNone/>
            </a:pPr>
            <a:r>
              <a:rPr lang="en-CA" sz="1600" dirty="0">
                <a:solidFill>
                  <a:srgbClr val="000000"/>
                </a:solidFill>
                <a:effectLst/>
                <a:ea typeface="Times New Roman" panose="02020603050405020304" pitchFamily="18" charset="0"/>
                <a:cs typeface="Arial" panose="020B0604020202020204" pitchFamily="34" charset="0"/>
              </a:rPr>
              <a:t>b) ___ ÷ 4 = 3</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40. Match the description on the left with the correct number sentence on the right. The number sentences can be used more than once.</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7DB5B5B3-254B-231B-EFAD-043BE86CDA2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C997DA9B-8B7F-962D-E1C6-B17E47F00305}"/>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0176627A-BA5D-B0CF-93D6-3F0F8E2F4483}"/>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CAF31506-4461-FCE0-E9C1-4DCCCD7FF7C0}"/>
              </a:ext>
            </a:extLst>
          </p:cNvPr>
          <p:cNvGraphicFramePr>
            <a:graphicFrameLocks noGrp="1"/>
          </p:cNvGraphicFramePr>
          <p:nvPr>
            <p:extLst>
              <p:ext uri="{D42A27DB-BD31-4B8C-83A1-F6EECF244321}">
                <p14:modId xmlns:p14="http://schemas.microsoft.com/office/powerpoint/2010/main" val="4280099012"/>
              </p:ext>
            </p:extLst>
          </p:nvPr>
        </p:nvGraphicFramePr>
        <p:xfrm>
          <a:off x="395049" y="4539117"/>
          <a:ext cx="5750918" cy="3544444"/>
        </p:xfrm>
        <a:graphic>
          <a:graphicData uri="http://schemas.openxmlformats.org/drawingml/2006/table">
            <a:tbl>
              <a:tblPr firstRow="1" firstCol="1" bandRow="1">
                <a:tableStyleId>{5C22544A-7EE6-4342-B048-85BDC9FD1C3A}</a:tableStyleId>
              </a:tblPr>
              <a:tblGrid>
                <a:gridCol w="3802197">
                  <a:extLst>
                    <a:ext uri="{9D8B030D-6E8A-4147-A177-3AD203B41FA5}">
                      <a16:colId xmlns:a16="http://schemas.microsoft.com/office/drawing/2014/main" val="746743345"/>
                    </a:ext>
                  </a:extLst>
                </a:gridCol>
                <a:gridCol w="1948721">
                  <a:extLst>
                    <a:ext uri="{9D8B030D-6E8A-4147-A177-3AD203B41FA5}">
                      <a16:colId xmlns:a16="http://schemas.microsoft.com/office/drawing/2014/main" val="2548231580"/>
                    </a:ext>
                  </a:extLst>
                </a:gridCol>
              </a:tblGrid>
              <a:tr h="379485">
                <a:tc>
                  <a:txBody>
                    <a:bodyPr/>
                    <a:lstStyle/>
                    <a:p>
                      <a:pPr rtl="0" fontAlgn="t">
                        <a:buNone/>
                      </a:pPr>
                      <a:r>
                        <a:rPr lang="en-CA" sz="1100" b="0" i="0" u="none" strike="noStrike" dirty="0">
                          <a:solidFill>
                            <a:srgbClr val="000000"/>
                          </a:solidFill>
                          <a:effectLst/>
                          <a:latin typeface="Arial" panose="020B0604020202020204" pitchFamily="34" charset="0"/>
                        </a:rPr>
                        <a:t>18 cookies shared among 3 friends</a:t>
                      </a:r>
                      <a:endParaRPr lang="en-CA"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b="0" i="0" u="none" strike="noStrike" dirty="0">
                          <a:solidFill>
                            <a:srgbClr val="000000"/>
                          </a:solidFill>
                          <a:effectLst/>
                          <a:latin typeface="Arial" panose="020B0604020202020204" pitchFamily="34" charset="0"/>
                        </a:rPr>
                        <a:t>3 + 18</a:t>
                      </a:r>
                      <a:endParaRPr lang="en-CA" sz="2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2406"/>
                  </a:ext>
                </a:extLst>
              </a:tr>
              <a:tr h="510117">
                <a:tc>
                  <a:txBody>
                    <a:bodyPr/>
                    <a:lstStyle/>
                    <a:p>
                      <a:pPr rtl="0" fontAlgn="t">
                        <a:buNone/>
                      </a:pPr>
                      <a:r>
                        <a:rPr lang="en-CA" sz="1100" b="0" i="0" u="none" strike="noStrike">
                          <a:solidFill>
                            <a:srgbClr val="000000"/>
                          </a:solidFill>
                          <a:effectLst/>
                          <a:latin typeface="Arial" panose="020B0604020202020204" pitchFamily="34" charset="0"/>
                        </a:rPr>
                        <a:t>I have $3. You have $18. What is the total?</a:t>
                      </a:r>
                      <a:endParaRPr lang="en-CA">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b="0" i="0" u="none" strike="noStrike" dirty="0">
                          <a:solidFill>
                            <a:srgbClr val="000000"/>
                          </a:solidFill>
                          <a:effectLst/>
                          <a:latin typeface="Arial" panose="020B0604020202020204" pitchFamily="34" charset="0"/>
                        </a:rPr>
                        <a:t>18 − 3</a:t>
                      </a:r>
                      <a:endParaRPr lang="en-CA" sz="2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984153"/>
                  </a:ext>
                </a:extLst>
              </a:tr>
              <a:tr h="510117">
                <a:tc>
                  <a:txBody>
                    <a:bodyPr/>
                    <a:lstStyle/>
                    <a:p>
                      <a:pPr rtl="0" fontAlgn="t">
                        <a:buNone/>
                      </a:pPr>
                      <a:r>
                        <a:rPr lang="en-CA" sz="1100" b="0" i="0" u="none" strike="noStrike">
                          <a:solidFill>
                            <a:srgbClr val="000000"/>
                          </a:solidFill>
                          <a:effectLst/>
                          <a:latin typeface="Arial" panose="020B0604020202020204" pitchFamily="34" charset="0"/>
                        </a:rPr>
                        <a:t>I have 18 cookies. I give you 3 of them.</a:t>
                      </a:r>
                      <a:endParaRPr lang="en-CA">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b="0" i="0" u="none" strike="noStrike" dirty="0">
                          <a:solidFill>
                            <a:srgbClr val="000000"/>
                          </a:solidFill>
                          <a:effectLst/>
                          <a:latin typeface="Arial" panose="020B0604020202020204" pitchFamily="34" charset="0"/>
                        </a:rPr>
                        <a:t>3 × 18</a:t>
                      </a:r>
                      <a:endParaRPr lang="en-CA" sz="2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3507094"/>
                  </a:ext>
                </a:extLst>
              </a:tr>
              <a:tr h="510117">
                <a:tc>
                  <a:txBody>
                    <a:bodyPr/>
                    <a:lstStyle/>
                    <a:p>
                      <a:pPr rtl="0" fontAlgn="t">
                        <a:buNone/>
                      </a:pPr>
                      <a:r>
                        <a:rPr lang="en-CA" sz="1100" b="0" i="0" u="none" strike="noStrike">
                          <a:solidFill>
                            <a:srgbClr val="000000"/>
                          </a:solidFill>
                          <a:effectLst/>
                          <a:latin typeface="Arial" panose="020B0604020202020204" pitchFamily="34" charset="0"/>
                        </a:rPr>
                        <a:t>3 groups of 18 items</a:t>
                      </a:r>
                      <a:endParaRPr lang="en-CA">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b="0" i="0" u="none" strike="noStrike" dirty="0">
                          <a:solidFill>
                            <a:srgbClr val="000000"/>
                          </a:solidFill>
                          <a:effectLst/>
                          <a:latin typeface="Arial" panose="020B0604020202020204" pitchFamily="34" charset="0"/>
                        </a:rPr>
                        <a:t>18 ÷ 3</a:t>
                      </a:r>
                      <a:endParaRPr lang="en-CA" sz="2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415080"/>
                  </a:ext>
                </a:extLst>
              </a:tr>
              <a:tr h="510117">
                <a:tc>
                  <a:txBody>
                    <a:bodyPr/>
                    <a:lstStyle/>
                    <a:p>
                      <a:pPr rtl="0" fontAlgn="t">
                        <a:buNone/>
                      </a:pPr>
                      <a:r>
                        <a:rPr lang="en-CA" sz="1100" b="0" i="0" u="none" strike="noStrike">
                          <a:solidFill>
                            <a:srgbClr val="000000"/>
                          </a:solidFill>
                          <a:effectLst/>
                          <a:latin typeface="Arial" panose="020B0604020202020204" pitchFamily="34" charset="0"/>
                        </a:rPr>
                        <a:t>3 rows of 18 items</a:t>
                      </a:r>
                      <a:endParaRPr lang="en-CA">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br>
                        <a:rPr lang="en-CA" dirty="0">
                          <a:effectLst/>
                        </a:rPr>
                      </a:br>
                      <a:endParaRPr lang="en-CA"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238757"/>
                  </a:ext>
                </a:extLst>
              </a:tr>
              <a:tr h="510117">
                <a:tc>
                  <a:txBody>
                    <a:bodyPr/>
                    <a:lstStyle/>
                    <a:p>
                      <a:pPr rtl="0" fontAlgn="t">
                        <a:buNone/>
                      </a:pPr>
                      <a:r>
                        <a:rPr lang="en-CA" sz="1100" b="0" i="0" u="none" strike="noStrike">
                          <a:solidFill>
                            <a:srgbClr val="000000"/>
                          </a:solidFill>
                          <a:effectLst/>
                          <a:latin typeface="Arial" panose="020B0604020202020204" pitchFamily="34" charset="0"/>
                        </a:rPr>
                        <a:t>I have $18. You have $3. How many more dollars do you have?</a:t>
                      </a:r>
                      <a:endParaRPr lang="en-CA">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br>
                        <a:rPr lang="en-CA">
                          <a:effectLst/>
                        </a:rPr>
                      </a:br>
                      <a:endParaRPr lang="en-CA">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733538"/>
                  </a:ext>
                </a:extLst>
              </a:tr>
              <a:tr h="510117">
                <a:tc>
                  <a:txBody>
                    <a:bodyPr/>
                    <a:lstStyle/>
                    <a:p>
                      <a:pPr rtl="0" fontAlgn="t">
                        <a:buNone/>
                      </a:pPr>
                      <a:r>
                        <a:rPr lang="en-CA" sz="1100" b="0" i="0" u="none" strike="noStrike">
                          <a:solidFill>
                            <a:srgbClr val="000000"/>
                          </a:solidFill>
                          <a:effectLst/>
                          <a:latin typeface="Arial" panose="020B0604020202020204" pitchFamily="34" charset="0"/>
                        </a:rPr>
                        <a:t>I’ve got 18 cookies. I give each friend 3 cookies. How many friends get cookies?</a:t>
                      </a:r>
                      <a:endParaRPr lang="en-CA">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br>
                        <a:rPr lang="en-CA" dirty="0">
                          <a:effectLst/>
                        </a:rPr>
                      </a:br>
                      <a:endParaRPr lang="en-CA"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094875"/>
                  </a:ext>
                </a:extLst>
              </a:tr>
            </a:tbl>
          </a:graphicData>
        </a:graphic>
      </p:graphicFrame>
    </p:spTree>
    <p:extLst>
      <p:ext uri="{BB962C8B-B14F-4D97-AF65-F5344CB8AC3E}">
        <p14:creationId xmlns:p14="http://schemas.microsoft.com/office/powerpoint/2010/main" val="394738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23ACE6-FCE9-8F7B-24ED-B1E5A766B3D9}"/>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CF3D13D7-E91D-62C2-5E87-E509D1CD99E3}"/>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E9E1A08E-F235-116B-D954-AF717EDA1B3E}"/>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9C9EB8FE-AF11-45B5-F19A-D04E8D3E717A}"/>
              </a:ext>
            </a:extLst>
          </p:cNvPr>
          <p:cNvSpPr txBox="1"/>
          <p:nvPr/>
        </p:nvSpPr>
        <p:spPr>
          <a:xfrm>
            <a:off x="281124" y="1390383"/>
            <a:ext cx="6278290" cy="4493538"/>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41. Which one doesn’t belong and why?</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42. Which two equations are related? How do you know?</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4E844B57-A5E9-2A2B-81FB-D9CFFE877A1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ACF73AB8-7244-FB21-FA5C-D8EBDA7CAA7C}"/>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F3AAE8AA-779B-6AD4-3323-C6B296A4F0EA}"/>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85C5A761-A04F-6D7E-3935-0742C15AA5F7}"/>
              </a:ext>
            </a:extLst>
          </p:cNvPr>
          <p:cNvGraphicFramePr>
            <a:graphicFrameLocks noGrp="1"/>
          </p:cNvGraphicFramePr>
          <p:nvPr>
            <p:extLst>
              <p:ext uri="{D42A27DB-BD31-4B8C-83A1-F6EECF244321}">
                <p14:modId xmlns:p14="http://schemas.microsoft.com/office/powerpoint/2010/main" val="634473553"/>
              </p:ext>
            </p:extLst>
          </p:nvPr>
        </p:nvGraphicFramePr>
        <p:xfrm>
          <a:off x="377057" y="1682771"/>
          <a:ext cx="3025220" cy="1114502"/>
        </p:xfrm>
        <a:graphic>
          <a:graphicData uri="http://schemas.openxmlformats.org/drawingml/2006/table">
            <a:tbl>
              <a:tblPr firstRow="1" firstCol="1" bandRow="1">
                <a:tableStyleId>{5C22544A-7EE6-4342-B048-85BDC9FD1C3A}</a:tableStyleId>
              </a:tblPr>
              <a:tblGrid>
                <a:gridCol w="1511215">
                  <a:extLst>
                    <a:ext uri="{9D8B030D-6E8A-4147-A177-3AD203B41FA5}">
                      <a16:colId xmlns:a16="http://schemas.microsoft.com/office/drawing/2014/main" val="746743345"/>
                    </a:ext>
                  </a:extLst>
                </a:gridCol>
                <a:gridCol w="1514005">
                  <a:extLst>
                    <a:ext uri="{9D8B030D-6E8A-4147-A177-3AD203B41FA5}">
                      <a16:colId xmlns:a16="http://schemas.microsoft.com/office/drawing/2014/main" val="2548231580"/>
                    </a:ext>
                  </a:extLst>
                </a:gridCol>
              </a:tblGrid>
              <a:tr h="550763">
                <a:tc>
                  <a:txBody>
                    <a:bodyPr/>
                    <a:lstStyle/>
                    <a:p>
                      <a:pPr algn="ctr" rtl="0" fontAlgn="t">
                        <a:buNone/>
                      </a:pPr>
                      <a:r>
                        <a:rPr lang="en-CA" sz="1600" b="0" i="0" u="none" strike="noStrike" dirty="0">
                          <a:solidFill>
                            <a:srgbClr val="000000"/>
                          </a:solidFill>
                          <a:effectLst/>
                          <a:latin typeface="Arial" panose="020B0604020202020204" pitchFamily="34" charset="0"/>
                        </a:rPr>
                        <a:t>5 x 4</a:t>
                      </a:r>
                      <a:endParaRPr lang="en-CA" sz="16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600" b="0" i="0" u="none" strike="noStrike" dirty="0">
                          <a:solidFill>
                            <a:srgbClr val="000000"/>
                          </a:solidFill>
                          <a:effectLst/>
                          <a:latin typeface="Arial" panose="020B0604020202020204" pitchFamily="34" charset="0"/>
                        </a:rPr>
                        <a:t>20 ÷ 4</a:t>
                      </a:r>
                      <a:endParaRPr lang="en-CA" sz="16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2406"/>
                  </a:ext>
                </a:extLst>
              </a:tr>
              <a:tr h="563739">
                <a:tc>
                  <a:txBody>
                    <a:bodyPr/>
                    <a:lstStyle/>
                    <a:p>
                      <a:pPr algn="ctr" rtl="0" fontAlgn="t">
                        <a:buNone/>
                      </a:pPr>
                      <a:r>
                        <a:rPr lang="en-CA" sz="1600" b="0" i="0" u="none" strike="noStrike" dirty="0">
                          <a:solidFill>
                            <a:srgbClr val="000000"/>
                          </a:solidFill>
                          <a:effectLst/>
                          <a:latin typeface="Arial" panose="020B0604020202020204" pitchFamily="34" charset="0"/>
                        </a:rPr>
                        <a:t>20 ÷ 5</a:t>
                      </a:r>
                      <a:endParaRPr lang="en-CA" sz="16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600" b="0" i="0" u="none" strike="noStrike" dirty="0">
                          <a:solidFill>
                            <a:srgbClr val="000000"/>
                          </a:solidFill>
                          <a:effectLst/>
                          <a:latin typeface="Arial" panose="020B0604020202020204" pitchFamily="34" charset="0"/>
                        </a:rPr>
                        <a:t>15 + 5</a:t>
                      </a:r>
                      <a:endParaRPr lang="en-CA" sz="16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984153"/>
                  </a:ext>
                </a:extLst>
              </a:tr>
            </a:tbl>
          </a:graphicData>
        </a:graphic>
      </p:graphicFrame>
      <p:graphicFrame>
        <p:nvGraphicFramePr>
          <p:cNvPr id="5" name="Table 4">
            <a:extLst>
              <a:ext uri="{FF2B5EF4-FFF2-40B4-BE49-F238E27FC236}">
                <a16:creationId xmlns:a16="http://schemas.microsoft.com/office/drawing/2014/main" id="{B4E2137C-1F55-4F10-C573-5F11F392CBC9}"/>
              </a:ext>
            </a:extLst>
          </p:cNvPr>
          <p:cNvGraphicFramePr>
            <a:graphicFrameLocks noGrp="1"/>
          </p:cNvGraphicFramePr>
          <p:nvPr>
            <p:extLst>
              <p:ext uri="{D42A27DB-BD31-4B8C-83A1-F6EECF244321}">
                <p14:modId xmlns:p14="http://schemas.microsoft.com/office/powerpoint/2010/main" val="3768836287"/>
              </p:ext>
            </p:extLst>
          </p:nvPr>
        </p:nvGraphicFramePr>
        <p:xfrm>
          <a:off x="395049" y="5349961"/>
          <a:ext cx="3247561" cy="1384856"/>
        </p:xfrm>
        <a:graphic>
          <a:graphicData uri="http://schemas.openxmlformats.org/drawingml/2006/table">
            <a:tbl>
              <a:tblPr firstRow="1" firstCol="1" bandRow="1">
                <a:tableStyleId>{5C22544A-7EE6-4342-B048-85BDC9FD1C3A}</a:tableStyleId>
              </a:tblPr>
              <a:tblGrid>
                <a:gridCol w="1622283">
                  <a:extLst>
                    <a:ext uri="{9D8B030D-6E8A-4147-A177-3AD203B41FA5}">
                      <a16:colId xmlns:a16="http://schemas.microsoft.com/office/drawing/2014/main" val="746743345"/>
                    </a:ext>
                  </a:extLst>
                </a:gridCol>
                <a:gridCol w="1625278">
                  <a:extLst>
                    <a:ext uri="{9D8B030D-6E8A-4147-A177-3AD203B41FA5}">
                      <a16:colId xmlns:a16="http://schemas.microsoft.com/office/drawing/2014/main" val="2548231580"/>
                    </a:ext>
                  </a:extLst>
                </a:gridCol>
              </a:tblGrid>
              <a:tr h="684366">
                <a:tc>
                  <a:txBody>
                    <a:bodyPr/>
                    <a:lstStyle/>
                    <a:p>
                      <a:pPr algn="ctr" rtl="0" fontAlgn="t">
                        <a:buNone/>
                      </a:pPr>
                      <a:r>
                        <a:rPr lang="en-CA" sz="1600" b="0" i="0" u="none" strike="noStrike" dirty="0">
                          <a:solidFill>
                            <a:srgbClr val="000000"/>
                          </a:solidFill>
                          <a:effectLst/>
                          <a:latin typeface="Arial" panose="020B0604020202020204" pitchFamily="34" charset="0"/>
                        </a:rPr>
                        <a:t>3 × 7 = 21</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600" b="0" i="0" u="none" strike="noStrike" dirty="0">
                          <a:solidFill>
                            <a:srgbClr val="000000"/>
                          </a:solidFill>
                          <a:effectLst/>
                          <a:latin typeface="Arial" panose="020B0604020202020204" pitchFamily="34" charset="0"/>
                        </a:rPr>
                        <a:t>7 − 3 = 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2406"/>
                  </a:ext>
                </a:extLst>
              </a:tr>
              <a:tr h="700490">
                <a:tc>
                  <a:txBody>
                    <a:bodyPr/>
                    <a:lstStyle/>
                    <a:p>
                      <a:pPr algn="ctr" rtl="0" fontAlgn="t">
                        <a:buNone/>
                      </a:pPr>
                      <a:r>
                        <a:rPr lang="en-CA" sz="1600" b="0" i="0" u="none" strike="noStrike" dirty="0">
                          <a:solidFill>
                            <a:srgbClr val="000000"/>
                          </a:solidFill>
                          <a:effectLst/>
                          <a:latin typeface="Arial" panose="020B0604020202020204" pitchFamily="34" charset="0"/>
                        </a:rPr>
                        <a:t>21 − 7 = 14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600" b="0" i="0" u="none" strike="noStrike" dirty="0">
                          <a:solidFill>
                            <a:srgbClr val="000000"/>
                          </a:solidFill>
                          <a:effectLst/>
                          <a:latin typeface="Arial" panose="020B0604020202020204" pitchFamily="34" charset="0"/>
                        </a:rPr>
                        <a:t>21 ÷ 3 = 7</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984153"/>
                  </a:ext>
                </a:extLst>
              </a:tr>
            </a:tbl>
          </a:graphicData>
        </a:graphic>
      </p:graphicFrame>
    </p:spTree>
    <p:extLst>
      <p:ext uri="{BB962C8B-B14F-4D97-AF65-F5344CB8AC3E}">
        <p14:creationId xmlns:p14="http://schemas.microsoft.com/office/powerpoint/2010/main" val="391806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B47BE1-4E83-EDBD-6AF2-E84B9CBA667A}"/>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3EB20A05-2264-BD39-27D9-E3D3F7DF1536}"/>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AAA2F9B-B376-6D47-3C65-B037D633CA24}"/>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C9C4DA68-B21E-C604-0192-F065E85C0E5F}"/>
              </a:ext>
            </a:extLst>
          </p:cNvPr>
          <p:cNvSpPr txBox="1"/>
          <p:nvPr/>
        </p:nvSpPr>
        <p:spPr>
          <a:xfrm>
            <a:off x="281124" y="1390383"/>
            <a:ext cx="6278290" cy="5493812"/>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43. Harnoor says 4, 6, and 10 are in the same fact family. </a:t>
            </a:r>
          </a:p>
          <a:p>
            <a:pPr fontAlgn="base"/>
            <a:r>
              <a:rPr lang="en-CA" sz="1300" dirty="0">
                <a:solidFill>
                  <a:srgbClr val="000000"/>
                </a:solidFill>
                <a:effectLst/>
                <a:ea typeface="Times New Roman" panose="02020603050405020304" pitchFamily="18" charset="0"/>
                <a:cs typeface="Arial" panose="020B0604020202020204" pitchFamily="34" charset="0"/>
              </a:rPr>
              <a:t>Manu says it’s 4, 6, and 24. </a:t>
            </a:r>
          </a:p>
          <a:p>
            <a:pPr fontAlgn="base"/>
            <a:r>
              <a:rPr lang="en-CA" sz="1300" dirty="0">
                <a:solidFill>
                  <a:srgbClr val="000000"/>
                </a:solidFill>
                <a:effectLst/>
                <a:ea typeface="Times New Roman" panose="02020603050405020304" pitchFamily="18" charset="0"/>
                <a:cs typeface="Arial" panose="020B0604020202020204" pitchFamily="34" charset="0"/>
              </a:rPr>
              <a:t>Who is correct? Could they both be right? Explain.</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44. Which statement is true and why?</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4 × 5 means 5 + 5 + 5 + 5</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4 × 5 means 4 + 4 + 4 + 4 + 4</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E86AC304-00D4-8F67-8F6A-1F4C2FBBC3FB}"/>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0443746-1C35-2C54-0E70-52903877948B}"/>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36B2EFF7-FEEC-D44E-D8B1-81F25D752F2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52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F8E73D-3F9A-5041-7BC9-9AB89A2B32CB}"/>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C87F06DA-9CF9-9971-3395-4D6079657DB1}"/>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B2299BA0-7867-6411-25C2-9DC8E6200FCE}"/>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0B3EB731-C9CD-0D0F-4CCB-A46F36B2EA2A}"/>
              </a:ext>
            </a:extLst>
          </p:cNvPr>
          <p:cNvSpPr txBox="1"/>
          <p:nvPr/>
        </p:nvSpPr>
        <p:spPr>
          <a:xfrm>
            <a:off x="281124" y="1390383"/>
            <a:ext cx="6278290" cy="892552"/>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45. Show how you can use skip counting to find the answer to: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05265C97-24B2-5BF5-A16E-8F9C84085EFC}"/>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69E63AF3-FAC8-F89B-CE66-5EA55F7F83DF}"/>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BEC437EF-3E45-02B3-A356-1EBA92529E7F}"/>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0190810C-E63F-DF70-0CC8-CE293B98F889}"/>
              </a:ext>
            </a:extLst>
          </p:cNvPr>
          <p:cNvGraphicFramePr>
            <a:graphicFrameLocks noGrp="1"/>
          </p:cNvGraphicFramePr>
          <p:nvPr>
            <p:extLst>
              <p:ext uri="{D42A27DB-BD31-4B8C-83A1-F6EECF244321}">
                <p14:modId xmlns:p14="http://schemas.microsoft.com/office/powerpoint/2010/main" val="3685345503"/>
              </p:ext>
            </p:extLst>
          </p:nvPr>
        </p:nvGraphicFramePr>
        <p:xfrm>
          <a:off x="395049" y="1687185"/>
          <a:ext cx="5735928" cy="5148330"/>
        </p:xfrm>
        <a:graphic>
          <a:graphicData uri="http://schemas.openxmlformats.org/drawingml/2006/table">
            <a:tbl>
              <a:tblPr firstRow="1" bandRow="1">
                <a:tableStyleId>{5C22544A-7EE6-4342-B048-85BDC9FD1C3A}</a:tableStyleId>
              </a:tblPr>
              <a:tblGrid>
                <a:gridCol w="2867964">
                  <a:extLst>
                    <a:ext uri="{9D8B030D-6E8A-4147-A177-3AD203B41FA5}">
                      <a16:colId xmlns:a16="http://schemas.microsoft.com/office/drawing/2014/main" val="1277712407"/>
                    </a:ext>
                  </a:extLst>
                </a:gridCol>
                <a:gridCol w="2867964">
                  <a:extLst>
                    <a:ext uri="{9D8B030D-6E8A-4147-A177-3AD203B41FA5}">
                      <a16:colId xmlns:a16="http://schemas.microsoft.com/office/drawing/2014/main" val="1862093420"/>
                    </a:ext>
                  </a:extLst>
                </a:gridCol>
              </a:tblGrid>
              <a:tr h="2539648">
                <a:tc>
                  <a:txBody>
                    <a:bodyPr/>
                    <a:lstStyle/>
                    <a:p>
                      <a:r>
                        <a:rPr lang="en-US" b="0" dirty="0">
                          <a:solidFill>
                            <a:schemeClr val="tx1"/>
                          </a:solidFill>
                        </a:rPr>
                        <a:t>a) 5 x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 9 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608682">
                <a:tc>
                  <a:txBody>
                    <a:bodyPr/>
                    <a:lstStyle/>
                    <a:p>
                      <a:r>
                        <a:rPr lang="en-US" b="0" dirty="0">
                          <a:solidFill>
                            <a:schemeClr val="tx1"/>
                          </a:solidFill>
                        </a:rPr>
                        <a:t>c) 6 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 8 x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51134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3F60A3-19BB-5FFC-2A86-77BAFA6DC302}"/>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B937F55A-329E-D764-49DF-66E1CDEED3E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71731E72-7489-22C7-0033-4BD2D658991F}"/>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4870BCFD-A3AD-38B6-30F6-7182E64F7F7A}"/>
              </a:ext>
            </a:extLst>
          </p:cNvPr>
          <p:cNvSpPr txBox="1"/>
          <p:nvPr/>
        </p:nvSpPr>
        <p:spPr>
          <a:xfrm>
            <a:off x="281124" y="1390383"/>
            <a:ext cx="6278290" cy="492443"/>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46. Solve. Show your strategy.</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0BBA34FF-6460-BB38-40BD-2696BBE3B5C1}"/>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F2C4CD37-0EC7-0218-C4BF-C0065328CB4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9FB2F92-62BF-0028-0FF9-64F6328456CE}"/>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731C32BA-8F64-D2C2-E8B9-18A449FA1129}"/>
              </a:ext>
            </a:extLst>
          </p:cNvPr>
          <p:cNvGraphicFramePr>
            <a:graphicFrameLocks noGrp="1"/>
          </p:cNvGraphicFramePr>
          <p:nvPr>
            <p:extLst>
              <p:ext uri="{D42A27DB-BD31-4B8C-83A1-F6EECF244321}">
                <p14:modId xmlns:p14="http://schemas.microsoft.com/office/powerpoint/2010/main" val="2987157756"/>
              </p:ext>
            </p:extLst>
          </p:nvPr>
        </p:nvGraphicFramePr>
        <p:xfrm>
          <a:off x="395049" y="1687185"/>
          <a:ext cx="5735928" cy="5148330"/>
        </p:xfrm>
        <a:graphic>
          <a:graphicData uri="http://schemas.openxmlformats.org/drawingml/2006/table">
            <a:tbl>
              <a:tblPr firstRow="1" bandRow="1">
                <a:tableStyleId>{5C22544A-7EE6-4342-B048-85BDC9FD1C3A}</a:tableStyleId>
              </a:tblPr>
              <a:tblGrid>
                <a:gridCol w="2867964">
                  <a:extLst>
                    <a:ext uri="{9D8B030D-6E8A-4147-A177-3AD203B41FA5}">
                      <a16:colId xmlns:a16="http://schemas.microsoft.com/office/drawing/2014/main" val="1277712407"/>
                    </a:ext>
                  </a:extLst>
                </a:gridCol>
                <a:gridCol w="2867964">
                  <a:extLst>
                    <a:ext uri="{9D8B030D-6E8A-4147-A177-3AD203B41FA5}">
                      <a16:colId xmlns:a16="http://schemas.microsoft.com/office/drawing/2014/main" val="1862093420"/>
                    </a:ext>
                  </a:extLst>
                </a:gridCol>
              </a:tblGrid>
              <a:tr h="2539648">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a) </a:t>
                      </a:r>
                      <a:r>
                        <a:rPr lang="en-CA" sz="1400" b="0" dirty="0">
                          <a:solidFill>
                            <a:srgbClr val="000000"/>
                          </a:solidFill>
                          <a:ea typeface="Times New Roman" panose="02020603050405020304" pitchFamily="18" charset="0"/>
                          <a:cs typeface="Arial" panose="020B0604020202020204" pitchFamily="34" charset="0"/>
                        </a:rPr>
                        <a:t>240 + 360</a:t>
                      </a: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b) </a:t>
                      </a:r>
                      <a:r>
                        <a:rPr lang="en-CA" sz="1400" b="0" dirty="0">
                          <a:solidFill>
                            <a:srgbClr val="000000"/>
                          </a:solidFill>
                          <a:ea typeface="Times New Roman" panose="02020603050405020304" pitchFamily="18" charset="0"/>
                          <a:cs typeface="Arial" panose="020B0604020202020204" pitchFamily="34" charset="0"/>
                        </a:rPr>
                        <a:t>560 – 240</a:t>
                      </a: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608682">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c) </a:t>
                      </a:r>
                      <a:r>
                        <a:rPr lang="en-CA" sz="1400" b="0" dirty="0">
                          <a:solidFill>
                            <a:srgbClr val="000000"/>
                          </a:solidFill>
                          <a:ea typeface="Times New Roman" panose="02020603050405020304" pitchFamily="18" charset="0"/>
                          <a:cs typeface="Arial" panose="020B0604020202020204" pitchFamily="34" charset="0"/>
                        </a:rPr>
                        <a:t>7 × 4</a:t>
                      </a: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d) </a:t>
                      </a:r>
                      <a:r>
                        <a:rPr lang="en-CA" sz="1400" b="0" dirty="0">
                          <a:solidFill>
                            <a:srgbClr val="000000"/>
                          </a:solidFill>
                          <a:ea typeface="Times New Roman" panose="02020603050405020304" pitchFamily="18" charset="0"/>
                          <a:cs typeface="Arial" panose="020B0604020202020204" pitchFamily="34" charset="0"/>
                        </a:rPr>
                        <a:t>32 ÷ 4</a:t>
                      </a: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18175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B2C4C0-A971-A725-4C0B-A331BFCF3B17}"/>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6969B94E-D3E4-6563-D605-BEB882422CF8}"/>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43604639-C8F0-0AED-1443-ACFF2A48A8C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96CA631D-C402-51B1-F6BC-EC2D4DA265B3}"/>
              </a:ext>
            </a:extLst>
          </p:cNvPr>
          <p:cNvSpPr txBox="1"/>
          <p:nvPr/>
        </p:nvSpPr>
        <p:spPr>
          <a:xfrm>
            <a:off x="281124" y="1390383"/>
            <a:ext cx="6278290" cy="6494085"/>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47. True or false. If false, explain why and make it true.</a:t>
            </a:r>
          </a:p>
          <a:p>
            <a:pPr fontAlgn="base"/>
            <a:r>
              <a:rPr lang="en-CA" sz="1300" dirty="0">
                <a:solidFill>
                  <a:srgbClr val="000000"/>
                </a:solidFill>
                <a:ea typeface="Times New Roman" panose="02020603050405020304" pitchFamily="18" charset="0"/>
                <a:cs typeface="Arial" panose="020B0604020202020204" pitchFamily="34" charset="0"/>
              </a:rPr>
              <a:t>a) 9 + 8 = 20 − 3</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b) 6 × 4 = 24 ÷ 1</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c) 2 + 2 + 2 = 6 + 4 = 10</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48. Estimate to find the larger amount. Show or explain your reasoning.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a) 297 + 408   or   812 − 289</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b) 2 × 12   or   100 ÷ 2</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64236F52-BEF9-6F89-F8E2-160F3CD93FF3}"/>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4B65371A-58BC-BF5A-FFF1-A1417C5F848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07BD99C4-7450-48D3-5238-DFF34482B9C5}"/>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494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C6D7B8-EB9D-C3B3-A10B-41B26C616E24}"/>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F55A137C-2641-771E-09B4-2C12D91B362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ABE9EA9-911D-1E78-153E-A76B46D2EFE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033A6157-2AAC-52F4-2291-F4513E5125A0}"/>
              </a:ext>
            </a:extLst>
          </p:cNvPr>
          <p:cNvSpPr txBox="1"/>
          <p:nvPr/>
        </p:nvSpPr>
        <p:spPr>
          <a:xfrm>
            <a:off x="281124" y="1390383"/>
            <a:ext cx="6278290" cy="6894195"/>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49. Which expression gives a result closest to 200?</a:t>
            </a:r>
          </a:p>
          <a:p>
            <a:pPr fontAlgn="base"/>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50. Show 5 × 6 three ways:</a:t>
            </a:r>
          </a:p>
          <a:p>
            <a:pPr fontAlgn="base"/>
            <a:r>
              <a:rPr lang="en-CA" sz="1300" dirty="0">
                <a:solidFill>
                  <a:srgbClr val="000000"/>
                </a:solidFill>
                <a:ea typeface="Times New Roman" panose="02020603050405020304" pitchFamily="18" charset="0"/>
                <a:cs typeface="Arial" panose="020B0604020202020204" pitchFamily="34" charset="0"/>
              </a:rPr>
              <a:t>Repeated addition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Equal groups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Array model</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6AC7C623-A0A3-3EA0-2311-D49AC212E72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A7C3A635-E854-8A1A-89A3-A111922F6067}"/>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B8B82C8-FE89-F1E0-5E01-FDFE1A510C91}"/>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7C442508-9455-6EDA-4E44-86B8087F771E}"/>
              </a:ext>
            </a:extLst>
          </p:cNvPr>
          <p:cNvGraphicFramePr>
            <a:graphicFrameLocks noGrp="1"/>
          </p:cNvGraphicFramePr>
          <p:nvPr>
            <p:extLst>
              <p:ext uri="{D42A27DB-BD31-4B8C-83A1-F6EECF244321}">
                <p14:modId xmlns:p14="http://schemas.microsoft.com/office/powerpoint/2010/main" val="2632802960"/>
              </p:ext>
            </p:extLst>
          </p:nvPr>
        </p:nvGraphicFramePr>
        <p:xfrm>
          <a:off x="395048" y="1807789"/>
          <a:ext cx="5795890" cy="3513720"/>
        </p:xfrm>
        <a:graphic>
          <a:graphicData uri="http://schemas.openxmlformats.org/drawingml/2006/table">
            <a:tbl>
              <a:tblPr firstRow="1" bandRow="1">
                <a:tableStyleId>{5C22544A-7EE6-4342-B048-85BDC9FD1C3A}</a:tableStyleId>
              </a:tblPr>
              <a:tblGrid>
                <a:gridCol w="2897945">
                  <a:extLst>
                    <a:ext uri="{9D8B030D-6E8A-4147-A177-3AD203B41FA5}">
                      <a16:colId xmlns:a16="http://schemas.microsoft.com/office/drawing/2014/main" val="1277712407"/>
                    </a:ext>
                  </a:extLst>
                </a:gridCol>
                <a:gridCol w="2897945">
                  <a:extLst>
                    <a:ext uri="{9D8B030D-6E8A-4147-A177-3AD203B41FA5}">
                      <a16:colId xmlns:a16="http://schemas.microsoft.com/office/drawing/2014/main" val="1862093420"/>
                    </a:ext>
                  </a:extLst>
                </a:gridCol>
              </a:tblGrid>
              <a:tr h="1733302">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a) </a:t>
                      </a:r>
                      <a:r>
                        <a:rPr lang="en-CA" sz="1400" b="0" dirty="0">
                          <a:solidFill>
                            <a:srgbClr val="000000"/>
                          </a:solidFill>
                          <a:ea typeface="Times New Roman" panose="02020603050405020304" pitchFamily="18" charset="0"/>
                          <a:cs typeface="Arial" panose="020B0604020202020204" pitchFamily="34" charset="0"/>
                        </a:rPr>
                        <a:t>215 − 18</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1400" b="0" dirty="0">
                        <a:solidFill>
                          <a:srgbClr val="000000"/>
                        </a:solidFill>
                        <a:ea typeface="Times New Roman" panose="02020603050405020304" pitchFamily="18" charset="0"/>
                        <a:cs typeface="Arial" panose="020B0604020202020204" pitchFamily="34" charset="0"/>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b) </a:t>
                      </a:r>
                      <a:r>
                        <a:rPr lang="en-CA" sz="1400" b="0" dirty="0">
                          <a:solidFill>
                            <a:srgbClr val="000000"/>
                          </a:solidFill>
                          <a:ea typeface="Times New Roman" panose="02020603050405020304" pitchFamily="18" charset="0"/>
                          <a:cs typeface="Arial" panose="020B0604020202020204" pitchFamily="34" charset="0"/>
                        </a:rPr>
                        <a:t>182 + 49</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1400" b="0" dirty="0">
                        <a:solidFill>
                          <a:srgbClr val="000000"/>
                        </a:solidFill>
                        <a:ea typeface="Times New Roman" panose="02020603050405020304" pitchFamily="18" charset="0"/>
                        <a:cs typeface="Arial" panose="020B0604020202020204" pitchFamily="34" charset="0"/>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780418">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c) </a:t>
                      </a:r>
                      <a:r>
                        <a:rPr lang="en-CA" sz="1400" b="0" dirty="0">
                          <a:solidFill>
                            <a:srgbClr val="000000"/>
                          </a:solidFill>
                          <a:ea typeface="Times New Roman" panose="02020603050405020304" pitchFamily="18" charset="0"/>
                          <a:cs typeface="Arial" panose="020B0604020202020204" pitchFamily="34" charset="0"/>
                        </a:rPr>
                        <a:t>310 − 140</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1400" b="0" dirty="0">
                        <a:solidFill>
                          <a:srgbClr val="000000"/>
                        </a:solidFill>
                        <a:ea typeface="Times New Roman" panose="02020603050405020304" pitchFamily="18" charset="0"/>
                        <a:cs typeface="Arial" panose="020B0604020202020204" pitchFamily="34" charset="0"/>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d) </a:t>
                      </a:r>
                      <a:r>
                        <a:rPr lang="en-CA" sz="1400" b="0" dirty="0">
                          <a:solidFill>
                            <a:srgbClr val="000000"/>
                          </a:solidFill>
                          <a:ea typeface="Times New Roman" panose="02020603050405020304" pitchFamily="18" charset="0"/>
                          <a:cs typeface="Arial" panose="020B0604020202020204" pitchFamily="34" charset="0"/>
                        </a:rPr>
                        <a:t>190 + 23</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1400" b="0" dirty="0">
                        <a:solidFill>
                          <a:srgbClr val="000000"/>
                        </a:solidFill>
                        <a:ea typeface="Times New Roman" panose="02020603050405020304" pitchFamily="18" charset="0"/>
                        <a:cs typeface="Arial" panose="020B0604020202020204" pitchFamily="34" charset="0"/>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346823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E3E466-63F0-731B-AFE0-4D4845B94277}"/>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EF6276F4-295B-E5B3-C823-052C265D133F}"/>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4A45126C-8D14-E0E8-CFE0-4EB783C85929}"/>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17A0762E-3ACA-A240-4BC3-0EDE73179567}"/>
              </a:ext>
            </a:extLst>
          </p:cNvPr>
          <p:cNvSpPr txBox="1"/>
          <p:nvPr/>
        </p:nvSpPr>
        <p:spPr>
          <a:xfrm>
            <a:off x="281124" y="1390383"/>
            <a:ext cx="6278290" cy="489364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51. Show 24 ÷ 6 three ways:</a:t>
            </a:r>
          </a:p>
          <a:p>
            <a:pPr fontAlgn="base"/>
            <a:r>
              <a:rPr lang="en-CA" sz="1300" dirty="0">
                <a:solidFill>
                  <a:srgbClr val="000000"/>
                </a:solidFill>
                <a:ea typeface="Times New Roman" panose="02020603050405020304" pitchFamily="18" charset="0"/>
                <a:cs typeface="Arial" panose="020B0604020202020204" pitchFamily="34" charset="0"/>
              </a:rPr>
              <a:t>Fair share</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Equal groups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Repeated subtraction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14FF3FAE-ACDF-A50E-E64D-D517A468D09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8C7A680-5EC0-511B-A235-F16590EB187A}"/>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6E0D1BE6-6224-AC61-194B-3B70E7A33243}"/>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74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843A2F-A821-2270-D3D2-C6518392A853}"/>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CAD0816A-EB69-9912-0BE6-9AE1BCEB7D3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CDA8459A-FE25-225A-9CB9-9245692255F1}"/>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FAA88DE3-3C18-5CB9-D8DA-5D624B05CDC0}"/>
              </a:ext>
            </a:extLst>
          </p:cNvPr>
          <p:cNvSpPr txBox="1"/>
          <p:nvPr/>
        </p:nvSpPr>
        <p:spPr>
          <a:xfrm>
            <a:off x="281124" y="1390383"/>
            <a:ext cx="6278290" cy="5124480"/>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52. Choose two numbers: </a:t>
            </a:r>
            <a:r>
              <a:rPr lang="en-CA" sz="1400" b="1" dirty="0">
                <a:ea typeface="Times New Roman" panose="02020603050405020304" pitchFamily="18" charset="0"/>
                <a:cs typeface="Arial" panose="020B0604020202020204" pitchFamily="34" charset="0"/>
              </a:rPr>
              <a:t>48, 72, 139, 471, 684</a:t>
            </a:r>
          </a:p>
          <a:p>
            <a:pPr fontAlgn="base"/>
            <a:r>
              <a:rPr lang="en-CA" sz="1300" dirty="0">
                <a:solidFill>
                  <a:srgbClr val="000000"/>
                </a:solidFill>
                <a:ea typeface="Times New Roman" panose="02020603050405020304" pitchFamily="18" charset="0"/>
                <a:cs typeface="Arial" panose="020B0604020202020204" pitchFamily="34" charset="0"/>
              </a:rPr>
              <a:t>What different ways can you represent them? Consider using drawings, base ten blocks, symbols, ten frames, tally marks, etc.</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53. Choose a number: </a:t>
            </a:r>
            <a:r>
              <a:rPr lang="en-CA" sz="1400" b="1" dirty="0">
                <a:solidFill>
                  <a:srgbClr val="000000"/>
                </a:solidFill>
                <a:ea typeface="Times New Roman" panose="02020603050405020304" pitchFamily="18" charset="0"/>
                <a:cs typeface="Arial" panose="020B0604020202020204" pitchFamily="34" charset="0"/>
              </a:rPr>
              <a:t>25, 99, 250, 860</a:t>
            </a:r>
          </a:p>
          <a:p>
            <a:pPr fontAlgn="base"/>
            <a:r>
              <a:rPr lang="en-CA" sz="1300" dirty="0">
                <a:solidFill>
                  <a:srgbClr val="000000"/>
                </a:solidFill>
                <a:ea typeface="Times New Roman" panose="02020603050405020304" pitchFamily="18" charset="0"/>
                <a:cs typeface="Arial" panose="020B0604020202020204" pitchFamily="34" charset="0"/>
              </a:rPr>
              <a:t>What different ways can you decompose it? Decompose means break into parts (e.g., 30 can be decomposed into 15 + 15 or 20 + 5 + 5 and many other ways). </a:t>
            </a:r>
          </a:p>
          <a:p>
            <a:pPr fontAlgn="base"/>
            <a:r>
              <a:rPr lang="en-CA" sz="1300" dirty="0">
                <a:solidFill>
                  <a:srgbClr val="000000"/>
                </a:solidFill>
                <a:ea typeface="Times New Roman" panose="02020603050405020304" pitchFamily="18" charset="0"/>
                <a:cs typeface="Arial" panose="020B0604020202020204" pitchFamily="34" charset="0"/>
              </a:rPr>
              <a:t>How will you show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D1324E68-E0A9-63BD-DEE7-51D55EBA316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8017F50C-652D-2A14-77D5-DF14231E8F6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88B7AD3C-66C1-0F4B-6599-9553AC20DA9F}"/>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75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DBF73-11A0-AF6F-2A2D-CED987FCC183}"/>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56535D57-227E-6D97-5B46-22B72D2795AC}"/>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69985294-774C-E05C-FE4A-354DE3B43492}"/>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8C31DBAC-3022-9857-CD55-9A168C43616D}"/>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E0F4B638-EE9C-9782-B031-3C61F25E33A9}"/>
              </a:ext>
            </a:extLst>
          </p:cNvPr>
          <p:cNvSpPr txBox="1"/>
          <p:nvPr/>
        </p:nvSpPr>
        <p:spPr>
          <a:xfrm>
            <a:off x="281124" y="1390383"/>
            <a:ext cx="6278290" cy="7494359"/>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6. Print the first ten numbers for each of the following:</a:t>
            </a:r>
          </a:p>
          <a:p>
            <a:pPr marL="342900" indent="-342900" fontAlgn="base">
              <a:buFont typeface="+mj-lt"/>
              <a:buAutoNum type="alphaLcPeriod"/>
            </a:pPr>
            <a:r>
              <a:rPr lang="en-CA" sz="1300" dirty="0">
                <a:solidFill>
                  <a:srgbClr val="000000"/>
                </a:solidFill>
                <a:effectLst/>
                <a:ea typeface="Times New Roman" panose="02020603050405020304" pitchFamily="18" charset="0"/>
                <a:cs typeface="Arial" panose="020B0604020202020204" pitchFamily="34" charset="0"/>
              </a:rPr>
              <a:t>Counting up by 2s starting at 85.</a:t>
            </a: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r>
              <a:rPr lang="en-CA" sz="1300" dirty="0">
                <a:solidFill>
                  <a:srgbClr val="000000"/>
                </a:solidFill>
                <a:effectLst/>
                <a:ea typeface="Times New Roman" panose="02020603050405020304" pitchFamily="18" charset="0"/>
                <a:cs typeface="Arial" panose="020B0604020202020204" pitchFamily="34" charset="0"/>
              </a:rPr>
              <a:t>Counting back by 4s starting at 312.</a:t>
            </a: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r>
              <a:rPr lang="en-CA" sz="1300" dirty="0">
                <a:solidFill>
                  <a:srgbClr val="000000"/>
                </a:solidFill>
                <a:effectLst/>
                <a:ea typeface="Times New Roman" panose="02020603050405020304" pitchFamily="18" charset="0"/>
                <a:cs typeface="Arial" panose="020B0604020202020204" pitchFamily="34" charset="0"/>
              </a:rPr>
              <a:t>Counting forwards by 3s starting at 25.</a:t>
            </a: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r>
              <a:rPr lang="en-CA" sz="1300" dirty="0">
                <a:solidFill>
                  <a:srgbClr val="000000"/>
                </a:solidFill>
                <a:effectLst/>
                <a:ea typeface="Times New Roman" panose="02020603050405020304" pitchFamily="18" charset="0"/>
                <a:cs typeface="Arial" panose="020B0604020202020204" pitchFamily="34" charset="0"/>
              </a:rPr>
              <a:t>Counting backwards by 5s starting at 178.</a:t>
            </a: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eriod"/>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eriod"/>
            </a:pPr>
            <a:r>
              <a:rPr lang="en-CA" sz="1300" dirty="0">
                <a:effectLst/>
                <a:ea typeface="Times New Roman" panose="02020603050405020304" pitchFamily="18" charset="0"/>
              </a:rPr>
              <a:t>Counting forward by 10s starting at 723.</a:t>
            </a: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D7430C6B-1A24-D4B8-6A20-A6925829F81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F8522A63-CA12-082C-551B-896DDC418F22}"/>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4B7EA22-236F-9E94-9F64-123D1AAC85D8}"/>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9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39DE79-B847-EE7D-44A6-7E3EF5B172CE}"/>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49051903-320D-FBE9-C5EC-5656747A7B9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460DDC1-66F9-6712-B6FB-F169302BDCB9}"/>
              </a:ext>
            </a:extLst>
          </p:cNvPr>
          <p:cNvSpPr txBox="1"/>
          <p:nvPr/>
        </p:nvSpPr>
        <p:spPr>
          <a:xfrm>
            <a:off x="281124" y="1390383"/>
            <a:ext cx="6278290" cy="3908762"/>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54. Choose a number: </a:t>
            </a:r>
            <a:r>
              <a:rPr lang="en-CA" sz="1400" b="1" dirty="0">
                <a:solidFill>
                  <a:srgbClr val="000000"/>
                </a:solidFill>
                <a:ea typeface="Times New Roman" panose="02020603050405020304" pitchFamily="18" charset="0"/>
                <a:cs typeface="Arial" panose="020B0604020202020204" pitchFamily="34" charset="0"/>
              </a:rPr>
              <a:t>65, 100, 256</a:t>
            </a:r>
          </a:p>
          <a:p>
            <a:pPr fontAlgn="base"/>
            <a:r>
              <a:rPr lang="en-CA" sz="1300" dirty="0">
                <a:solidFill>
                  <a:srgbClr val="000000"/>
                </a:solidFill>
                <a:ea typeface="Times New Roman" panose="02020603050405020304" pitchFamily="18" charset="0"/>
                <a:cs typeface="Arial" panose="020B0604020202020204" pitchFamily="34" charset="0"/>
              </a:rPr>
              <a:t>Find that quantity of items (rocks, pieces of Lego, cutlery, seeds, leaves, books, blocks, toys) around your home or outside. </a:t>
            </a:r>
          </a:p>
          <a:p>
            <a:pPr fontAlgn="base"/>
            <a:r>
              <a:rPr lang="en-CA" sz="1300" dirty="0">
                <a:solidFill>
                  <a:srgbClr val="000000"/>
                </a:solidFill>
                <a:ea typeface="Times New Roman" panose="02020603050405020304" pitchFamily="18" charset="0"/>
                <a:cs typeface="Arial" panose="020B0604020202020204" pitchFamily="34" charset="0"/>
              </a:rPr>
              <a:t>What three different ways can you count the items?</a:t>
            </a:r>
          </a:p>
          <a:p>
            <a:pPr fontAlgn="base"/>
            <a:r>
              <a:rPr lang="en-CA" sz="1300" dirty="0">
                <a:solidFill>
                  <a:srgbClr val="000000"/>
                </a:solidFill>
                <a:ea typeface="Times New Roman" panose="02020603050405020304" pitchFamily="18" charset="0"/>
                <a:cs typeface="Arial" panose="020B0604020202020204" pitchFamily="34" charset="0"/>
              </a:rPr>
              <a:t>Can you think of more ways? How can you show or record how you counted them?</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55. Here is a list of benchmark numbers in order: </a:t>
            </a:r>
            <a:r>
              <a:rPr lang="en-CA" sz="1400" b="1" dirty="0">
                <a:solidFill>
                  <a:srgbClr val="000000"/>
                </a:solidFill>
                <a:ea typeface="Times New Roman" panose="02020603050405020304" pitchFamily="18" charset="0"/>
                <a:cs typeface="Arial" panose="020B0604020202020204" pitchFamily="34" charset="0"/>
              </a:rPr>
              <a:t>0, 250, 500, 750, 1000</a:t>
            </a:r>
          </a:p>
          <a:p>
            <a:pPr fontAlgn="base"/>
            <a:r>
              <a:rPr lang="en-CA" sz="1300" dirty="0">
                <a:solidFill>
                  <a:srgbClr val="000000"/>
                </a:solidFill>
                <a:ea typeface="Times New Roman" panose="02020603050405020304" pitchFamily="18" charset="0"/>
                <a:cs typeface="Arial" panose="020B0604020202020204" pitchFamily="34" charset="0"/>
              </a:rPr>
              <a:t>Draw a number line with these numbers on it and then add these numbers to it: </a:t>
            </a:r>
          </a:p>
          <a:p>
            <a:pPr fontAlgn="base"/>
            <a:r>
              <a:rPr lang="en-CA" sz="1400" b="1" dirty="0">
                <a:solidFill>
                  <a:srgbClr val="000000"/>
                </a:solidFill>
                <a:ea typeface="Times New Roman" panose="02020603050405020304" pitchFamily="18" charset="0"/>
                <a:cs typeface="Arial" panose="020B0604020202020204" pitchFamily="34" charset="0"/>
              </a:rPr>
              <a:t>125, 450, 900, 10, 700, 589</a:t>
            </a:r>
          </a:p>
          <a:p>
            <a:pPr fontAlgn="base"/>
            <a:r>
              <a:rPr lang="en-CA" sz="1300" dirty="0">
                <a:solidFill>
                  <a:srgbClr val="000000"/>
                </a:solidFill>
                <a:ea typeface="Times New Roman" panose="02020603050405020304" pitchFamily="18" charset="0"/>
                <a:cs typeface="Arial" panose="020B0604020202020204" pitchFamily="34" charset="0"/>
              </a:rPr>
              <a:t>How will you share your reasoning for where you placed each of the numbers?</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8D944692-1980-BC9F-B489-42925CA73D78}"/>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B5179656-3250-B8AE-A3F1-D71BD7F79046}"/>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EF3DEDFD-AABE-EA5A-0359-C15819CABC37}"/>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06BA5C00-F9A6-2396-1BB7-6D8B59A037AB}"/>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61">
            <a:extLst>
              <a:ext uri="{FF2B5EF4-FFF2-40B4-BE49-F238E27FC236}">
                <a16:creationId xmlns:a16="http://schemas.microsoft.com/office/drawing/2014/main" id="{16C156FC-5773-C3C2-DC48-6D3DFC22034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395049" y="6339436"/>
            <a:ext cx="59182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3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61277-84B9-706D-5CCB-2EE19AAF4B49}"/>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659167C6-09F0-D1C8-D9B6-1BF372C4719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6B2343C-80D7-E57A-D105-097A229BBD34}"/>
              </a:ext>
            </a:extLst>
          </p:cNvPr>
          <p:cNvSpPr txBox="1"/>
          <p:nvPr/>
        </p:nvSpPr>
        <p:spPr>
          <a:xfrm>
            <a:off x="281124" y="1390383"/>
            <a:ext cx="6278290" cy="6124754"/>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56. Where would you put 667 on the number line below? Justify your decision.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57. Choose a number: </a:t>
            </a:r>
            <a:r>
              <a:rPr lang="en-CA" sz="1400" b="1" dirty="0">
                <a:solidFill>
                  <a:srgbClr val="000000"/>
                </a:solidFill>
                <a:ea typeface="Times New Roman" panose="02020603050405020304" pitchFamily="18" charset="0"/>
                <a:cs typeface="Arial" panose="020B0604020202020204" pitchFamily="34" charset="0"/>
              </a:rPr>
              <a:t>75, 120, 500, 750</a:t>
            </a:r>
            <a:endParaRPr lang="en-CA" sz="1300" b="1"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What are three different ways to count to that number? For example, by 5s, 7s, 20s or 50s. Record how you counted – try to challenge yourself to count in a way that you haven’t counted before.</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58. Choose one of the following numbers and represent it in at least five different ways: </a:t>
            </a:r>
            <a:r>
              <a:rPr lang="en-CA" sz="1400" b="1" dirty="0">
                <a:solidFill>
                  <a:srgbClr val="000000"/>
                </a:solidFill>
                <a:ea typeface="Times New Roman" panose="02020603050405020304" pitchFamily="18" charset="0"/>
                <a:cs typeface="Arial" panose="020B0604020202020204" pitchFamily="34" charset="0"/>
              </a:rPr>
              <a:t>75, 98, 125, 475, 825</a:t>
            </a:r>
          </a:p>
          <a:p>
            <a:pPr fontAlgn="base"/>
            <a:r>
              <a:rPr lang="en-CA" sz="1300" dirty="0">
                <a:solidFill>
                  <a:srgbClr val="000000"/>
                </a:solidFill>
                <a:ea typeface="Times New Roman" panose="02020603050405020304" pitchFamily="18" charset="0"/>
                <a:cs typeface="Arial" panose="020B0604020202020204" pitchFamily="34" charset="0"/>
              </a:rPr>
              <a:t>Consider using pictures, tallies, ten frames/100 grids, blocks, drawings of coins, number lines, or using words, including other languages.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B5B6E67B-79E9-BE7D-D215-D8EF649E1377}"/>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7E2ED6A1-C7FD-C130-F55D-C489E28A6A7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394B763A-8131-FC0B-9474-3A84475B89C2}"/>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AE82F56-BC9B-0AB1-6F93-87F3E609A6A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4338" name="Picture 2">
            <a:extLst>
              <a:ext uri="{FF2B5EF4-FFF2-40B4-BE49-F238E27FC236}">
                <a16:creationId xmlns:a16="http://schemas.microsoft.com/office/drawing/2014/main" id="{7625DC9A-A3EE-FF5C-BE07-A028AEA7C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4" y="1807788"/>
            <a:ext cx="6106709" cy="95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95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5E16A4-FB5E-C33D-2428-38E6B604F608}"/>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EE5E516E-FF5D-D727-F8E0-11990F0E2825}"/>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8ABA6C35-E384-4CA2-84B2-B5A0ACAD4C28}"/>
              </a:ext>
            </a:extLst>
          </p:cNvPr>
          <p:cNvSpPr txBox="1"/>
          <p:nvPr/>
        </p:nvSpPr>
        <p:spPr>
          <a:xfrm>
            <a:off x="281124" y="1390383"/>
            <a:ext cx="6278290" cy="529375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59. What does the bottom number in a fraction (denominator) tell us? </a:t>
            </a:r>
          </a:p>
          <a:p>
            <a:pPr fontAlgn="base"/>
            <a:r>
              <a:rPr lang="en-CA" sz="1300" dirty="0">
                <a:solidFill>
                  <a:srgbClr val="000000"/>
                </a:solidFill>
                <a:ea typeface="Times New Roman" panose="02020603050405020304" pitchFamily="18" charset="0"/>
                <a:cs typeface="Arial" panose="020B0604020202020204" pitchFamily="34" charset="0"/>
              </a:rPr>
              <a:t>What does the top number in a fraction (numerator) tell us? </a:t>
            </a:r>
          </a:p>
          <a:p>
            <a:pPr fontAlgn="base"/>
            <a:r>
              <a:rPr lang="en-CA" sz="1300" dirty="0">
                <a:solidFill>
                  <a:srgbClr val="000000"/>
                </a:solidFill>
                <a:ea typeface="Times New Roman" panose="02020603050405020304" pitchFamily="18" charset="0"/>
                <a:cs typeface="Arial" panose="020B0604020202020204" pitchFamily="34" charset="0"/>
              </a:rPr>
              <a:t>Use pictures, numbers, and words to explain.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60. A fraction is a number that represents a part of a whole. </a:t>
            </a:r>
          </a:p>
          <a:p>
            <a:pPr fontAlgn="base"/>
            <a:r>
              <a:rPr lang="en-CA" sz="1300" dirty="0">
                <a:solidFill>
                  <a:srgbClr val="000000"/>
                </a:solidFill>
                <a:ea typeface="Times New Roman" panose="02020603050405020304" pitchFamily="18" charset="0"/>
                <a:cs typeface="Arial" panose="020B0604020202020204" pitchFamily="34" charset="0"/>
              </a:rPr>
              <a:t>One-half is written as the symbol 1⁄2 . The 2 is called the denominator and shows how many equal parts the whole has. The 1 is the numerator and represents how many parts of the whole we are talking about. What different ways can you represent 1⁄2 using materials, pictures and diagrams?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Choose another fraction or two: 1⁄4 or 3⁄4 or 2/10 or ⅔ or one of your own.</a:t>
            </a:r>
          </a:p>
          <a:p>
            <a:pPr fontAlgn="base"/>
            <a:r>
              <a:rPr lang="en-CA" sz="1300" dirty="0">
                <a:solidFill>
                  <a:srgbClr val="000000"/>
                </a:solidFill>
                <a:ea typeface="Times New Roman" panose="02020603050405020304" pitchFamily="18" charset="0"/>
                <a:cs typeface="Arial" panose="020B0604020202020204" pitchFamily="34" charset="0"/>
              </a:rPr>
              <a:t>What ways can you represent these fractions?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21A471A9-8973-65EB-871A-A134F9D7C2E7}"/>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B40456AB-7092-D66B-8906-6EE1FF84428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82FEF78-2E5A-63F9-DFF4-7741B0B30409}"/>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8C3DF8C4-8DAF-6304-5F47-FA4EEC8EADF9}"/>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989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15A4FC-7AF1-AB58-A926-68A45C4189E7}"/>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73D60F26-8250-03E1-3F2D-C5B813598D6A}"/>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D44AD1E0-3251-8586-570D-03C7BB951057}"/>
              </a:ext>
            </a:extLst>
          </p:cNvPr>
          <p:cNvSpPr txBox="1"/>
          <p:nvPr/>
        </p:nvSpPr>
        <p:spPr>
          <a:xfrm>
            <a:off x="281124" y="1390383"/>
            <a:ext cx="6278290" cy="5693866"/>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61. Name a fraction that is less than ½ but close to ½. How close can you get? Share your strategy.</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62. Describe the fractions that you see in the image.</a:t>
            </a:r>
          </a:p>
          <a:p>
            <a:pPr fontAlgn="base"/>
            <a:r>
              <a:rPr lang="en-CA" sz="1300" dirty="0">
                <a:solidFill>
                  <a:srgbClr val="000000"/>
                </a:solidFill>
                <a:ea typeface="Times New Roman" panose="02020603050405020304" pitchFamily="18" charset="0"/>
                <a:cs typeface="Arial" panose="020B0604020202020204" pitchFamily="34" charset="0"/>
              </a:rPr>
              <a:t>How will you share your thinking with others?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FD5ACAF7-1611-BC07-E8A4-0C6E0CC277A3}"/>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9131150A-25EE-16AA-81C3-8044C072AF6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2BFA6A7-325E-0341-7217-6C5D0BB887B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AB16137-3E74-1419-0C6F-100970B26900}"/>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6386" name="Picture 2">
            <a:extLst>
              <a:ext uri="{FF2B5EF4-FFF2-40B4-BE49-F238E27FC236}">
                <a16:creationId xmlns:a16="http://schemas.microsoft.com/office/drawing/2014/main" id="{BEA7BC13-8EAC-84C5-5A54-91B9183557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91" t="14606" r="14805" b="3780"/>
          <a:stretch>
            <a:fillRect/>
          </a:stretch>
        </p:blipFill>
        <p:spPr bwMode="auto">
          <a:xfrm>
            <a:off x="488555" y="3521593"/>
            <a:ext cx="2575809" cy="225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4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57AE1E-AA1D-09A2-C6D8-148CAC3CD194}"/>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2E84485E-15A2-4506-D5CD-7CD85A05DA07}"/>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28D964A0-77EA-AE2D-BAFA-DD42CD739269}"/>
              </a:ext>
            </a:extLst>
          </p:cNvPr>
          <p:cNvSpPr txBox="1"/>
          <p:nvPr/>
        </p:nvSpPr>
        <p:spPr>
          <a:xfrm>
            <a:off x="281124" y="1390383"/>
            <a:ext cx="6278290" cy="489364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63. Look for examples of fractions in your home, neighbourhood, or classroom. Do you have some measuring tools that include fractions? Can you “see” fractions in your food – a carton of eggs, a pizza, a cake? Where can you “see” fractions in buildings or trees? What different ideas can you think of? How will you record the different fractions you find?</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64. Here is a math story:</a:t>
            </a:r>
          </a:p>
          <a:p>
            <a:pPr fontAlgn="base"/>
            <a:r>
              <a:rPr lang="en-CA" sz="1300" dirty="0">
                <a:solidFill>
                  <a:srgbClr val="000000"/>
                </a:solidFill>
                <a:ea typeface="Times New Roman" panose="02020603050405020304" pitchFamily="18" charset="0"/>
                <a:cs typeface="Arial" panose="020B0604020202020204" pitchFamily="34" charset="0"/>
              </a:rPr>
              <a:t>I baked a loaf of bread. A loaf of bread can be sliced into 12 slices of bread. My son likes ham and cheese sandwiches made with two pieces of bread. He eats one and a half sandwiches a day. What math question could you ask? Show what strategy you would use to figure out the answer to your question.</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D106E690-DEBC-1EAD-7BDF-7F15A279FFB1}"/>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6CFDDE23-ABCF-815B-CC34-2A6CDC8E997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891D9CBC-6362-2CB4-BF4A-599054E4E4C5}"/>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F2D8BDBA-77A9-36D5-9A56-071089AFB53F}"/>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203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E42DC9-F9DB-CF48-4CED-BF510B1576FD}"/>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47147A76-DA17-D479-A97E-58C3FD4D8016}"/>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A311C76F-FDE6-F001-A301-267C29F74D3C}"/>
              </a:ext>
            </a:extLst>
          </p:cNvPr>
          <p:cNvSpPr txBox="1"/>
          <p:nvPr/>
        </p:nvSpPr>
        <p:spPr>
          <a:xfrm>
            <a:off x="281124" y="1390383"/>
            <a:ext cx="6278290" cy="6294031"/>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65. Jono ate ½ a small pizza. Milton ate ¼ of a large pizza. Who ate more pizza? Could the answer be either of them? Justify your reasoning using pictures, numbers, and words.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66. How you would share four submarine sandwiches equally between you and two of your friends. How much would each person get? Show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67. Pick a number larger than 100 but smaller than 1000. Is your number even or odd? How would you explain this to someone new to the concept of even and odd numbers?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5B42BE19-931B-11FD-CBB6-9C8DDF8AE198}"/>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212A60EF-F641-B5AF-2B74-5C1F567052D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72157ECC-A5D5-B50B-C53C-4C94D12F42ED}"/>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DE646ED-8D34-EA11-2966-B2DEC43915D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27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2F1079-4275-DC41-3198-76FB8BE8037F}"/>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60F7C12B-BCE3-CE45-DFA1-BE71F54C262F}"/>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9B4C5B02-E627-65B9-0D34-32C7A2239777}"/>
              </a:ext>
            </a:extLst>
          </p:cNvPr>
          <p:cNvSpPr txBox="1"/>
          <p:nvPr/>
        </p:nvSpPr>
        <p:spPr>
          <a:xfrm>
            <a:off x="281124" y="1390383"/>
            <a:ext cx="6278290" cy="489364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68. Investigate. The numbers 6 and 4 are even. If you add them, you get 10, which is also even. </a:t>
            </a:r>
          </a:p>
          <a:p>
            <a:pPr fontAlgn="base"/>
            <a:r>
              <a:rPr lang="en-CA" sz="1300" dirty="0">
                <a:solidFill>
                  <a:srgbClr val="000000"/>
                </a:solidFill>
                <a:ea typeface="Times New Roman" panose="02020603050405020304" pitchFamily="18" charset="0"/>
                <a:cs typeface="Arial" panose="020B0604020202020204" pitchFamily="34" charset="0"/>
              </a:rPr>
              <a:t>Will two even numbers always add up to an even number? Justify your answer.</a:t>
            </a:r>
          </a:p>
          <a:p>
            <a:pPr fontAlgn="base"/>
            <a:r>
              <a:rPr lang="en-CA" sz="1300" dirty="0">
                <a:solidFill>
                  <a:srgbClr val="000000"/>
                </a:solidFill>
                <a:ea typeface="Times New Roman" panose="02020603050405020304" pitchFamily="18" charset="0"/>
                <a:cs typeface="Arial" panose="020B0604020202020204" pitchFamily="34" charset="0"/>
              </a:rPr>
              <a:t>How about adding two odd numbers? Adding an even number and an odd number?</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69. Count to 100 or 500 in at least three different ways. Record how you counted by printing the numbers or showing the counting on a number chart. What patterns did you notice that made counting easier?</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A046E5E3-262B-2611-48E7-69AE59F039C7}"/>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32E6714E-69A3-E9A2-049A-82A5FEB0E67B}"/>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89CBC5A-996E-E268-AB5F-2A5327B9AD0D}"/>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F61F1D76-686F-1C42-8A2C-385293F64969}"/>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27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721700-B64A-70AB-70B0-DCD16708CE27}"/>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E0B45449-C3D2-C2CB-6B06-F8F44026C4DC}"/>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43EF060-E07A-C0B7-3C72-9D026DF4E8F2}"/>
              </a:ext>
            </a:extLst>
          </p:cNvPr>
          <p:cNvSpPr txBox="1"/>
          <p:nvPr/>
        </p:nvSpPr>
        <p:spPr>
          <a:xfrm>
            <a:off x="281124" y="1390383"/>
            <a:ext cx="6278290" cy="6093976"/>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70. How many unit cubes make up the structure in the image below? How do you know? Describe several different ways you can think about this structure. Use number sentences (equations) to represent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71. Think of a 3-digit number using the digits 1 to 9.</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Explain or show how you would round it to the nearest hundred.</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Explain or show how you would round it to the nearest ten.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FDD41202-E2E6-DB96-CBDD-2AF033D0B0DF}"/>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1D6A7242-3D6E-5256-390C-867D24C665F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7DDD705-4B60-C232-42A8-2B244ABC3892}"/>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398A882C-FD15-9081-3482-99E16EC3119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8434" name="Picture 2">
            <a:extLst>
              <a:ext uri="{FF2B5EF4-FFF2-40B4-BE49-F238E27FC236}">
                <a16:creationId xmlns:a16="http://schemas.microsoft.com/office/drawing/2014/main" id="{FCC09946-33D1-2A5D-B869-A2FAE7D06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2158477"/>
            <a:ext cx="1742087" cy="166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87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FDE398-40EC-F696-A32D-455E3F013449}"/>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7878D660-3E5A-10A7-684E-2DB88D573CB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FABE45A-F903-AE34-E446-5B75619862D3}"/>
              </a:ext>
            </a:extLst>
          </p:cNvPr>
          <p:cNvSpPr txBox="1"/>
          <p:nvPr/>
        </p:nvSpPr>
        <p:spPr>
          <a:xfrm>
            <a:off x="281124" y="1390383"/>
            <a:ext cx="6278290" cy="529375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72. Margo says 550 rounded to the nearest hundred is 600. </a:t>
            </a:r>
            <a:r>
              <a:rPr lang="en-CA" sz="1300" dirty="0" err="1">
                <a:solidFill>
                  <a:srgbClr val="000000"/>
                </a:solidFill>
                <a:ea typeface="Times New Roman" panose="02020603050405020304" pitchFamily="18" charset="0"/>
                <a:cs typeface="Arial" panose="020B0604020202020204" pitchFamily="34" charset="0"/>
              </a:rPr>
              <a:t>Obenewa</a:t>
            </a:r>
            <a:r>
              <a:rPr lang="en-CA" sz="1300" dirty="0">
                <a:solidFill>
                  <a:srgbClr val="000000"/>
                </a:solidFill>
                <a:ea typeface="Times New Roman" panose="02020603050405020304" pitchFamily="18" charset="0"/>
                <a:cs typeface="Arial" panose="020B0604020202020204" pitchFamily="34" charset="0"/>
              </a:rPr>
              <a:t> says 500 is acceptable, too. Margo disagrees. Who do you agree with? Justify your answer.</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73. Give an example of when you would want to round a number to the nearest ten or hundred in a real-life context. Why would you do this rather than use the number as is?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74. Describe a situation where you would estimate a quantity (a number greater than 100 but less than 1000) rather than know or find the exact amount. Explain why.</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7C3AF7E0-A7BE-05E6-D070-09D16586216B}"/>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D52B4A7-31D3-3FA3-3BCD-78894C4FE4F8}"/>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6FB8FDA7-446F-ED58-A25B-07D9483BB4B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A58CD49-56E1-147A-C827-41E925A5715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299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AB1B49-7803-1029-A4DD-5E7AC70244DC}"/>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AD88033A-9D32-32C8-1582-7BC6A7E966A7}"/>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577ED75-E71A-F002-B224-9B3B6970E3E7}"/>
              </a:ext>
            </a:extLst>
          </p:cNvPr>
          <p:cNvSpPr txBox="1"/>
          <p:nvPr/>
        </p:nvSpPr>
        <p:spPr>
          <a:xfrm>
            <a:off x="281124" y="1390383"/>
            <a:ext cx="6278290" cy="529375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72. Margo says 550 rounded to the nearest hundred is 600. </a:t>
            </a:r>
            <a:r>
              <a:rPr lang="en-CA" sz="1300" dirty="0" err="1">
                <a:solidFill>
                  <a:srgbClr val="000000"/>
                </a:solidFill>
                <a:ea typeface="Times New Roman" panose="02020603050405020304" pitchFamily="18" charset="0"/>
                <a:cs typeface="Arial" panose="020B0604020202020204" pitchFamily="34" charset="0"/>
              </a:rPr>
              <a:t>Obenewa</a:t>
            </a:r>
            <a:r>
              <a:rPr lang="en-CA" sz="1300" dirty="0">
                <a:solidFill>
                  <a:srgbClr val="000000"/>
                </a:solidFill>
                <a:ea typeface="Times New Roman" panose="02020603050405020304" pitchFamily="18" charset="0"/>
                <a:cs typeface="Arial" panose="020B0604020202020204" pitchFamily="34" charset="0"/>
              </a:rPr>
              <a:t> says 500 is acceptable, too. Margo disagrees. Who do you agree with? Justify your answer.</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73. Give an example of when you would want to round a number to the nearest ten or hundred in a real-life context. Why would you do this rather than use the number as is?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74. Describe a situation where you would estimate a quantity (a number greater than 100 but less than 1000) rather than know or find the exact amount. Explain why.</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7E9611C8-0BCD-F405-07D2-4C2B87BDE4D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E7A77E88-36D1-1B32-A6D2-60EFFBD4B018}"/>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A13AACD2-342C-B30A-8092-1B7C673C026F}"/>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70B8417B-9A79-A579-C6B4-6825849EA8F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60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F7E5FD-A7CB-ED66-D9A8-1BB147CCD1CC}"/>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3668FBAC-A8E3-07FE-ED18-FF47D0945634}"/>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5AA43445-76F2-76F0-127B-A94F5E3F1130}"/>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413783B4-7F0E-04BD-D17F-97F7673B44AB}"/>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23FD7EF0-C7C4-0B1C-CCE5-ABCEDD62138F}"/>
              </a:ext>
            </a:extLst>
          </p:cNvPr>
          <p:cNvSpPr txBox="1"/>
          <p:nvPr/>
        </p:nvSpPr>
        <p:spPr>
          <a:xfrm>
            <a:off x="281124" y="1390383"/>
            <a:ext cx="6278290" cy="492443"/>
          </a:xfrm>
          <a:prstGeom prst="rect">
            <a:avLst/>
          </a:prstGeom>
          <a:noFill/>
        </p:spPr>
        <p:txBody>
          <a:bodyPr wrap="square">
            <a:spAutoFit/>
          </a:bodyPr>
          <a:lstStyle/>
          <a:p>
            <a:pPr fontAlgn="base">
              <a:buNone/>
            </a:pPr>
            <a:r>
              <a:rPr lang="en-CA" sz="1300" dirty="0">
                <a:effectLst/>
                <a:ea typeface="Times New Roman" panose="02020603050405020304" pitchFamily="18" charset="0"/>
              </a:rPr>
              <a:t>7. Determine which numbers would replace the letters A through G. </a:t>
            </a:r>
          </a:p>
          <a:p>
            <a:pPr fontAlgn="base">
              <a:buNone/>
            </a:pP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243B203-6997-3921-103C-36EDD2EAAECC}"/>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993F37C2-E979-F070-F558-406BC308594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7CF9A607-BED9-81CD-D6A8-2FF234C79BA5}"/>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521E03AA-E685-5232-AF64-931BAF182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1743817"/>
            <a:ext cx="3454629" cy="247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82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460564-6ED3-D17E-B4DE-C3100671056E}"/>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0CB6C7EA-BADB-472B-8140-7DF09232CD6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4DA5D357-00B7-5C09-3753-EC1AD4143E79}"/>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54B8BF74-E82F-D97A-7706-91EBFCEEB71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8759FD4B-1DB6-7733-1F72-54E76CC8FD09}"/>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BAB370C4-BBE6-EBE4-9083-649AE052B916}"/>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20482" name="Picture 2">
            <a:extLst>
              <a:ext uri="{FF2B5EF4-FFF2-40B4-BE49-F238E27FC236}">
                <a16:creationId xmlns:a16="http://schemas.microsoft.com/office/drawing/2014/main" id="{88CFE895-5495-E629-2785-777A0D06B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4075"/>
            <a:ext cx="6840538" cy="452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14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220F3E-70CB-AC0E-9914-81FCBA59A05D}"/>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702B368E-FCF4-E4E9-D223-191BA9CCA0D3}"/>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575DEC6E-49B8-0B18-4BBA-7AB711002702}"/>
              </a:ext>
            </a:extLst>
          </p:cNvPr>
          <p:cNvSpPr txBox="1"/>
          <p:nvPr/>
        </p:nvSpPr>
        <p:spPr>
          <a:xfrm>
            <a:off x="281124" y="1390383"/>
            <a:ext cx="6278290" cy="4293483"/>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75. Consider the number 357. We read this number as “three hundred fifty seven”. How does the way we say the number relate to the place value of each digit? Find at least two other examples of 3-digit numbers where this is true. Are there any exceptions?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76. You’re walking from your house to a friend’s house.</a:t>
            </a:r>
          </a:p>
          <a:p>
            <a:pPr fontAlgn="base"/>
            <a:r>
              <a:rPr lang="en-CA" sz="1300" dirty="0">
                <a:solidFill>
                  <a:srgbClr val="000000"/>
                </a:solidFill>
                <a:ea typeface="Times New Roman" panose="02020603050405020304" pitchFamily="18" charset="0"/>
                <a:cs typeface="Arial" panose="020B0604020202020204" pitchFamily="34" charset="0"/>
              </a:rPr>
              <a:t>You get to choose how you skip count to get there (by 2s, 5s, 10s… or mix them!).</a:t>
            </a:r>
          </a:p>
          <a:p>
            <a:pPr fontAlgn="base"/>
            <a:r>
              <a:rPr lang="en-CA" sz="1300" dirty="0">
                <a:solidFill>
                  <a:srgbClr val="000000"/>
                </a:solidFill>
                <a:ea typeface="Times New Roman" panose="02020603050405020304" pitchFamily="18" charset="0"/>
                <a:cs typeface="Arial" panose="020B0604020202020204" pitchFamily="34" charset="0"/>
              </a:rPr>
              <a:t>Draw or describe your walking path using skip counting.</a:t>
            </a:r>
          </a:p>
          <a:p>
            <a:pPr fontAlgn="base"/>
            <a:r>
              <a:rPr lang="en-CA" sz="1300" dirty="0">
                <a:solidFill>
                  <a:srgbClr val="000000"/>
                </a:solidFill>
                <a:ea typeface="Times New Roman" panose="02020603050405020304" pitchFamily="18" charset="0"/>
                <a:cs typeface="Arial" panose="020B0604020202020204" pitchFamily="34" charset="0"/>
              </a:rPr>
              <a:t>Explain why you chose your pattern and how you know you reached the same final number.</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07766A06-690D-A51F-9879-BBBFC94519BE}"/>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97211E04-1CA0-8EA1-6874-FB51230B72A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7CB97E57-8105-D322-DA14-AB35F929AB1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86AB2170-8618-882D-6E37-D98F3B250FE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268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421AC1-9633-746A-6079-0239AC95E0AE}"/>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BAF6A844-DEF6-08AE-CBBE-8416A5C15907}"/>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050F8198-C3EA-835A-2A88-81228208A692}"/>
              </a:ext>
            </a:extLst>
          </p:cNvPr>
          <p:cNvSpPr txBox="1"/>
          <p:nvPr/>
        </p:nvSpPr>
        <p:spPr>
          <a:xfrm>
            <a:off x="281124" y="1390383"/>
            <a:ext cx="6278290" cy="4693593"/>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77. </a:t>
            </a:r>
            <a:r>
              <a:rPr lang="en-CA" sz="1300" b="1" dirty="0">
                <a:solidFill>
                  <a:srgbClr val="000000"/>
                </a:solidFill>
                <a:ea typeface="Times New Roman" panose="02020603050405020304" pitchFamily="18" charset="0"/>
                <a:cs typeface="Arial" panose="020B0604020202020204" pitchFamily="34" charset="0"/>
              </a:rPr>
              <a:t>Part A: </a:t>
            </a:r>
            <a:r>
              <a:rPr lang="en-CA" sz="1300" dirty="0">
                <a:solidFill>
                  <a:srgbClr val="000000"/>
                </a:solidFill>
                <a:ea typeface="Times New Roman" panose="02020603050405020304" pitchFamily="18" charset="0"/>
                <a:cs typeface="Arial" panose="020B0604020202020204" pitchFamily="34" charset="0"/>
              </a:rPr>
              <a:t>Look around your classroom or home. Choose one container. Estimate how many of a particular object it could hold. Determine a lower and upper bound for your estimate. That is, what is the largest the number could possibly be? What is the smallest?</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b="1" dirty="0">
                <a:solidFill>
                  <a:srgbClr val="000000"/>
                </a:solidFill>
                <a:ea typeface="Times New Roman" panose="02020603050405020304" pitchFamily="18" charset="0"/>
                <a:cs typeface="Arial" panose="020B0604020202020204" pitchFamily="34" charset="0"/>
              </a:rPr>
              <a:t>Part B: </a:t>
            </a:r>
            <a:r>
              <a:rPr lang="en-CA" sz="1300" dirty="0">
                <a:solidFill>
                  <a:srgbClr val="000000"/>
                </a:solidFill>
                <a:ea typeface="Times New Roman" panose="02020603050405020304" pitchFamily="18" charset="0"/>
                <a:cs typeface="Arial" panose="020B0604020202020204" pitchFamily="34" charset="0"/>
              </a:rPr>
              <a:t>Test your estimate using any strategy you like and explain your strategy.</a:t>
            </a:r>
          </a:p>
          <a:p>
            <a:pPr fontAlgn="base"/>
            <a:r>
              <a:rPr lang="en-CA" sz="1300" dirty="0">
                <a:solidFill>
                  <a:srgbClr val="000000"/>
                </a:solidFill>
                <a:ea typeface="Times New Roman" panose="02020603050405020304" pitchFamily="18" charset="0"/>
                <a:cs typeface="Arial" panose="020B0604020202020204" pitchFamily="34" charset="0"/>
              </a:rPr>
              <a:t>How close was your estimate? What would you do differently next time?</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b="1" dirty="0">
                <a:solidFill>
                  <a:srgbClr val="000000"/>
                </a:solidFill>
                <a:ea typeface="Times New Roman" panose="02020603050405020304" pitchFamily="18" charset="0"/>
                <a:cs typeface="Arial" panose="020B0604020202020204" pitchFamily="34" charset="0"/>
              </a:rPr>
              <a:t>Part C</a:t>
            </a:r>
            <a:r>
              <a:rPr lang="en-CA" sz="1300" dirty="0">
                <a:solidFill>
                  <a:srgbClr val="000000"/>
                </a:solidFill>
                <a:ea typeface="Times New Roman" panose="02020603050405020304" pitchFamily="18" charset="0"/>
                <a:cs typeface="Arial" panose="020B0604020202020204" pitchFamily="34" charset="0"/>
              </a:rPr>
              <a:t>: If you chose a different object to fill the container, how would that change your estimate? Explain your reasoning.</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9B165E78-C632-9B7F-4979-17BCD638474D}"/>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96822998-330B-7A90-455C-8F9E5B528198}"/>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375215DA-EEF0-5F0E-6459-8A9BBCBD6B8E}"/>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A8CCFF0-5456-C7A7-B04A-91CBE2FAB615}"/>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709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432F44-1115-3F4A-962B-C2BCC1FD9DBC}"/>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527371F5-21B1-1C73-0526-80A49443DB85}"/>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929C4ADF-B1B7-00A4-434F-E92907531F58}"/>
              </a:ext>
            </a:extLst>
          </p:cNvPr>
          <p:cNvSpPr txBox="1"/>
          <p:nvPr/>
        </p:nvSpPr>
        <p:spPr>
          <a:xfrm>
            <a:off x="281124" y="1390383"/>
            <a:ext cx="6278290" cy="4693593"/>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78. Pretend your number is a recipe, and you can “break it apart” into ingredients. Choose any number between 50 and 200. Decompose it in two or more different ways (e.g., 143 = 100 + 40 + 3 or 143 = 70 + 70 + 3). Explain using pictures, numbers, and words why both “recipes” still make the same number.</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79. Think of a place outdoors or on the land — trees on a trail, rocks on a beach, cattails by a pond. Create a skip-counting pattern based on something you notice in nature (e.g., “There were driftwood pieces in groups of 4”). Record your pattern and explain how it connects to the place you chose.</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564C6326-8601-1771-C525-94AAB337238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E0DE6101-FD32-F666-1DEA-F752D45E1286}"/>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DFBB5AF3-C6F7-F7D4-5587-9C66C3B40F7E}"/>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9B2D7CC-9254-A811-5D65-00720727A025}"/>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229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0D2479-0A7A-2182-9986-9F0CB52F4C46}"/>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D90431F0-880E-1F8A-FED9-45E8F51A13F3}"/>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9231E282-A08D-C9CC-A35E-18CC5961F286}"/>
              </a:ext>
            </a:extLst>
          </p:cNvPr>
          <p:cNvSpPr txBox="1"/>
          <p:nvPr/>
        </p:nvSpPr>
        <p:spPr>
          <a:xfrm>
            <a:off x="281124" y="1390383"/>
            <a:ext cx="6278290" cy="410881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80. You’re sharing a pizza with friends. You get to choose how many friends and how it is cut. Show two different ways the pizza could be shared fairly and explain which one you think is the easiest. Use pictures, materials, or words to show your thinking. How does this activity connect to the concept of fractions?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81. Choose a question: </a:t>
            </a:r>
            <a:r>
              <a:rPr lang="en-CA" sz="1400" b="1" dirty="0">
                <a:solidFill>
                  <a:srgbClr val="000000"/>
                </a:solidFill>
                <a:ea typeface="Times New Roman" panose="02020603050405020304" pitchFamily="18" charset="0"/>
                <a:cs typeface="Arial" panose="020B0604020202020204" pitchFamily="34" charset="0"/>
              </a:rPr>
              <a:t>29+6, 48+26, 459+36, 548+236</a:t>
            </a:r>
          </a:p>
          <a:p>
            <a:pPr fontAlgn="base"/>
            <a:r>
              <a:rPr lang="en-CA" sz="1300" dirty="0">
                <a:solidFill>
                  <a:srgbClr val="000000"/>
                </a:solidFill>
                <a:ea typeface="Times New Roman" panose="02020603050405020304" pitchFamily="18" charset="0"/>
                <a:cs typeface="Arial" panose="020B0604020202020204" pitchFamily="34" charset="0"/>
              </a:rPr>
              <a:t>How does making 10 help you think about ways to add these two numbers? Show your thinking using a model (e.g., ten frame, number line, or number bonds).</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26BBBBF5-4FED-98B6-4009-E6E9B6B45E7F}"/>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A04C81D9-5F07-FCEE-653B-8805EDED961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8FA5FBB1-D64A-7F0D-89EA-0FC9867BA304}"/>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9C954052-A023-BE95-3968-9DCC59C55387}"/>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921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62FB7D-F850-F4BD-C5DB-5CF0EF3EF8BF}"/>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6948B303-11EC-D860-2C99-6BAD40C09E6E}"/>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FD349FA3-C2A0-00B1-AF20-0F28540C05FE}"/>
              </a:ext>
            </a:extLst>
          </p:cNvPr>
          <p:cNvSpPr txBox="1"/>
          <p:nvPr/>
        </p:nvSpPr>
        <p:spPr>
          <a:xfrm>
            <a:off x="281124" y="1390383"/>
            <a:ext cx="6278290" cy="69249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82. Choose three questions: </a:t>
            </a:r>
            <a:endParaRPr lang="en-CA" sz="1300" b="1" dirty="0">
              <a:solidFill>
                <a:srgbClr val="000000"/>
              </a:solidFill>
              <a:ea typeface="Times New Roman" panose="02020603050405020304" pitchFamily="18" charset="0"/>
              <a:cs typeface="Arial" panose="020B0604020202020204" pitchFamily="34" charset="0"/>
            </a:endParaRPr>
          </a:p>
          <a:p>
            <a:pPr fontAlgn="base"/>
            <a:r>
              <a:rPr lang="en-CA" sz="1300" b="1" dirty="0">
                <a:solidFill>
                  <a:srgbClr val="000000"/>
                </a:solidFill>
                <a:ea typeface="Times New Roman" panose="02020603050405020304" pitchFamily="18" charset="0"/>
                <a:cs typeface="Arial" panose="020B0604020202020204" pitchFamily="34" charset="0"/>
              </a:rPr>
              <a:t>22 – 16, 51 – 25, 74 – 28, 135 – 67, 385 – 149, 615 – 265 </a:t>
            </a:r>
          </a:p>
          <a:p>
            <a:pPr fontAlgn="base"/>
            <a:r>
              <a:rPr lang="en-CA" sz="1300" dirty="0">
                <a:solidFill>
                  <a:srgbClr val="000000"/>
                </a:solidFill>
                <a:ea typeface="Times New Roman" panose="02020603050405020304" pitchFamily="18" charset="0"/>
                <a:cs typeface="Arial" panose="020B0604020202020204" pitchFamily="34" charset="0"/>
              </a:rPr>
              <a:t>How will you show your thinking? Use pictures, numbers, symbols and/or words.</a:t>
            </a:r>
          </a:p>
        </p:txBody>
      </p:sp>
      <p:sp>
        <p:nvSpPr>
          <p:cNvPr id="36" name="Text Box 2">
            <a:extLst>
              <a:ext uri="{FF2B5EF4-FFF2-40B4-BE49-F238E27FC236}">
                <a16:creationId xmlns:a16="http://schemas.microsoft.com/office/drawing/2014/main" id="{FA472970-E79D-D850-B608-D5487E9459E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F30A29F-0D1F-D66A-2066-BA45FFBAB717}"/>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CB809D7-AFF5-C34B-071C-DC5A69D28890}"/>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A57E319-A8EB-B05C-CA3C-A895C14A5E9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98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DC5377-F158-DB71-566C-7ADC1DE71B7E}"/>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09DC5500-2768-072F-8832-016C3B091476}"/>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5EA07F3C-F735-6F47-E8D3-41EFC3F64347}"/>
              </a:ext>
            </a:extLst>
          </p:cNvPr>
          <p:cNvSpPr txBox="1"/>
          <p:nvPr/>
        </p:nvSpPr>
        <p:spPr>
          <a:xfrm>
            <a:off x="281124" y="1390383"/>
            <a:ext cx="6278290" cy="4308872"/>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83. Choose an answer: </a:t>
            </a:r>
            <a:r>
              <a:rPr lang="en-CA" sz="1400" b="1" dirty="0">
                <a:solidFill>
                  <a:srgbClr val="000000"/>
                </a:solidFill>
                <a:ea typeface="Times New Roman" panose="02020603050405020304" pitchFamily="18" charset="0"/>
                <a:cs typeface="Arial" panose="020B0604020202020204" pitchFamily="34" charset="0"/>
              </a:rPr>
              <a:t>12, 55, 99, 260, 485</a:t>
            </a:r>
          </a:p>
          <a:p>
            <a:pPr fontAlgn="base"/>
            <a:r>
              <a:rPr lang="en-CA" sz="1300" dirty="0">
                <a:solidFill>
                  <a:srgbClr val="000000"/>
                </a:solidFill>
                <a:ea typeface="Times New Roman" panose="02020603050405020304" pitchFamily="18" charset="0"/>
                <a:cs typeface="Arial" panose="020B0604020202020204" pitchFamily="34" charset="0"/>
              </a:rPr>
              <a:t>Can you think of three different subtraction (take away or difference) questions that have this answer. What materials like blocks, or tools like ten-frames, could help you with this task? Record your questions with pictures, numbers or words.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84. Choose a question: </a:t>
            </a:r>
            <a:r>
              <a:rPr lang="en-CA" sz="1400" b="1" dirty="0">
                <a:ea typeface="Times New Roman" panose="02020603050405020304" pitchFamily="18" charset="0"/>
                <a:cs typeface="Arial" panose="020B0604020202020204" pitchFamily="34" charset="0"/>
              </a:rPr>
              <a:t>21-15, 42-18, 120 – 85, 350-129</a:t>
            </a:r>
          </a:p>
          <a:p>
            <a:pPr fontAlgn="base"/>
            <a:r>
              <a:rPr lang="en-CA" sz="1300" dirty="0">
                <a:solidFill>
                  <a:srgbClr val="000000"/>
                </a:solidFill>
                <a:ea typeface="Times New Roman" panose="02020603050405020304" pitchFamily="18" charset="0"/>
                <a:cs typeface="Arial" panose="020B0604020202020204" pitchFamily="34" charset="0"/>
              </a:rPr>
              <a:t>What math story can you tell, draw or create to show that you understand the question. How will you share your story?</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3FA1339E-C64C-20AB-1659-BC06F24F84AC}"/>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1AD0E9D6-1E76-6202-5430-171AE683080F}"/>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F786BF46-A33E-485F-5903-7D9868D99F53}"/>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4AAC4DA3-A4C5-5C20-BFB4-EDA7E15CF2E6}"/>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173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8CEFF8-8C46-9CDE-F4A5-70C25F7014B6}"/>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6042347F-001F-0E77-691D-E213D314C5AE}"/>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79AEB05-3EFF-52FF-CA44-E6A569AA6C7C}"/>
              </a:ext>
            </a:extLst>
          </p:cNvPr>
          <p:cNvSpPr txBox="1"/>
          <p:nvPr/>
        </p:nvSpPr>
        <p:spPr>
          <a:xfrm>
            <a:off x="281124" y="1390383"/>
            <a:ext cx="6278290" cy="4708981"/>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85. Choose two questions: </a:t>
            </a:r>
            <a:r>
              <a:rPr lang="en-CA" sz="1400" b="1" dirty="0">
                <a:solidFill>
                  <a:srgbClr val="000000"/>
                </a:solidFill>
                <a:ea typeface="Times New Roman" panose="02020603050405020304" pitchFamily="18" charset="0"/>
                <a:cs typeface="Arial" panose="020B0604020202020204" pitchFamily="34" charset="0"/>
              </a:rPr>
              <a:t>38+7, 49+8, 58+27, 779+18, 688+227</a:t>
            </a:r>
            <a:endParaRPr lang="en-CA" sz="1300" b="1"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What different strategies can you use to add the numbers together?</a:t>
            </a:r>
          </a:p>
          <a:p>
            <a:pPr fontAlgn="base"/>
            <a:r>
              <a:rPr lang="en-CA" sz="1300" dirty="0">
                <a:solidFill>
                  <a:srgbClr val="000000"/>
                </a:solidFill>
                <a:ea typeface="Times New Roman" panose="02020603050405020304" pitchFamily="18" charset="0"/>
                <a:cs typeface="Arial" panose="020B0604020202020204" pitchFamily="34" charset="0"/>
              </a:rPr>
              <a:t>How can you show or record how you figured out the answers?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86. Choose a question: </a:t>
            </a:r>
            <a:r>
              <a:rPr lang="en-CA" sz="1400" b="1" dirty="0">
                <a:solidFill>
                  <a:srgbClr val="000000"/>
                </a:solidFill>
                <a:ea typeface="Times New Roman" panose="02020603050405020304" pitchFamily="18" charset="0"/>
                <a:cs typeface="Arial" panose="020B0604020202020204" pitchFamily="34" charset="0"/>
              </a:rPr>
              <a:t>12+12, 36+15, 50+50, 250+275</a:t>
            </a:r>
            <a:endParaRPr lang="en-CA" sz="1300" b="1"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What math story can you tell, draw or create with materials to show you understand the question and can connect it to something in your life or imagination.</a:t>
            </a:r>
          </a:p>
          <a:p>
            <a:pPr fontAlgn="base"/>
            <a:r>
              <a:rPr lang="en-CA" sz="1300" dirty="0">
                <a:solidFill>
                  <a:srgbClr val="000000"/>
                </a:solidFill>
                <a:ea typeface="Times New Roman" panose="02020603050405020304" pitchFamily="18" charset="0"/>
                <a:cs typeface="Arial" panose="020B0604020202020204" pitchFamily="34" charset="0"/>
              </a:rPr>
              <a:t>How will you share your story?</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69F51CE3-B948-E507-A783-AA978E07D5D6}"/>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6B5C5346-3F51-EA3C-D6E7-D14846843151}"/>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6C039751-57F9-F007-4C28-D22D00AB62F5}"/>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AA1342FE-CE65-4AEA-47AA-FD53F66A782D}"/>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108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B92843-F1AB-9820-F32F-4918582D4B08}"/>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9FF91E79-4D4E-B1F0-14C1-9EACAE4349D5}"/>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4AE8C431-0591-B1B5-B461-E7E156BD40F8}"/>
              </a:ext>
            </a:extLst>
          </p:cNvPr>
          <p:cNvSpPr txBox="1"/>
          <p:nvPr/>
        </p:nvSpPr>
        <p:spPr>
          <a:xfrm>
            <a:off x="281124" y="1390383"/>
            <a:ext cx="6278290" cy="4924425"/>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87. Choose three of these equations to solve:</a:t>
            </a:r>
            <a:endParaRPr lang="en-CA" sz="1400" b="1" dirty="0">
              <a:solidFill>
                <a:srgbClr val="000000"/>
              </a:solidFill>
              <a:ea typeface="Times New Roman" panose="02020603050405020304" pitchFamily="18" charset="0"/>
              <a:cs typeface="Arial" panose="020B0604020202020204" pitchFamily="34" charset="0"/>
            </a:endParaRPr>
          </a:p>
          <a:p>
            <a:pPr fontAlgn="base"/>
            <a:r>
              <a:rPr lang="en-CA" sz="1400" b="1" dirty="0">
                <a:solidFill>
                  <a:srgbClr val="000000"/>
                </a:solidFill>
                <a:ea typeface="Times New Roman" panose="02020603050405020304" pitchFamily="18" charset="0"/>
                <a:cs typeface="Arial" panose="020B0604020202020204" pitchFamily="34" charset="0"/>
              </a:rPr>
              <a:t>9+___=17, 45+___=70, 89+___=100, 265+___=450, 200 - ___=98, 425 - ___=175</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Choose equations that are going to make you think. Use items to move around, tallies, drawings or mental math strategies. How will you record and share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88. Choose three of these math equations to solve:</a:t>
            </a:r>
            <a:endParaRPr lang="en-CA" sz="1400" b="1" dirty="0">
              <a:solidFill>
                <a:srgbClr val="000000"/>
              </a:solidFill>
              <a:ea typeface="Times New Roman" panose="02020603050405020304" pitchFamily="18" charset="0"/>
              <a:cs typeface="Arial" panose="020B0604020202020204" pitchFamily="34" charset="0"/>
            </a:endParaRPr>
          </a:p>
          <a:p>
            <a:pPr fontAlgn="base"/>
            <a:r>
              <a:rPr lang="en-CA" sz="1400" b="1" dirty="0">
                <a:solidFill>
                  <a:srgbClr val="000000"/>
                </a:solidFill>
                <a:ea typeface="Times New Roman" panose="02020603050405020304" pitchFamily="18" charset="0"/>
                <a:cs typeface="Arial" panose="020B0604020202020204" pitchFamily="34" charset="0"/>
              </a:rPr>
              <a:t>9 +___=17, 27+ 8=___, 10 +___=25, 10 + ___ =115, ___ + 80=400, 250 + ____= 775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Use blocks or counters to move around, tallies, drawings or mental math strategies. How will you record and share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62EC23AE-9BCA-F59A-3203-ADB6CD14D8D8}"/>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223D51B-E067-6E6A-766D-EAB25D30C428}"/>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E2CD4F35-151A-2AE4-AEBD-D2C8728B9C37}"/>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000A9B20-696D-805B-729A-661D0C365F2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069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7DD8BF-9C6F-85FB-F438-35EF04D4AD86}"/>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4B7FD7CC-4658-A4D0-7336-EC87ADBF7A3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3CE04F76-409D-7F1B-0E44-90A422D13D34}"/>
              </a:ext>
            </a:extLst>
          </p:cNvPr>
          <p:cNvSpPr txBox="1"/>
          <p:nvPr/>
        </p:nvSpPr>
        <p:spPr>
          <a:xfrm>
            <a:off x="281124" y="1390383"/>
            <a:ext cx="6278290" cy="892552"/>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89. Create a math story in which the quantity (number of something) in the story increases or changes. What is the math sentence or equation that represents what happens in your math story? Act your story out with materials and take a picture or video yourself to share it or draw a picture.</a:t>
            </a:r>
          </a:p>
        </p:txBody>
      </p:sp>
      <p:sp>
        <p:nvSpPr>
          <p:cNvPr id="36" name="Text Box 2">
            <a:extLst>
              <a:ext uri="{FF2B5EF4-FFF2-40B4-BE49-F238E27FC236}">
                <a16:creationId xmlns:a16="http://schemas.microsoft.com/office/drawing/2014/main" id="{3DD70E8A-5335-416F-ABFF-E356D3D1AE23}"/>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5F34F04-0B79-7C60-7DCE-EA557421FDB7}"/>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85CE317A-75B0-B412-BD91-DB2D924D3087}"/>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E8ACA8E-4ACC-53F7-635A-72EBA1015A2D}"/>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38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17827-565F-841C-B810-11FD8DC61DD7}"/>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F3264832-7E2A-BDD7-238B-C81814986DA3}"/>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ABC40E26-FB5D-B9B8-87ED-4AD940CE24BF}"/>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C2F2935B-0E8C-1CC7-AF71-4CBC1040A53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4E838EA4-6E16-ADB9-0009-2847C2448D95}"/>
              </a:ext>
            </a:extLst>
          </p:cNvPr>
          <p:cNvSpPr txBox="1"/>
          <p:nvPr/>
        </p:nvSpPr>
        <p:spPr>
          <a:xfrm>
            <a:off x="281124" y="1390383"/>
            <a:ext cx="6278290" cy="3693319"/>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8. Determine which numbers would replace the letters A through G.</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7D44B032-A343-5F9B-9B67-5FC4A68D4F9B}"/>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0A1FA261-07DE-06EE-8479-ED7E499ECC9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BDF39B4-0A27-21DD-5D62-B427943E442C}"/>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3074" name="Picture 2">
            <a:extLst>
              <a:ext uri="{FF2B5EF4-FFF2-40B4-BE49-F238E27FC236}">
                <a16:creationId xmlns:a16="http://schemas.microsoft.com/office/drawing/2014/main" id="{2CA8623C-AEA0-01F3-C2F4-C373AF374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1807788"/>
            <a:ext cx="3454629" cy="186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377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C7297C-0870-EA4C-885B-2E492CBB21ED}"/>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EEF9B4E5-8EEB-7FAB-F8DA-5295864ABDCA}"/>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43228BEF-3B7C-9C15-C54D-69FB5F13ABA6}"/>
              </a:ext>
            </a:extLst>
          </p:cNvPr>
          <p:cNvSpPr txBox="1"/>
          <p:nvPr/>
        </p:nvSpPr>
        <p:spPr>
          <a:xfrm>
            <a:off x="281124" y="1390383"/>
            <a:ext cx="6278290" cy="907941"/>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90. Solve at least three questions: </a:t>
            </a:r>
            <a:r>
              <a:rPr lang="en-CA" sz="1400" b="1" dirty="0">
                <a:solidFill>
                  <a:srgbClr val="000000"/>
                </a:solidFill>
                <a:ea typeface="Times New Roman" panose="02020603050405020304" pitchFamily="18" charset="0"/>
                <a:cs typeface="Arial" panose="020B0604020202020204" pitchFamily="34" charset="0"/>
              </a:rPr>
              <a:t>2X5, 5X3, 4X2, 3X6, 6X1, 2X7, 5X4, 3X10</a:t>
            </a:r>
          </a:p>
          <a:p>
            <a:pPr fontAlgn="base"/>
            <a:r>
              <a:rPr lang="en-CA" sz="1300" dirty="0">
                <a:solidFill>
                  <a:srgbClr val="000000"/>
                </a:solidFill>
                <a:ea typeface="Times New Roman" panose="02020603050405020304" pitchFamily="18" charset="0"/>
                <a:cs typeface="Arial" panose="020B0604020202020204" pitchFamily="34" charset="0"/>
              </a:rPr>
              <a:t>Draw a picture to represent each equation. Print the multiplication equation and the addition equation that is represented in your drawing. For example, 3X5 could also be written as 5+5+5.</a:t>
            </a:r>
          </a:p>
        </p:txBody>
      </p:sp>
      <p:sp>
        <p:nvSpPr>
          <p:cNvPr id="36" name="Text Box 2">
            <a:extLst>
              <a:ext uri="{FF2B5EF4-FFF2-40B4-BE49-F238E27FC236}">
                <a16:creationId xmlns:a16="http://schemas.microsoft.com/office/drawing/2014/main" id="{6B672FF1-7991-D87B-549D-7017413973A6}"/>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9544B0B3-3747-2342-0D18-420CB8597318}"/>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1A4FF0E-2716-334E-D0E2-48C34C8D0EBC}"/>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284C9345-15BB-7BDD-58ED-8E98A1E721D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249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51625F-07E2-9EE6-D4DF-35FCC565A906}"/>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CCDB23C7-601D-5BDA-2C84-FD7FCCDBC913}"/>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FB3C92D-9670-0B2E-FE10-95EEBEF015B5}"/>
              </a:ext>
            </a:extLst>
          </p:cNvPr>
          <p:cNvSpPr txBox="1"/>
          <p:nvPr/>
        </p:nvSpPr>
        <p:spPr>
          <a:xfrm>
            <a:off x="281124" y="1390383"/>
            <a:ext cx="6278290" cy="6294031"/>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91. Division can be thought about as either sharing or grouping. Solve the following division questions using drawings that show sharing or grouping:</a:t>
            </a:r>
          </a:p>
          <a:p>
            <a:pPr marL="342900" indent="-342900" fontAlgn="base">
              <a:buFont typeface="+mj-lt"/>
              <a:buAutoNum type="alphaLcParenR"/>
            </a:pPr>
            <a:r>
              <a:rPr lang="en-CA" sz="1400" b="1" dirty="0">
                <a:solidFill>
                  <a:srgbClr val="000000"/>
                </a:solidFill>
                <a:ea typeface="Times New Roman" panose="02020603050405020304" pitchFamily="18" charset="0"/>
                <a:cs typeface="Arial" panose="020B0604020202020204" pitchFamily="34" charset="0"/>
              </a:rPr>
              <a:t>8 ÷ 4 </a:t>
            </a: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400" b="1" dirty="0">
                <a:solidFill>
                  <a:srgbClr val="000000"/>
                </a:solidFill>
                <a:ea typeface="Times New Roman" panose="02020603050405020304" pitchFamily="18" charset="0"/>
                <a:cs typeface="Arial" panose="020B0604020202020204" pitchFamily="34" charset="0"/>
              </a:rPr>
              <a:t>12 ÷ 6 </a:t>
            </a: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400" b="1" dirty="0">
                <a:solidFill>
                  <a:srgbClr val="000000"/>
                </a:solidFill>
                <a:ea typeface="Times New Roman" panose="02020603050405020304" pitchFamily="18" charset="0"/>
                <a:cs typeface="Arial" panose="020B0604020202020204" pitchFamily="34" charset="0"/>
              </a:rPr>
              <a:t>15 ÷ 3 </a:t>
            </a: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400" b="1"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400" b="1" dirty="0">
                <a:solidFill>
                  <a:srgbClr val="000000"/>
                </a:solidFill>
                <a:ea typeface="Times New Roman" panose="02020603050405020304" pitchFamily="18" charset="0"/>
                <a:cs typeface="Arial" panose="020B0604020202020204" pitchFamily="34" charset="0"/>
              </a:rPr>
              <a:t>20 ÷ 5</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F1BAFFB0-1E7D-136D-7FEE-9CB4EE9FEDFC}"/>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4B668609-6E26-A62D-A39B-25ADAD25D40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6C57CE16-7C2C-0BC2-CEC9-CE166F3E774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0ED6A9F-F157-F05F-799B-1EBBDBA7A748}"/>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437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29F354-9645-B03B-3E7D-EFCE1C33DFE4}"/>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85A660D9-6E3D-5FFC-3652-FF4062BC3D6F}"/>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4A54D540-E211-75FF-8DFD-C326D9A69392}"/>
              </a:ext>
            </a:extLst>
          </p:cNvPr>
          <p:cNvSpPr txBox="1"/>
          <p:nvPr/>
        </p:nvSpPr>
        <p:spPr>
          <a:xfrm>
            <a:off x="281124" y="1390383"/>
            <a:ext cx="6278290" cy="109260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92. Division can also be thought of as repeated subtraction.</a:t>
            </a:r>
          </a:p>
          <a:p>
            <a:pPr fontAlgn="base"/>
            <a:r>
              <a:rPr lang="en-CA" sz="1300" dirty="0">
                <a:solidFill>
                  <a:srgbClr val="000000"/>
                </a:solidFill>
                <a:ea typeface="Times New Roman" panose="02020603050405020304" pitchFamily="18" charset="0"/>
                <a:cs typeface="Arial" panose="020B0604020202020204" pitchFamily="34" charset="0"/>
              </a:rPr>
              <a:t>For example, 12 ÷ 3 can be represented as 12 - 3 – 3 – 3 - 3= 0. So four 3s can be subtracted from 12 so 12 ÷ 3 = 4. Solve these division questions using repeated subtraction: </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DA43528C-4B5B-1613-3D5A-00904E537E87}"/>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A5597B3C-261A-8713-A57A-DA3FA79F8CE6}"/>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B45CEA04-0B2F-5518-F11E-872E407FAF0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BD1C29B6-2863-E7B6-05A0-21CC08BD6E4A}"/>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4E8576EA-6203-BA11-BD8F-D431A37590CF}"/>
              </a:ext>
            </a:extLst>
          </p:cNvPr>
          <p:cNvGraphicFramePr>
            <a:graphicFrameLocks noGrp="1"/>
          </p:cNvGraphicFramePr>
          <p:nvPr>
            <p:extLst>
              <p:ext uri="{D42A27DB-BD31-4B8C-83A1-F6EECF244321}">
                <p14:modId xmlns:p14="http://schemas.microsoft.com/office/powerpoint/2010/main" val="3042891854"/>
              </p:ext>
            </p:extLst>
          </p:nvPr>
        </p:nvGraphicFramePr>
        <p:xfrm>
          <a:off x="395048" y="2326341"/>
          <a:ext cx="5777152" cy="6073652"/>
        </p:xfrm>
        <a:graphic>
          <a:graphicData uri="http://schemas.openxmlformats.org/drawingml/2006/table">
            <a:tbl>
              <a:tblPr firstRow="1" bandRow="1">
                <a:tableStyleId>{5C22544A-7EE6-4342-B048-85BDC9FD1C3A}</a:tableStyleId>
              </a:tblPr>
              <a:tblGrid>
                <a:gridCol w="2888576">
                  <a:extLst>
                    <a:ext uri="{9D8B030D-6E8A-4147-A177-3AD203B41FA5}">
                      <a16:colId xmlns:a16="http://schemas.microsoft.com/office/drawing/2014/main" val="1277712407"/>
                    </a:ext>
                  </a:extLst>
                </a:gridCol>
                <a:gridCol w="2888576">
                  <a:extLst>
                    <a:ext uri="{9D8B030D-6E8A-4147-A177-3AD203B41FA5}">
                      <a16:colId xmlns:a16="http://schemas.microsoft.com/office/drawing/2014/main" val="1862093420"/>
                    </a:ext>
                  </a:extLst>
                </a:gridCol>
              </a:tblGrid>
              <a:tr h="2996105">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a) </a:t>
                      </a:r>
                      <a:r>
                        <a:rPr lang="en-CA" sz="1400" b="0" dirty="0">
                          <a:solidFill>
                            <a:srgbClr val="000000"/>
                          </a:solidFill>
                          <a:ea typeface="Times New Roman" panose="02020603050405020304" pitchFamily="18" charset="0"/>
                          <a:cs typeface="Arial" panose="020B0604020202020204" pitchFamily="34" charset="0"/>
                        </a:rPr>
                        <a:t>6 ÷ 2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b) </a:t>
                      </a:r>
                      <a:r>
                        <a:rPr lang="en-CA" sz="1400" b="0" dirty="0">
                          <a:solidFill>
                            <a:srgbClr val="000000"/>
                          </a:solidFill>
                          <a:ea typeface="Times New Roman" panose="02020603050405020304" pitchFamily="18" charset="0"/>
                          <a:cs typeface="Arial" panose="020B0604020202020204" pitchFamily="34" charset="0"/>
                        </a:rPr>
                        <a:t>10 ÷ 5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3077547">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b="0" dirty="0">
                          <a:solidFill>
                            <a:schemeClr val="tx1"/>
                          </a:solidFill>
                        </a:rPr>
                        <a:t>c) </a:t>
                      </a:r>
                      <a:r>
                        <a:rPr lang="en-CA" sz="1400" b="0" dirty="0">
                          <a:solidFill>
                            <a:srgbClr val="000000"/>
                          </a:solidFill>
                          <a:ea typeface="Times New Roman" panose="02020603050405020304" pitchFamily="18" charset="0"/>
                          <a:cs typeface="Arial" panose="020B0604020202020204" pitchFamily="34" charset="0"/>
                        </a:rPr>
                        <a:t>16 ÷ 4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b="0" dirty="0">
                          <a:solidFill>
                            <a:schemeClr val="tx1"/>
                          </a:solidFill>
                        </a:rPr>
                        <a:t>d) </a:t>
                      </a:r>
                      <a:r>
                        <a:rPr lang="en-CA" sz="1400" b="0" dirty="0">
                          <a:solidFill>
                            <a:srgbClr val="000000"/>
                          </a:solidFill>
                          <a:ea typeface="Times New Roman" panose="02020603050405020304" pitchFamily="18" charset="0"/>
                          <a:cs typeface="Arial" panose="020B0604020202020204" pitchFamily="34" charset="0"/>
                        </a:rPr>
                        <a:t>24 ÷ 6</a:t>
                      </a: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2253554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FC9EEE-751E-3867-3E1D-495A6278660C}"/>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8EC48B84-00F5-6211-7E45-ED4E2B818BD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927F6B6-EA3C-8512-1AEB-3894C20F2E2F}"/>
              </a:ext>
            </a:extLst>
          </p:cNvPr>
          <p:cNvSpPr txBox="1"/>
          <p:nvPr/>
        </p:nvSpPr>
        <p:spPr>
          <a:xfrm>
            <a:off x="281124" y="1390383"/>
            <a:ext cx="6278290" cy="4708981"/>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93. Choose one or answer both. Show your understanding of this relationship using pictures, numbers and words using examples.</a:t>
            </a:r>
          </a:p>
          <a:p>
            <a:pPr marL="342900" indent="-342900" fontAlgn="base">
              <a:buAutoNum type="alphaLcParenR"/>
            </a:pPr>
            <a:r>
              <a:rPr lang="en-CA" sz="1300" dirty="0">
                <a:solidFill>
                  <a:srgbClr val="000000"/>
                </a:solidFill>
                <a:ea typeface="Times New Roman" panose="02020603050405020304" pitchFamily="18" charset="0"/>
                <a:cs typeface="Arial" panose="020B0604020202020204" pitchFamily="34" charset="0"/>
              </a:rPr>
              <a:t>How are multiplication and division connected? </a:t>
            </a:r>
          </a:p>
          <a:p>
            <a:pPr marL="342900" indent="-342900" fontAlgn="base">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b) How are addition and subtraction connected?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94. Choose a question: </a:t>
            </a:r>
            <a:r>
              <a:rPr lang="en-CA" sz="1400" b="1" dirty="0">
                <a:solidFill>
                  <a:srgbClr val="000000"/>
                </a:solidFill>
                <a:ea typeface="Times New Roman" panose="02020603050405020304" pitchFamily="18" charset="0"/>
                <a:cs typeface="Arial" panose="020B0604020202020204" pitchFamily="34" charset="0"/>
              </a:rPr>
              <a:t>3 x 4, 12 ÷ 2, 15 ÷ 3, 4 x 12</a:t>
            </a:r>
            <a:endParaRPr lang="en-CA" sz="1300" b="1"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What math story can you tell, draw or create with materials to show you understand the question. How will you share your story?</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1C3A0922-A7D5-2C6C-F085-488CA7C599E4}"/>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C36F347B-1F7E-A6C9-928E-1F566CC0A77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D41AD9CC-702D-FFBE-EEB3-6A08A0C564E9}"/>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ACF49D9-4555-A33E-3AD9-5E0C73B79433}"/>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566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E411EA-47FA-237A-8B04-A61CF87B0EB3}"/>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5BD781B3-45A5-E6DE-610D-053E637AA640}"/>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97ADF41-7E74-DDF4-56AC-4029D52CCDC0}"/>
              </a:ext>
            </a:extLst>
          </p:cNvPr>
          <p:cNvSpPr txBox="1"/>
          <p:nvPr/>
        </p:nvSpPr>
        <p:spPr>
          <a:xfrm>
            <a:off x="281124" y="1390383"/>
            <a:ext cx="6278290" cy="5309146"/>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95. Choose three questions: </a:t>
            </a:r>
            <a:r>
              <a:rPr lang="en-CA" sz="1400" b="1" dirty="0">
                <a:solidFill>
                  <a:srgbClr val="000000"/>
                </a:solidFill>
                <a:ea typeface="Times New Roman" panose="02020603050405020304" pitchFamily="18" charset="0"/>
                <a:cs typeface="Arial" panose="020B0604020202020204" pitchFamily="34" charset="0"/>
              </a:rPr>
              <a:t>22-14, 51-17, 99 - 36, 140 – 75, 360 -185, 931 - 786 </a:t>
            </a:r>
            <a:r>
              <a:rPr lang="en-CA" sz="1300" dirty="0">
                <a:solidFill>
                  <a:srgbClr val="000000"/>
                </a:solidFill>
                <a:ea typeface="Times New Roman" panose="02020603050405020304" pitchFamily="18" charset="0"/>
                <a:cs typeface="Arial" panose="020B0604020202020204" pitchFamily="34" charset="0"/>
              </a:rPr>
              <a:t>For each question, show two different ways to find the answer. How will you communicate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a)</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b)</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c)</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DF36E0FC-D4A4-6CA2-D9B3-55A2ABCA8F06}"/>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B7778889-EBB5-FA9F-7C26-66B9EBA5F50B}"/>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90E859C6-E352-5850-37B5-CD87D84EE4A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F8900BCD-BF42-FD9E-C74A-F9BCE4348F5C}"/>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054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1F6BB9-2AF5-215F-E99E-8603D01A272C}"/>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E24B2BD2-412D-16E2-5DAC-400619357902}"/>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46164D3-8504-607E-A78B-D864043B72BC}"/>
              </a:ext>
            </a:extLst>
          </p:cNvPr>
          <p:cNvSpPr txBox="1"/>
          <p:nvPr/>
        </p:nvSpPr>
        <p:spPr>
          <a:xfrm>
            <a:off x="281124" y="1390383"/>
            <a:ext cx="6278290" cy="5724644"/>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96. Choose three questions:</a:t>
            </a:r>
            <a:endParaRPr lang="en-CA" sz="1400" b="1" dirty="0">
              <a:solidFill>
                <a:srgbClr val="000000"/>
              </a:solidFill>
              <a:ea typeface="Times New Roman" panose="02020603050405020304" pitchFamily="18" charset="0"/>
              <a:cs typeface="Arial" panose="020B0604020202020204" pitchFamily="34" charset="0"/>
            </a:endParaRPr>
          </a:p>
          <a:p>
            <a:pPr fontAlgn="base"/>
            <a:r>
              <a:rPr lang="en-CA" sz="1400" b="1" dirty="0">
                <a:solidFill>
                  <a:srgbClr val="000000"/>
                </a:solidFill>
                <a:ea typeface="Times New Roman" panose="02020603050405020304" pitchFamily="18" charset="0"/>
                <a:cs typeface="Arial" panose="020B0604020202020204" pitchFamily="34" charset="0"/>
              </a:rPr>
              <a:t>25 + 36 = ___, 		49 + ___ = 70, 		52 + ___ = 90, </a:t>
            </a:r>
          </a:p>
          <a:p>
            <a:pPr fontAlgn="base"/>
            <a:r>
              <a:rPr lang="en-CA" sz="1400" b="1" dirty="0">
                <a:solidFill>
                  <a:srgbClr val="000000"/>
                </a:solidFill>
                <a:ea typeface="Times New Roman" panose="02020603050405020304" pitchFamily="18" charset="0"/>
                <a:cs typeface="Arial" panose="020B0604020202020204" pitchFamily="34" charset="0"/>
              </a:rPr>
              <a:t>150 + 75 = ___, 		360 + ___ = 500,  		587 + 459 = ___</a:t>
            </a:r>
          </a:p>
          <a:p>
            <a:pPr fontAlgn="base"/>
            <a:r>
              <a:rPr lang="en-CA" sz="1300" dirty="0">
                <a:solidFill>
                  <a:srgbClr val="000000"/>
                </a:solidFill>
                <a:ea typeface="Times New Roman" panose="02020603050405020304" pitchFamily="18" charset="0"/>
                <a:cs typeface="Arial" panose="020B0604020202020204" pitchFamily="34" charset="0"/>
              </a:rPr>
              <a:t>For each question, show two different ways to find the answer. How will you communicate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a)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b)</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c) </a:t>
            </a:r>
          </a:p>
        </p:txBody>
      </p:sp>
      <p:sp>
        <p:nvSpPr>
          <p:cNvPr id="36" name="Text Box 2">
            <a:extLst>
              <a:ext uri="{FF2B5EF4-FFF2-40B4-BE49-F238E27FC236}">
                <a16:creationId xmlns:a16="http://schemas.microsoft.com/office/drawing/2014/main" id="{6093C287-3770-85F0-CF8D-ACEA604D5A63}"/>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810F451B-5483-ABA3-ABF1-900F4D83F57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66AAAF3B-E2A7-B7E4-68E7-08E2585C4AB5}"/>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AA3DEB87-F87F-7A75-E375-1A42171FC8B9}"/>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925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AEBC02-6BAB-AED6-6C4F-9E4E64936813}"/>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F981C2CE-CFDB-5B1B-FF6F-B3F48787022C}"/>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D72521F-7C5B-7922-A5E1-EB4BD8FE0FA1}"/>
              </a:ext>
            </a:extLst>
          </p:cNvPr>
          <p:cNvSpPr txBox="1"/>
          <p:nvPr/>
        </p:nvSpPr>
        <p:spPr>
          <a:xfrm>
            <a:off x="281124" y="1390383"/>
            <a:ext cx="6278290" cy="489364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97. The answer is 42. What could the math question be? Think of at least four different questions. Can you think of a question for each operation (addition, subtraction, multiplication and division)?</a:t>
            </a:r>
          </a:p>
          <a:p>
            <a:pPr fontAlgn="base"/>
            <a:r>
              <a:rPr lang="en-CA" sz="1300" dirty="0">
                <a:solidFill>
                  <a:srgbClr val="000000"/>
                </a:solidFill>
                <a:ea typeface="Times New Roman" panose="02020603050405020304" pitchFamily="18" charset="0"/>
                <a:cs typeface="Arial" panose="020B0604020202020204" pitchFamily="34" charset="0"/>
              </a:rPr>
              <a:t>a)</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b)</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c)</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d) </a:t>
            </a:r>
          </a:p>
        </p:txBody>
      </p:sp>
      <p:sp>
        <p:nvSpPr>
          <p:cNvPr id="36" name="Text Box 2">
            <a:extLst>
              <a:ext uri="{FF2B5EF4-FFF2-40B4-BE49-F238E27FC236}">
                <a16:creationId xmlns:a16="http://schemas.microsoft.com/office/drawing/2014/main" id="{AED3D451-9ECA-D648-2124-3BE986C801DF}"/>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D8F199F-5E63-A336-8895-2E7FB69EA1E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47C7AAE9-7E78-2001-6873-E47F40D45634}"/>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940A7563-5EFF-EEF8-0DD8-AD90CFA3C9BA}"/>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153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219480-57EF-42E9-8A91-974FD5DABEA2}"/>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F312B30F-BD94-3B6F-662E-0366F80CAE8A}"/>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4214E79-D241-4780-7C59-568EA309FC50}"/>
              </a:ext>
            </a:extLst>
          </p:cNvPr>
          <p:cNvSpPr txBox="1"/>
          <p:nvPr/>
        </p:nvSpPr>
        <p:spPr>
          <a:xfrm>
            <a:off x="281124" y="1390383"/>
            <a:ext cx="6278290" cy="489364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98. Here is a Cube Conversations image. How many unit cubes are in the image and how did you think about them? Write several different equations that match your thinking. Challenge: Can you think of equations that use more than one operation? (e.g., addition and multiplication)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49C3C08F-06AA-0326-12AF-AFBF84E891B4}"/>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8391B393-375B-C54C-07A8-255041E9CAFC}"/>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B2F36A4-007C-7041-98A9-BDF790D2E13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F5506AA-B948-9E65-8BF4-F2B3456AB0E9}"/>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21506" name="Picture 2">
            <a:extLst>
              <a:ext uri="{FF2B5EF4-FFF2-40B4-BE49-F238E27FC236}">
                <a16:creationId xmlns:a16="http://schemas.microsoft.com/office/drawing/2014/main" id="{7B094702-3D4A-D570-3F81-C318F67E4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36" y="2313828"/>
            <a:ext cx="21463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34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046521-CC01-1E0F-9E4A-EBA4835439E3}"/>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0C53F875-61D9-AF37-71D4-BE5A629F9785}"/>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01267D1A-A187-1851-CBFD-A3021D66578B}"/>
              </a:ext>
            </a:extLst>
          </p:cNvPr>
          <p:cNvSpPr txBox="1"/>
          <p:nvPr/>
        </p:nvSpPr>
        <p:spPr>
          <a:xfrm>
            <a:off x="281124" y="1390383"/>
            <a:ext cx="6278290" cy="1692771"/>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99. </a:t>
            </a:r>
            <a:r>
              <a:rPr lang="en-CA" sz="1300" dirty="0" err="1">
                <a:solidFill>
                  <a:srgbClr val="000000"/>
                </a:solidFill>
                <a:ea typeface="Times New Roman" panose="02020603050405020304" pitchFamily="18" charset="0"/>
                <a:cs typeface="Arial" panose="020B0604020202020204" pitchFamily="34" charset="0"/>
              </a:rPr>
              <a:t>Ohenewa</a:t>
            </a:r>
            <a:r>
              <a:rPr lang="en-CA" sz="1300" dirty="0">
                <a:solidFill>
                  <a:srgbClr val="000000"/>
                </a:solidFill>
                <a:ea typeface="Times New Roman" panose="02020603050405020304" pitchFamily="18" charset="0"/>
                <a:cs typeface="Arial" panose="020B0604020202020204" pitchFamily="34" charset="0"/>
              </a:rPr>
              <a:t> is working on a math problem:</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“Evan has 128 scratch-n-sniff stickers. Natalie has 354 more stickers than Evan. How many stickers do they have in total?”</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She drew the bar model below to help figure it out. Can you explain how this model helps </a:t>
            </a:r>
            <a:r>
              <a:rPr lang="en-CA" sz="1300" dirty="0" err="1">
                <a:solidFill>
                  <a:srgbClr val="000000"/>
                </a:solidFill>
                <a:ea typeface="Times New Roman" panose="02020603050405020304" pitchFamily="18" charset="0"/>
                <a:cs typeface="Arial" panose="020B0604020202020204" pitchFamily="34" charset="0"/>
              </a:rPr>
              <a:t>Ohenewa</a:t>
            </a:r>
            <a:r>
              <a:rPr lang="en-CA" sz="1300" dirty="0">
                <a:solidFill>
                  <a:srgbClr val="000000"/>
                </a:solidFill>
                <a:ea typeface="Times New Roman" panose="02020603050405020304" pitchFamily="18" charset="0"/>
                <a:cs typeface="Arial" panose="020B0604020202020204" pitchFamily="34" charset="0"/>
              </a:rPr>
              <a:t> to solve the problem? What equations can you connect to the image? How do they help you find the solution?</a:t>
            </a:r>
          </a:p>
        </p:txBody>
      </p:sp>
      <p:sp>
        <p:nvSpPr>
          <p:cNvPr id="36" name="Text Box 2">
            <a:extLst>
              <a:ext uri="{FF2B5EF4-FFF2-40B4-BE49-F238E27FC236}">
                <a16:creationId xmlns:a16="http://schemas.microsoft.com/office/drawing/2014/main" id="{54C7E545-79E0-1101-61E7-97FF3710B673}"/>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F5B8C9C8-639B-0C63-17A7-200D916542F6}"/>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F5D01426-2B4F-51F0-318D-32C48EAF360A}"/>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3461E1CC-DBE0-683E-940C-F42558BEE9B3}"/>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23554" name="Picture 2">
            <a:extLst>
              <a:ext uri="{FF2B5EF4-FFF2-40B4-BE49-F238E27FC236}">
                <a16:creationId xmlns:a16="http://schemas.microsoft.com/office/drawing/2014/main" id="{F81193E6-61E9-8F01-2F93-A4C61C9BF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69" y="3279311"/>
            <a:ext cx="47244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385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7666D3-6461-A849-9403-D57A59E48AF5}"/>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2B05BBFE-94A1-0645-6F72-D3016A55B891}"/>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B78B8E-F1AD-DE25-47C5-DBAC58C8374D}"/>
              </a:ext>
            </a:extLst>
          </p:cNvPr>
          <p:cNvSpPr txBox="1"/>
          <p:nvPr/>
        </p:nvSpPr>
        <p:spPr>
          <a:xfrm>
            <a:off x="281124" y="1390383"/>
            <a:ext cx="6278290" cy="4293483"/>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100. Create three subtraction facts that equal 6. Would you use the same strategy to help recall each one? Explain why or why not.</a:t>
            </a:r>
          </a:p>
          <a:p>
            <a:pPr fontAlgn="base"/>
            <a:r>
              <a:rPr lang="en-CA" sz="1300" dirty="0">
                <a:solidFill>
                  <a:srgbClr val="000000"/>
                </a:solidFill>
                <a:ea typeface="Times New Roman" panose="02020603050405020304" pitchFamily="18" charset="0"/>
                <a:cs typeface="Arial" panose="020B0604020202020204" pitchFamily="34" charset="0"/>
              </a:rPr>
              <a:t>a)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b)</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c)</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101. Make a 3-digit number using the digits 1 to 9 with no digits repeated. Reverse the numbers. Then subtract them. For example, if you picked 123, reversing would be 321, and subtracting gives you 321 − 123 = 198. Do this with at least five different numbers. Do you see a pattern with your answers? How will you share your findings?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EA630472-28B4-66BC-7BC1-C922AAAFC3DB}"/>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486C7487-F83D-A8CE-C49C-4B097FF8A78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6165D72-6998-F4DE-02F0-DB9CBD335FBB}"/>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04D5EB54-6EB1-1432-E7E4-B63B46915605}"/>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8FBA7-7DA9-3D67-EA74-971658260B89}"/>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D378DCF5-44D2-9D76-4C69-E1115730C701}"/>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86F7E22F-C8AC-EAE4-6320-1466A51782A7}"/>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51C8B052-E279-2200-1E17-39D2616F155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02DFA30F-196A-5ADD-6D46-7EC20C314C31}"/>
              </a:ext>
            </a:extLst>
          </p:cNvPr>
          <p:cNvSpPr txBox="1"/>
          <p:nvPr/>
        </p:nvSpPr>
        <p:spPr>
          <a:xfrm>
            <a:off x="281124" y="1390383"/>
            <a:ext cx="6278290" cy="892552"/>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9. Use materials or draw pictures. Represent each fraction below three ways: As part of a region, a set, and on a number line.</a:t>
            </a:r>
          </a:p>
          <a:p>
            <a:pPr fontAlgn="base">
              <a:buNone/>
            </a:pPr>
            <a:r>
              <a:rPr lang="en-CA" sz="1300" dirty="0">
                <a:solidFill>
                  <a:srgbClr val="000000"/>
                </a:solidFill>
                <a:effectLst/>
                <a:ea typeface="Times New Roman" panose="02020603050405020304" pitchFamily="18" charset="0"/>
                <a:cs typeface="Arial" panose="020B0604020202020204" pitchFamily="34" charset="0"/>
              </a:rPr>
              <a:t>a) ½ 		b) ¾ 		c) ⅖ 		d) ⅝ </a:t>
            </a:r>
          </a:p>
          <a:p>
            <a:pPr fontAlgn="base">
              <a:buNone/>
            </a:pP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47D7C6DC-F518-FB00-F25E-E81E04EE960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F6EFDAC2-CF73-A549-84F1-2959182D40F7}"/>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E4F935A0-F381-2AC3-C04F-846D3D45C9FC}"/>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61">
            <a:extLst>
              <a:ext uri="{FF2B5EF4-FFF2-40B4-BE49-F238E27FC236}">
                <a16:creationId xmlns:a16="http://schemas.microsoft.com/office/drawing/2014/main" id="{F89DDEC3-6640-DBB4-5848-FF12B07F5DC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61169" y="6325994"/>
            <a:ext cx="59182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78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9479DE-0D53-03F7-4CA7-B89D46EECA00}"/>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026E0177-0880-416A-0A61-5197DEE846FB}"/>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81421F53-27BA-5A78-F550-4210C16CF8A3}"/>
              </a:ext>
            </a:extLst>
          </p:cNvPr>
          <p:cNvSpPr txBox="1"/>
          <p:nvPr/>
        </p:nvSpPr>
        <p:spPr>
          <a:xfrm>
            <a:off x="281124" y="1390383"/>
            <a:ext cx="6278290" cy="5909310"/>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102. Pick one: Tell me what you know about </a:t>
            </a:r>
            <a:r>
              <a:rPr lang="en-CA" sz="1400" b="1" dirty="0">
                <a:solidFill>
                  <a:srgbClr val="000000"/>
                </a:solidFill>
                <a:ea typeface="Times New Roman" panose="02020603050405020304" pitchFamily="18" charset="0"/>
                <a:cs typeface="Arial" panose="020B0604020202020204" pitchFamily="34" charset="0"/>
              </a:rPr>
              <a:t>3 × 6 or 18 ÷ 3</a:t>
            </a:r>
          </a:p>
          <a:p>
            <a:pPr fontAlgn="base"/>
            <a:r>
              <a:rPr lang="en-CA" sz="1300" dirty="0">
                <a:solidFill>
                  <a:srgbClr val="000000"/>
                </a:solidFill>
                <a:ea typeface="Times New Roman" panose="02020603050405020304" pitchFamily="18" charset="0"/>
                <a:cs typeface="Arial" panose="020B0604020202020204" pitchFamily="34" charset="0"/>
              </a:rPr>
              <a:t>Use words, pictures, numbers, symbols, and materials to represent your thinking. How are the two options related?</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103. Describe a situation where you might estimate rather than calculating an exact answer.</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104. Choose one:</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Describe two different meanings of subtraction.</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Describe two different meanings of division.</a:t>
            </a:r>
          </a:p>
          <a:p>
            <a:pPr fontAlgn="base"/>
            <a:r>
              <a:rPr lang="en-CA" sz="1300" dirty="0">
                <a:solidFill>
                  <a:srgbClr val="000000"/>
                </a:solidFill>
                <a:ea typeface="Times New Roman" panose="02020603050405020304" pitchFamily="18" charset="0"/>
                <a:cs typeface="Arial" panose="020B0604020202020204" pitchFamily="34" charset="0"/>
              </a:rPr>
              <a:t>For each meaning, create a story problem related to your life or the community in which you live. How will you share your story problems?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9CBB30C6-743B-4CF8-1061-131F49BD7199}"/>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B0C0846-ACDB-01FD-08B9-99787F2447A3}"/>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03F269DB-7C7F-24D7-4E12-B8835BE02D6B}"/>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B861A7C7-5798-2A60-3B1E-36A961C08DD8}"/>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058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C793AA-A065-D085-014A-D0BF20100E72}"/>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9851BE71-010E-7162-1CF6-B9934094EFE6}"/>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4729205F-3326-D4F5-0724-5B13584DCE2D}"/>
              </a:ext>
            </a:extLst>
          </p:cNvPr>
          <p:cNvSpPr txBox="1"/>
          <p:nvPr/>
        </p:nvSpPr>
        <p:spPr>
          <a:xfrm>
            <a:off x="281124" y="1390383"/>
            <a:ext cx="6278290" cy="529375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105. Explain how multiplication helps you to divide. Use a specific example to help convey your ideas clearly.</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106. Use a hundreds chart. Pick three numbers that you could skip count by. Explain how the patterns in the hundreds chart help you to skip count more easily. How does skip counting connect to multiplication?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107. Use natural materials (rocks, shells, pinecones) to build an array. How does your array show the concept of multiplication?</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03D2F917-A317-CE99-48F8-2283C82D05C8}"/>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50399A95-688C-FC42-E811-A162948140E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3B21F45D-E77F-649C-6890-1F0348A79037}"/>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B1B98F2-5307-32B6-7027-A5E2ED7DE343}"/>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981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2376AD-C37A-B5B6-893F-DB64B34854D5}"/>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729C9D9C-C88D-2175-7FC8-9B8EF59D420C}"/>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3BEC4255-07BC-D986-3A6A-B613F536F589}"/>
              </a:ext>
            </a:extLst>
          </p:cNvPr>
          <p:cNvSpPr txBox="1"/>
          <p:nvPr/>
        </p:nvSpPr>
        <p:spPr>
          <a:xfrm>
            <a:off x="281124" y="1390383"/>
            <a:ext cx="6278290" cy="692497"/>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108. Create a “Which one doesn’t belong?” using equations. Can you think of a reason why each one does not belong?</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1B7B7A57-4EE9-05A5-82D3-CF935A044084}"/>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0A816C32-0BCE-3AEC-3DE2-45A2741082ED}"/>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9D4261DD-BDD4-5CC4-A3DD-CF31352F5E55}"/>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4BA1346F-B0B8-87DA-D252-33AEB37B889F}"/>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2C9C05D6-0CFA-5232-07FA-29A2D8DA35A1}"/>
              </a:ext>
            </a:extLst>
          </p:cNvPr>
          <p:cNvGraphicFramePr>
            <a:graphicFrameLocks noGrp="1"/>
          </p:cNvGraphicFramePr>
          <p:nvPr>
            <p:extLst>
              <p:ext uri="{D42A27DB-BD31-4B8C-83A1-F6EECF244321}">
                <p14:modId xmlns:p14="http://schemas.microsoft.com/office/powerpoint/2010/main" val="2866315856"/>
              </p:ext>
            </p:extLst>
          </p:nvPr>
        </p:nvGraphicFramePr>
        <p:xfrm>
          <a:off x="395049" y="2082880"/>
          <a:ext cx="5024116" cy="2623591"/>
        </p:xfrm>
        <a:graphic>
          <a:graphicData uri="http://schemas.openxmlformats.org/drawingml/2006/table">
            <a:tbl>
              <a:tblPr firstRow="1" bandRow="1">
                <a:tableStyleId>{5C22544A-7EE6-4342-B048-85BDC9FD1C3A}</a:tableStyleId>
              </a:tblPr>
              <a:tblGrid>
                <a:gridCol w="2512058">
                  <a:extLst>
                    <a:ext uri="{9D8B030D-6E8A-4147-A177-3AD203B41FA5}">
                      <a16:colId xmlns:a16="http://schemas.microsoft.com/office/drawing/2014/main" val="1277712407"/>
                    </a:ext>
                  </a:extLst>
                </a:gridCol>
                <a:gridCol w="2512058">
                  <a:extLst>
                    <a:ext uri="{9D8B030D-6E8A-4147-A177-3AD203B41FA5}">
                      <a16:colId xmlns:a16="http://schemas.microsoft.com/office/drawing/2014/main" val="1862093420"/>
                    </a:ext>
                  </a:extLst>
                </a:gridCol>
              </a:tblGrid>
              <a:tr h="1294206">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329385">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endParaRPr lang="en-CA" sz="1400" b="0" dirty="0">
                        <a:solidFill>
                          <a:srgbClr val="000000"/>
                        </a:solidFill>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3466194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9B209B-B215-49DE-A509-F45189961699}"/>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4A26F251-C7AB-8496-2B73-C3B1BA8477FA}"/>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1B6307E-8067-C8CD-016F-8DD02C4786BC}"/>
              </a:ext>
            </a:extLst>
          </p:cNvPr>
          <p:cNvSpPr txBox="1"/>
          <p:nvPr/>
        </p:nvSpPr>
        <p:spPr>
          <a:xfrm>
            <a:off x="281124" y="1390383"/>
            <a:ext cx="6278290" cy="5093702"/>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109. I walked through a garden and saw a row of radishes growing. There were 82 radishes. A rabbit came along and ate some radishes. Then there were 48 radishes still in the garden. What math question could you ask? Show what strategy you would use to figure out the answer to your question.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110. I opened a package of seeds and planted 3 rows of seeds in the garden. Each row had 24 seeds. I planted some more in a pot. I used up all 92 seeds in the package of seeds. How many seeds did I plant in the pot? What strategies will you use to answer the problem? Share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E0E4FC15-78E3-A105-2ECA-E51F8E472F78}"/>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AE3EE968-33F2-9591-CB3F-405E2CD43AD6}"/>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03155A6-9139-267C-8B24-34ABE863425A}"/>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A4228C12-4D68-9A14-FBBB-631B1D867056}"/>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064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08D152-C5AD-26F4-BB11-B43BD19D5A03}"/>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4F7FD937-C9C7-2B34-EFFB-AEB267A4D2FE}"/>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8F9E53AD-7747-BC1D-EE9F-6EEDCA6E74DA}"/>
              </a:ext>
            </a:extLst>
          </p:cNvPr>
          <p:cNvSpPr txBox="1"/>
          <p:nvPr/>
        </p:nvSpPr>
        <p:spPr>
          <a:xfrm>
            <a:off x="281124" y="1390383"/>
            <a:ext cx="6278290" cy="4493538"/>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111. There were 231 ladybugs on a plant and some flew away. There were still 78 ladybugs on the plant. How many flew away? You could draw or use materials to help you think about this. Share how you solved this problem. Create your own math problem about ladybugs.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112. I collected some shells at the beach. I put 18 white shells in my pail and then put some purple shells in my pail. I added 43 more white shells. I lined up all my shells up on a log and counted 84 shells. How many purple shells did I collect? Think of two different ways to solve this problem and share your thinking and your solution/answer.</a:t>
            </a: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CDED933F-0F68-45F8-8CAC-1C37C6F64D46}"/>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1535CBE2-52C3-24BB-0889-19BBE1FB4C03}"/>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A354B1B9-C8B7-DE9C-E254-D8D00315EF1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F7BBF31F-6687-37DB-B744-EC29A67B0782}"/>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890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1D07B-92B0-1ABB-6D18-F06C44FADA17}"/>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A84F884D-63E8-66A1-35FA-D16104395378}"/>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17914A22-CF4F-7733-E0C7-A0F346B1138B}"/>
              </a:ext>
            </a:extLst>
          </p:cNvPr>
          <p:cNvSpPr txBox="1"/>
          <p:nvPr/>
        </p:nvSpPr>
        <p:spPr>
          <a:xfrm>
            <a:off x="281124" y="1390383"/>
            <a:ext cx="6278290" cy="5093702"/>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113. Here are some interesting bee facts: It takes 21-24 days for a bee to grow from egg to adult. As many as 50 000 honeybees can live in one hive. The largest known bee is the Wallace’s giant bee with a length of up to 4cm and a wingspan of 6cm. The queen bee lays 1500-2000 eggs a day. A honeybee can fly about 24 kilometres in an hour. A honeybee has 5 eyes. What math problems could you pose and solve with this information?</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114. 915 bees flew out of the hive to find nectar and pollen. Some bees stopped at the first garden and 650 flew to find another one. How many bees stopped at the first garden? You could use a number line or base ten blocks or another way to help you think about this. Share how you solved this problem. Create and solve your own math story about bees.</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D4DCEBFD-123B-0AF2-FF4F-3065D1AB0B8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4F4F629D-F947-A80F-3F64-D8FC3E75E1EF}"/>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19E1375-9544-FD03-2FBB-1357094AC78F}"/>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B66D956-A610-3DBE-681A-BF90984D5299}"/>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550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EB7B0C-9D6B-4854-3155-5A14BE0D11FA}"/>
            </a:ext>
          </a:extLst>
        </p:cNvPr>
        <p:cNvGrpSpPr/>
        <p:nvPr/>
      </p:nvGrpSpPr>
      <p:grpSpPr>
        <a:xfrm>
          <a:off x="0" y="0"/>
          <a:ext cx="0" cy="0"/>
          <a:chOff x="0" y="0"/>
          <a:chExt cx="0" cy="0"/>
        </a:xfrm>
      </p:grpSpPr>
      <p:sp>
        <p:nvSpPr>
          <p:cNvPr id="34" name="Text Box 2">
            <a:extLst>
              <a:ext uri="{FF2B5EF4-FFF2-40B4-BE49-F238E27FC236}">
                <a16:creationId xmlns:a16="http://schemas.microsoft.com/office/drawing/2014/main" id="{D9AA0B36-7482-B8AF-752A-E163035FE5D4}"/>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44BAE9B-CFE8-10CB-A2A5-8E403E45D9BB}"/>
              </a:ext>
            </a:extLst>
          </p:cNvPr>
          <p:cNvSpPr txBox="1"/>
          <p:nvPr/>
        </p:nvSpPr>
        <p:spPr>
          <a:xfrm>
            <a:off x="281124" y="1390383"/>
            <a:ext cx="6278290" cy="3093154"/>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115. Below is a picture that goes with a story problem. What story problem might this picture inspire? Brainstorm different possibilities. Choose your favourite. Share with a friend.</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9095D2D8-707E-6339-181E-BE43DC9238F0}"/>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DD076F08-A988-1F6C-C7AC-63567B4D0374}"/>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3DD6E68C-73C7-A08E-B9B9-304EFAB8641D}"/>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08E12802-99D5-8D83-A5FB-D258E81E91FE}"/>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2">
            <a:extLst>
              <a:ext uri="{FF2B5EF4-FFF2-40B4-BE49-F238E27FC236}">
                <a16:creationId xmlns:a16="http://schemas.microsoft.com/office/drawing/2014/main" id="{F1DDD1B6-D4FD-C982-2D46-5E95FA1CD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2082880"/>
            <a:ext cx="3544939" cy="198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9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6AA111-984B-71D4-5E35-43AE66383678}"/>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7795EB02-9944-FF23-9D8B-0B2968712BD6}"/>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D828C5FC-FE1D-0964-9E16-67D89351C120}"/>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77514C58-0F75-63C7-E1C8-C5EFEE97DA74}"/>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719DDF70-E5C2-D57E-67C4-DDAA1443BC9C}"/>
              </a:ext>
            </a:extLst>
          </p:cNvPr>
          <p:cNvSpPr txBox="1"/>
          <p:nvPr/>
        </p:nvSpPr>
        <p:spPr>
          <a:xfrm>
            <a:off x="281124" y="1390383"/>
            <a:ext cx="6278290" cy="5293757"/>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10. True or False: A fraction is a number. How do you know?</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11. If you eat half of a pizza and your friend eats a third of what's left, how much pizza remains uneaten? Show your reasoning by drawing a picture or using fraction materials.</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r>
              <a:rPr lang="en-CA" sz="1300" dirty="0">
                <a:solidFill>
                  <a:srgbClr val="000000"/>
                </a:solidFill>
                <a:ea typeface="Times New Roman" panose="02020603050405020304" pitchFamily="18" charset="0"/>
                <a:cs typeface="Arial" panose="020B0604020202020204" pitchFamily="34" charset="0"/>
              </a:rPr>
              <a:t>12. The image below represents ⅖ of a serving of graham crackers. What does one serving look like? How do you know?</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464E9187-82F9-8EE8-C724-3B5FFE98156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6D9A5A7-DE36-629D-FDBA-6FFE52D3BAAE}"/>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BF4D632F-23AD-94FA-D118-A03ECBC28E21}"/>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5122" name="Picture 2">
            <a:extLst>
              <a:ext uri="{FF2B5EF4-FFF2-40B4-BE49-F238E27FC236}">
                <a16:creationId xmlns:a16="http://schemas.microsoft.com/office/drawing/2014/main" id="{341349FA-614D-B569-A4E3-336F9798B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6020827"/>
            <a:ext cx="1640679" cy="95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28AE4D-FA00-996C-2FAD-22B9CAFC419B}"/>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44E64DDB-0652-410D-99C4-6DA7D94C91CF}"/>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0CE8CE0E-17B2-1BB6-5E24-98EB3F64947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8BB4425F-A871-5856-D08C-47E5EAC58EBC}"/>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9BBCA453-D147-1755-2D6E-CBEC0CDBF8CF}"/>
              </a:ext>
            </a:extLst>
          </p:cNvPr>
          <p:cNvSpPr txBox="1"/>
          <p:nvPr/>
        </p:nvSpPr>
        <p:spPr>
          <a:xfrm>
            <a:off x="281124" y="1390383"/>
            <a:ext cx="6278290" cy="3493264"/>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13. Brin drew a picture of ⅓ but Danica says it’s not correct. What mistake did Brin make and how can she fix it?</a:t>
            </a: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14. Look at the image of the measuring tape below. Notice the different sized benchmark lines. These represent multiple number lines laid on top of one another. What fraction are the gaps in each of these number lines going up by? Skip count by fractions for each of these number lines. Label each benchmark with a fraction.</a:t>
            </a:r>
          </a:p>
          <a:p>
            <a:pPr fontAlgn="base">
              <a:buNone/>
            </a:pP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E71B8DC7-55D6-3DB2-370B-F203976D2DBB}"/>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77B3225B-2818-B25B-801E-3AB56E43217B}"/>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42A8F91C-F9BE-C6CF-BE74-7907A3CA5F86}"/>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5124" name="Picture 4">
            <a:extLst>
              <a:ext uri="{FF2B5EF4-FFF2-40B4-BE49-F238E27FC236}">
                <a16:creationId xmlns:a16="http://schemas.microsoft.com/office/drawing/2014/main" id="{6CDC18A6-DA46-89EA-FD6F-E7A69E2D0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36" y="1928290"/>
            <a:ext cx="1258952" cy="11808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5E34E14-6107-9F50-685E-B608F53F32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12" r="56293" b="9368"/>
          <a:stretch>
            <a:fillRect/>
          </a:stretch>
        </p:blipFill>
        <p:spPr bwMode="auto">
          <a:xfrm>
            <a:off x="395049" y="5146679"/>
            <a:ext cx="3708600" cy="177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1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218674-6BC1-9484-BB9B-E7CFC5D09780}"/>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F4864718-10C2-E28D-E7DA-2DE4067A6D7A}"/>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99C21494-E3C4-9700-C48B-8937F0580BF1}"/>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805A6F76-9450-5DFE-C25C-B5EB0C29B6A2}"/>
              </a:ext>
            </a:extLst>
          </p:cNvPr>
          <p:cNvSpPr txBox="1"/>
          <p:nvPr/>
        </p:nvSpPr>
        <p:spPr>
          <a:xfrm>
            <a:off x="3005403" y="330375"/>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NUMBER SENSE + COMPUTATIONAL FLUENCY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4C08C952-4A49-096A-5E61-C409C77A205D}"/>
              </a:ext>
            </a:extLst>
          </p:cNvPr>
          <p:cNvSpPr txBox="1"/>
          <p:nvPr/>
        </p:nvSpPr>
        <p:spPr>
          <a:xfrm>
            <a:off x="281124" y="1390383"/>
            <a:ext cx="6278290" cy="6894195"/>
          </a:xfrm>
          <a:prstGeom prst="rect">
            <a:avLst/>
          </a:prstGeom>
          <a:noFill/>
        </p:spPr>
        <p:txBody>
          <a:bodyPr wrap="square">
            <a:spAutoFit/>
          </a:bodyPr>
          <a:lstStyle/>
          <a:p>
            <a:pPr fontAlgn="base">
              <a:buNone/>
            </a:pPr>
            <a:r>
              <a:rPr lang="en-CA" sz="1300" dirty="0">
                <a:solidFill>
                  <a:srgbClr val="000000"/>
                </a:solidFill>
                <a:effectLst/>
                <a:ea typeface="Times New Roman" panose="02020603050405020304" pitchFamily="18" charset="0"/>
                <a:cs typeface="Arial" panose="020B0604020202020204" pitchFamily="34" charset="0"/>
              </a:rPr>
              <a:t>15. Look at a metric ruler. </a:t>
            </a:r>
          </a:p>
          <a:p>
            <a:pPr fontAlgn="base">
              <a:buNone/>
            </a:pPr>
            <a:r>
              <a:rPr lang="en-CA" sz="1300" dirty="0">
                <a:solidFill>
                  <a:srgbClr val="000000"/>
                </a:solidFill>
                <a:effectLst/>
                <a:ea typeface="Times New Roman" panose="02020603050405020304" pitchFamily="18" charset="0"/>
                <a:cs typeface="Arial" panose="020B0604020202020204" pitchFamily="34" charset="0"/>
              </a:rPr>
              <a:t>Use fractions to describe how 1 mm is related to 1 cm.</a:t>
            </a: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r>
              <a:rPr lang="en-CA" sz="1300" dirty="0">
                <a:ea typeface="Times New Roman" panose="02020603050405020304" pitchFamily="18" charset="0"/>
              </a:rPr>
              <a:t>16. You are skip counting forward by 25s starting at 125.</a:t>
            </a:r>
          </a:p>
          <a:p>
            <a:pPr fontAlgn="base">
              <a:buNone/>
            </a:pPr>
            <a:r>
              <a:rPr lang="en-CA" sz="1300" dirty="0">
                <a:ea typeface="Times New Roman" panose="02020603050405020304" pitchFamily="18" charset="0"/>
              </a:rPr>
              <a:t>a) What are the next three numbers?</a:t>
            </a: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r>
              <a:rPr lang="en-CA" sz="1300" dirty="0">
                <a:ea typeface="Times New Roman" panose="02020603050405020304" pitchFamily="18" charset="0"/>
              </a:rPr>
              <a:t>b) If you keep going, will you land on 300 exactly?</a:t>
            </a: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r>
              <a:rPr lang="en-CA" sz="1300" dirty="0">
                <a:ea typeface="Times New Roman" panose="02020603050405020304" pitchFamily="18" charset="0"/>
              </a:rPr>
              <a:t>c) Explain why or why not.</a:t>
            </a: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r>
              <a:rPr lang="en-CA" sz="1300" dirty="0">
                <a:ea typeface="Times New Roman" panose="02020603050405020304" pitchFamily="18" charset="0"/>
              </a:rPr>
              <a:t>17. A number is covered on a hundreds chart. You can see:</a:t>
            </a:r>
          </a:p>
          <a:p>
            <a:pPr marL="285750" indent="-285750" fontAlgn="base">
              <a:buFont typeface="Arial" panose="020B0604020202020204" pitchFamily="34" charset="0"/>
              <a:buChar char="•"/>
            </a:pPr>
            <a:r>
              <a:rPr lang="en-CA" sz="1300" dirty="0">
                <a:ea typeface="Times New Roman" panose="02020603050405020304" pitchFamily="18" charset="0"/>
              </a:rPr>
              <a:t>The number above it is 362.</a:t>
            </a:r>
          </a:p>
          <a:p>
            <a:pPr marL="285750" indent="-285750" fontAlgn="base">
              <a:buFont typeface="Arial" panose="020B0604020202020204" pitchFamily="34" charset="0"/>
              <a:buChar char="•"/>
            </a:pPr>
            <a:r>
              <a:rPr lang="en-CA" sz="1300" dirty="0">
                <a:ea typeface="Times New Roman" panose="02020603050405020304" pitchFamily="18" charset="0"/>
              </a:rPr>
              <a:t>The number to the right of it is ???</a:t>
            </a:r>
          </a:p>
          <a:p>
            <a:pPr marL="285750" indent="-285750" fontAlgn="base">
              <a:buFont typeface="Arial" panose="020B0604020202020204" pitchFamily="34" charset="0"/>
              <a:buChar char="•"/>
            </a:pPr>
            <a:r>
              <a:rPr lang="en-CA" sz="1300" dirty="0">
                <a:ea typeface="Times New Roman" panose="02020603050405020304" pitchFamily="18" charset="0"/>
              </a:rPr>
              <a:t>The number below it is 382.</a:t>
            </a:r>
          </a:p>
          <a:p>
            <a:pPr fontAlgn="base">
              <a:buNone/>
            </a:pPr>
            <a:r>
              <a:rPr lang="en-CA" sz="1300" dirty="0">
                <a:ea typeface="Times New Roman" panose="02020603050405020304" pitchFamily="18" charset="0"/>
              </a:rPr>
              <a:t>What is the missing number? What is the number to the right of it? Is the hidden number even or odd?</a:t>
            </a:r>
          </a:p>
          <a:p>
            <a:pPr fontAlgn="base">
              <a:buNone/>
            </a:pPr>
            <a:endParaRPr lang="en-CA" sz="1300" dirty="0">
              <a:effectLst/>
              <a:ea typeface="Times New Roman" panose="02020603050405020304" pitchFamily="18" charset="0"/>
            </a:endParaRPr>
          </a:p>
          <a:p>
            <a:pPr fontAlgn="base">
              <a:buNone/>
            </a:pP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CE251E46-B25D-B2A0-B393-35DD2526CEC8}"/>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397A99A-F873-38C0-57C7-DBB14540A9DE}"/>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6C6A2219-CD52-74F5-0B92-AA70D378A911}"/>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998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6293</Words>
  <Application>Microsoft Macintosh PowerPoint</Application>
  <PresentationFormat>Custom</PresentationFormat>
  <Paragraphs>1434</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4</cp:revision>
  <dcterms:created xsi:type="dcterms:W3CDTF">2025-08-23T19:46:08Z</dcterms:created>
  <dcterms:modified xsi:type="dcterms:W3CDTF">2025-12-15T22:27:32Z</dcterms:modified>
</cp:coreProperties>
</file>