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6840538" cy="89995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426"/>
    <p:restoredTop sz="94661"/>
  </p:normalViewPr>
  <p:slideViewPr>
    <p:cSldViewPr snapToGrid="0">
      <p:cViewPr varScale="1">
        <p:scale>
          <a:sx n="86" d="100"/>
          <a:sy n="86" d="100"/>
        </p:scale>
        <p:origin x="234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041" y="1472842"/>
            <a:ext cx="5814457" cy="3133172"/>
          </a:xfrm>
        </p:spPr>
        <p:txBody>
          <a:bodyPr anchor="b"/>
          <a:lstStyle>
            <a:lvl1pPr algn="ctr">
              <a:defRPr sz="44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5067" y="4726842"/>
            <a:ext cx="5130404" cy="2172804"/>
          </a:xfrm>
        </p:spPr>
        <p:txBody>
          <a:bodyPr/>
          <a:lstStyle>
            <a:lvl1pPr marL="0" indent="0" algn="ctr">
              <a:buNone/>
              <a:defRPr sz="1795"/>
            </a:lvl1pPr>
            <a:lvl2pPr marL="342031" indent="0" algn="ctr">
              <a:buNone/>
              <a:defRPr sz="1496"/>
            </a:lvl2pPr>
            <a:lvl3pPr marL="684063" indent="0" algn="ctr">
              <a:buNone/>
              <a:defRPr sz="1347"/>
            </a:lvl3pPr>
            <a:lvl4pPr marL="1026094" indent="0" algn="ctr">
              <a:buNone/>
              <a:defRPr sz="1197"/>
            </a:lvl4pPr>
            <a:lvl5pPr marL="1368125" indent="0" algn="ctr">
              <a:buNone/>
              <a:defRPr sz="1197"/>
            </a:lvl5pPr>
            <a:lvl6pPr marL="1710157" indent="0" algn="ctr">
              <a:buNone/>
              <a:defRPr sz="1197"/>
            </a:lvl6pPr>
            <a:lvl7pPr marL="2052188" indent="0" algn="ctr">
              <a:buNone/>
              <a:defRPr sz="1197"/>
            </a:lvl7pPr>
            <a:lvl8pPr marL="2394219" indent="0" algn="ctr">
              <a:buNone/>
              <a:defRPr sz="1197"/>
            </a:lvl8pPr>
            <a:lvl9pPr marL="2736251" indent="0" algn="ctr">
              <a:buNone/>
              <a:defRPr sz="11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D75F-D2A6-4543-A489-ABB0ACEF2380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EAD3A-2833-E543-A5E5-EB959A3E6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72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D75F-D2A6-4543-A489-ABB0ACEF2380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EAD3A-2833-E543-A5E5-EB959A3E6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8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95260" y="479142"/>
            <a:ext cx="1474991" cy="762669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0288" y="479142"/>
            <a:ext cx="4339466" cy="762669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D75F-D2A6-4543-A489-ABB0ACEF2380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EAD3A-2833-E543-A5E5-EB959A3E6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110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D75F-D2A6-4543-A489-ABB0ACEF2380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EAD3A-2833-E543-A5E5-EB959A3E6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8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2243638"/>
            <a:ext cx="5899964" cy="3743557"/>
          </a:xfrm>
        </p:spPr>
        <p:txBody>
          <a:bodyPr anchor="b"/>
          <a:lstStyle>
            <a:lvl1pPr>
              <a:defRPr sz="44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725" y="6022610"/>
            <a:ext cx="5899964" cy="1968648"/>
          </a:xfrm>
        </p:spPr>
        <p:txBody>
          <a:bodyPr/>
          <a:lstStyle>
            <a:lvl1pPr marL="0" indent="0">
              <a:buNone/>
              <a:defRPr sz="1795">
                <a:solidFill>
                  <a:schemeClr val="tx1">
                    <a:tint val="82000"/>
                  </a:schemeClr>
                </a:solidFill>
              </a:defRPr>
            </a:lvl1pPr>
            <a:lvl2pPr marL="342031" indent="0">
              <a:buNone/>
              <a:defRPr sz="1496">
                <a:solidFill>
                  <a:schemeClr val="tx1">
                    <a:tint val="82000"/>
                  </a:schemeClr>
                </a:solidFill>
              </a:defRPr>
            </a:lvl2pPr>
            <a:lvl3pPr marL="684063" indent="0">
              <a:buNone/>
              <a:defRPr sz="1347">
                <a:solidFill>
                  <a:schemeClr val="tx1">
                    <a:tint val="82000"/>
                  </a:schemeClr>
                </a:solidFill>
              </a:defRPr>
            </a:lvl3pPr>
            <a:lvl4pPr marL="1026094" indent="0">
              <a:buNone/>
              <a:defRPr sz="1197">
                <a:solidFill>
                  <a:schemeClr val="tx1">
                    <a:tint val="82000"/>
                  </a:schemeClr>
                </a:solidFill>
              </a:defRPr>
            </a:lvl4pPr>
            <a:lvl5pPr marL="1368125" indent="0">
              <a:buNone/>
              <a:defRPr sz="1197">
                <a:solidFill>
                  <a:schemeClr val="tx1">
                    <a:tint val="82000"/>
                  </a:schemeClr>
                </a:solidFill>
              </a:defRPr>
            </a:lvl5pPr>
            <a:lvl6pPr marL="1710157" indent="0">
              <a:buNone/>
              <a:defRPr sz="1197">
                <a:solidFill>
                  <a:schemeClr val="tx1">
                    <a:tint val="82000"/>
                  </a:schemeClr>
                </a:solidFill>
              </a:defRPr>
            </a:lvl6pPr>
            <a:lvl7pPr marL="2052188" indent="0">
              <a:buNone/>
              <a:defRPr sz="1197">
                <a:solidFill>
                  <a:schemeClr val="tx1">
                    <a:tint val="82000"/>
                  </a:schemeClr>
                </a:solidFill>
              </a:defRPr>
            </a:lvl7pPr>
            <a:lvl8pPr marL="2394219" indent="0">
              <a:buNone/>
              <a:defRPr sz="1197">
                <a:solidFill>
                  <a:schemeClr val="tx1">
                    <a:tint val="82000"/>
                  </a:schemeClr>
                </a:solidFill>
              </a:defRPr>
            </a:lvl8pPr>
            <a:lvl9pPr marL="2736251" indent="0">
              <a:buNone/>
              <a:defRPr sz="11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D75F-D2A6-4543-A489-ABB0ACEF2380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EAD3A-2833-E543-A5E5-EB959A3E6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782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0287" y="2395710"/>
            <a:ext cx="2907229" cy="57101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63022" y="2395710"/>
            <a:ext cx="2907229" cy="57101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D75F-D2A6-4543-A489-ABB0ACEF2380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EAD3A-2833-E543-A5E5-EB959A3E6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448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78" y="479144"/>
            <a:ext cx="5899964" cy="173949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179" y="2206137"/>
            <a:ext cx="2893868" cy="1081194"/>
          </a:xfrm>
        </p:spPr>
        <p:txBody>
          <a:bodyPr anchor="b"/>
          <a:lstStyle>
            <a:lvl1pPr marL="0" indent="0">
              <a:buNone/>
              <a:defRPr sz="1795" b="1"/>
            </a:lvl1pPr>
            <a:lvl2pPr marL="342031" indent="0">
              <a:buNone/>
              <a:defRPr sz="1496" b="1"/>
            </a:lvl2pPr>
            <a:lvl3pPr marL="684063" indent="0">
              <a:buNone/>
              <a:defRPr sz="1347" b="1"/>
            </a:lvl3pPr>
            <a:lvl4pPr marL="1026094" indent="0">
              <a:buNone/>
              <a:defRPr sz="1197" b="1"/>
            </a:lvl4pPr>
            <a:lvl5pPr marL="1368125" indent="0">
              <a:buNone/>
              <a:defRPr sz="1197" b="1"/>
            </a:lvl5pPr>
            <a:lvl6pPr marL="1710157" indent="0">
              <a:buNone/>
              <a:defRPr sz="1197" b="1"/>
            </a:lvl6pPr>
            <a:lvl7pPr marL="2052188" indent="0">
              <a:buNone/>
              <a:defRPr sz="1197" b="1"/>
            </a:lvl7pPr>
            <a:lvl8pPr marL="2394219" indent="0">
              <a:buNone/>
              <a:defRPr sz="1197" b="1"/>
            </a:lvl8pPr>
            <a:lvl9pPr marL="2736251" indent="0">
              <a:buNone/>
              <a:defRPr sz="11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179" y="3287331"/>
            <a:ext cx="2893868" cy="48351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63023" y="2206137"/>
            <a:ext cx="2908120" cy="1081194"/>
          </a:xfrm>
        </p:spPr>
        <p:txBody>
          <a:bodyPr anchor="b"/>
          <a:lstStyle>
            <a:lvl1pPr marL="0" indent="0">
              <a:buNone/>
              <a:defRPr sz="1795" b="1"/>
            </a:lvl1pPr>
            <a:lvl2pPr marL="342031" indent="0">
              <a:buNone/>
              <a:defRPr sz="1496" b="1"/>
            </a:lvl2pPr>
            <a:lvl3pPr marL="684063" indent="0">
              <a:buNone/>
              <a:defRPr sz="1347" b="1"/>
            </a:lvl3pPr>
            <a:lvl4pPr marL="1026094" indent="0">
              <a:buNone/>
              <a:defRPr sz="1197" b="1"/>
            </a:lvl4pPr>
            <a:lvl5pPr marL="1368125" indent="0">
              <a:buNone/>
              <a:defRPr sz="1197" b="1"/>
            </a:lvl5pPr>
            <a:lvl6pPr marL="1710157" indent="0">
              <a:buNone/>
              <a:defRPr sz="1197" b="1"/>
            </a:lvl6pPr>
            <a:lvl7pPr marL="2052188" indent="0">
              <a:buNone/>
              <a:defRPr sz="1197" b="1"/>
            </a:lvl7pPr>
            <a:lvl8pPr marL="2394219" indent="0">
              <a:buNone/>
              <a:defRPr sz="1197" b="1"/>
            </a:lvl8pPr>
            <a:lvl9pPr marL="2736251" indent="0">
              <a:buNone/>
              <a:defRPr sz="11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63023" y="3287331"/>
            <a:ext cx="2908120" cy="48351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D75F-D2A6-4543-A489-ABB0ACEF2380}" type="datetimeFigureOut">
              <a:rPr lang="en-US" smtClean="0"/>
              <a:t>2/5/26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EAD3A-2833-E543-A5E5-EB959A3E6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329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D75F-D2A6-4543-A489-ABB0ACEF2380}" type="datetimeFigureOut">
              <a:rPr lang="en-US" smtClean="0"/>
              <a:t>2/5/26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EAD3A-2833-E543-A5E5-EB959A3E6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233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D75F-D2A6-4543-A489-ABB0ACEF2380}" type="datetimeFigureOut">
              <a:rPr lang="en-US" smtClean="0"/>
              <a:t>2/5/26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EAD3A-2833-E543-A5E5-EB959A3E6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71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78" y="599969"/>
            <a:ext cx="2206252" cy="2099892"/>
          </a:xfrm>
        </p:spPr>
        <p:txBody>
          <a:bodyPr anchor="b"/>
          <a:lstStyle>
            <a:lvl1pPr>
              <a:defRPr sz="239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8120" y="1295769"/>
            <a:ext cx="3463022" cy="6395505"/>
          </a:xfrm>
        </p:spPr>
        <p:txBody>
          <a:bodyPr/>
          <a:lstStyle>
            <a:lvl1pPr>
              <a:defRPr sz="2394"/>
            </a:lvl1pPr>
            <a:lvl2pPr>
              <a:defRPr sz="2095"/>
            </a:lvl2pPr>
            <a:lvl3pPr>
              <a:defRPr sz="1795"/>
            </a:lvl3pPr>
            <a:lvl4pPr>
              <a:defRPr sz="1496"/>
            </a:lvl4pPr>
            <a:lvl5pPr>
              <a:defRPr sz="1496"/>
            </a:lvl5pPr>
            <a:lvl6pPr>
              <a:defRPr sz="1496"/>
            </a:lvl6pPr>
            <a:lvl7pPr>
              <a:defRPr sz="1496"/>
            </a:lvl7pPr>
            <a:lvl8pPr>
              <a:defRPr sz="1496"/>
            </a:lvl8pPr>
            <a:lvl9pPr>
              <a:defRPr sz="149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178" y="2699862"/>
            <a:ext cx="2206252" cy="5001827"/>
          </a:xfrm>
        </p:spPr>
        <p:txBody>
          <a:bodyPr/>
          <a:lstStyle>
            <a:lvl1pPr marL="0" indent="0">
              <a:buNone/>
              <a:defRPr sz="1197"/>
            </a:lvl1pPr>
            <a:lvl2pPr marL="342031" indent="0">
              <a:buNone/>
              <a:defRPr sz="1047"/>
            </a:lvl2pPr>
            <a:lvl3pPr marL="684063" indent="0">
              <a:buNone/>
              <a:defRPr sz="898"/>
            </a:lvl3pPr>
            <a:lvl4pPr marL="1026094" indent="0">
              <a:buNone/>
              <a:defRPr sz="748"/>
            </a:lvl4pPr>
            <a:lvl5pPr marL="1368125" indent="0">
              <a:buNone/>
              <a:defRPr sz="748"/>
            </a:lvl5pPr>
            <a:lvl6pPr marL="1710157" indent="0">
              <a:buNone/>
              <a:defRPr sz="748"/>
            </a:lvl6pPr>
            <a:lvl7pPr marL="2052188" indent="0">
              <a:buNone/>
              <a:defRPr sz="748"/>
            </a:lvl7pPr>
            <a:lvl8pPr marL="2394219" indent="0">
              <a:buNone/>
              <a:defRPr sz="748"/>
            </a:lvl8pPr>
            <a:lvl9pPr marL="2736251" indent="0">
              <a:buNone/>
              <a:defRPr sz="74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D75F-D2A6-4543-A489-ABB0ACEF2380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EAD3A-2833-E543-A5E5-EB959A3E6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555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78" y="599969"/>
            <a:ext cx="2206252" cy="2099892"/>
          </a:xfrm>
        </p:spPr>
        <p:txBody>
          <a:bodyPr anchor="b"/>
          <a:lstStyle>
            <a:lvl1pPr>
              <a:defRPr sz="239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08120" y="1295769"/>
            <a:ext cx="3463022" cy="6395505"/>
          </a:xfrm>
        </p:spPr>
        <p:txBody>
          <a:bodyPr anchor="t"/>
          <a:lstStyle>
            <a:lvl1pPr marL="0" indent="0">
              <a:buNone/>
              <a:defRPr sz="2394"/>
            </a:lvl1pPr>
            <a:lvl2pPr marL="342031" indent="0">
              <a:buNone/>
              <a:defRPr sz="2095"/>
            </a:lvl2pPr>
            <a:lvl3pPr marL="684063" indent="0">
              <a:buNone/>
              <a:defRPr sz="1795"/>
            </a:lvl3pPr>
            <a:lvl4pPr marL="1026094" indent="0">
              <a:buNone/>
              <a:defRPr sz="1496"/>
            </a:lvl4pPr>
            <a:lvl5pPr marL="1368125" indent="0">
              <a:buNone/>
              <a:defRPr sz="1496"/>
            </a:lvl5pPr>
            <a:lvl6pPr marL="1710157" indent="0">
              <a:buNone/>
              <a:defRPr sz="1496"/>
            </a:lvl6pPr>
            <a:lvl7pPr marL="2052188" indent="0">
              <a:buNone/>
              <a:defRPr sz="1496"/>
            </a:lvl7pPr>
            <a:lvl8pPr marL="2394219" indent="0">
              <a:buNone/>
              <a:defRPr sz="1496"/>
            </a:lvl8pPr>
            <a:lvl9pPr marL="2736251" indent="0">
              <a:buNone/>
              <a:defRPr sz="149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178" y="2699862"/>
            <a:ext cx="2206252" cy="5001827"/>
          </a:xfrm>
        </p:spPr>
        <p:txBody>
          <a:bodyPr/>
          <a:lstStyle>
            <a:lvl1pPr marL="0" indent="0">
              <a:buNone/>
              <a:defRPr sz="1197"/>
            </a:lvl1pPr>
            <a:lvl2pPr marL="342031" indent="0">
              <a:buNone/>
              <a:defRPr sz="1047"/>
            </a:lvl2pPr>
            <a:lvl3pPr marL="684063" indent="0">
              <a:buNone/>
              <a:defRPr sz="898"/>
            </a:lvl3pPr>
            <a:lvl4pPr marL="1026094" indent="0">
              <a:buNone/>
              <a:defRPr sz="748"/>
            </a:lvl4pPr>
            <a:lvl5pPr marL="1368125" indent="0">
              <a:buNone/>
              <a:defRPr sz="748"/>
            </a:lvl5pPr>
            <a:lvl6pPr marL="1710157" indent="0">
              <a:buNone/>
              <a:defRPr sz="748"/>
            </a:lvl6pPr>
            <a:lvl7pPr marL="2052188" indent="0">
              <a:buNone/>
              <a:defRPr sz="748"/>
            </a:lvl7pPr>
            <a:lvl8pPr marL="2394219" indent="0">
              <a:buNone/>
              <a:defRPr sz="748"/>
            </a:lvl8pPr>
            <a:lvl9pPr marL="2736251" indent="0">
              <a:buNone/>
              <a:defRPr sz="74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9D75F-D2A6-4543-A489-ABB0ACEF2380}" type="datetimeFigureOut">
              <a:rPr lang="en-US" smtClean="0"/>
              <a:t>2/5/26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EAD3A-2833-E543-A5E5-EB959A3E6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767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0287" y="479144"/>
            <a:ext cx="5899964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287" y="2395710"/>
            <a:ext cx="5899964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0287" y="8341240"/>
            <a:ext cx="1539121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9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29D75F-D2A6-4543-A489-ABB0ACEF2380}" type="datetimeFigureOut">
              <a:rPr lang="en-US" smtClean="0"/>
              <a:t>2/5/26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65928" y="8341240"/>
            <a:ext cx="2308682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9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1130" y="8341240"/>
            <a:ext cx="1539121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FEAD3A-2833-E543-A5E5-EB959A3E6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678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4063" rtl="0" eaLnBrk="1" latinLnBrk="0" hangingPunct="1">
        <a:lnSpc>
          <a:spcPct val="90000"/>
        </a:lnSpc>
        <a:spcBef>
          <a:spcPct val="0"/>
        </a:spcBef>
        <a:buNone/>
        <a:defRPr sz="329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016" indent="-171016" algn="l" defTabSz="684063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095" kern="1200">
          <a:solidFill>
            <a:schemeClr val="tx1"/>
          </a:solidFill>
          <a:latin typeface="+mn-lt"/>
          <a:ea typeface="+mn-ea"/>
          <a:cs typeface="+mn-cs"/>
        </a:defRPr>
      </a:lvl1pPr>
      <a:lvl2pPr marL="513047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855078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496" kern="1200">
          <a:solidFill>
            <a:schemeClr val="tx1"/>
          </a:solidFill>
          <a:latin typeface="+mn-lt"/>
          <a:ea typeface="+mn-ea"/>
          <a:cs typeface="+mn-cs"/>
        </a:defRPr>
      </a:lvl3pPr>
      <a:lvl4pPr marL="1197110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4pPr>
      <a:lvl5pPr marL="1539141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5pPr>
      <a:lvl6pPr marL="1881172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6pPr>
      <a:lvl7pPr marL="2223204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7pPr>
      <a:lvl8pPr marL="2565235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8pPr>
      <a:lvl9pPr marL="2907266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1pPr>
      <a:lvl2pPr marL="342031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2pPr>
      <a:lvl3pPr marL="684063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3pPr>
      <a:lvl4pPr marL="1026094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4pPr>
      <a:lvl5pPr marL="1368125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5pPr>
      <a:lvl6pPr marL="1710157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6pPr>
      <a:lvl7pPr marL="2052188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7pPr>
      <a:lvl8pPr marL="2394219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8pPr>
      <a:lvl9pPr marL="2736251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>
            <a:extLst>
              <a:ext uri="{FF2B5EF4-FFF2-40B4-BE49-F238E27FC236}">
                <a16:creationId xmlns:a16="http://schemas.microsoft.com/office/drawing/2014/main" id="{B4653085-A635-80A0-95F1-CEC1B76A1019}"/>
              </a:ext>
            </a:extLst>
          </p:cNvPr>
          <p:cNvSpPr txBox="1"/>
          <p:nvPr/>
        </p:nvSpPr>
        <p:spPr>
          <a:xfrm>
            <a:off x="827271" y="599545"/>
            <a:ext cx="2124792" cy="24784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CA" sz="1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ELEMENTARY MATH PROJECT</a:t>
            </a:r>
            <a:endParaRPr lang="en-CA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F11B2BCC-FD86-2CD7-F85C-7FF327BFFD94}"/>
              </a:ext>
            </a:extLst>
          </p:cNvPr>
          <p:cNvSpPr txBox="1"/>
          <p:nvPr/>
        </p:nvSpPr>
        <p:spPr>
          <a:xfrm>
            <a:off x="3005403" y="397327"/>
            <a:ext cx="3453000" cy="34950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buNone/>
            </a:pPr>
            <a:r>
              <a:rPr lang="en-CA" sz="1400" b="1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GRADE 3 PATTERN</a:t>
            </a:r>
            <a:endParaRPr lang="en-C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/>
            <a:r>
              <a:rPr lang="en-CA" sz="11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CLOSED QUESTIONS</a:t>
            </a:r>
            <a:endParaRPr lang="en-C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ACFC742-FB2D-4468-D8D3-82F527809AB8}"/>
              </a:ext>
            </a:extLst>
          </p:cNvPr>
          <p:cNvSpPr txBox="1"/>
          <p:nvPr/>
        </p:nvSpPr>
        <p:spPr>
          <a:xfrm>
            <a:off x="281124" y="1390383"/>
            <a:ext cx="6278290" cy="4909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1. Consider the following pattern</a:t>
            </a:r>
            <a:r>
              <a:rPr lang="en-CA" sz="14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 7, 17, 27, 37, …</a:t>
            </a:r>
          </a:p>
          <a:p>
            <a:pPr fontAlgn="base"/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Write the next three numbers in the pattern and state the pattern rule.</a:t>
            </a: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CA" sz="1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2. In an increasing pattern, the first term is 1 and the fourth term is 7. What is the fifth term?</a:t>
            </a: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CA" sz="1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3. Denzel made a complex repeating pattern. The pattern goes like this…​</a:t>
            </a:r>
          </a:p>
          <a:p>
            <a:pPr marL="342900" indent="-342900" fontAlgn="base">
              <a:buFont typeface="+mj-lt"/>
              <a:buAutoNum type="alphaLcParenR"/>
            </a:pPr>
            <a:r>
              <a:rPr lang="en-CA" sz="1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ABB pattern for colour​</a:t>
            </a:r>
          </a:p>
          <a:p>
            <a:pPr marL="342900" indent="-342900" fontAlgn="base">
              <a:buFont typeface="+mj-lt"/>
              <a:buAutoNum type="alphaLcParenR"/>
            </a:pPr>
            <a:r>
              <a:rPr lang="en-CA" sz="1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AB pattern for size​</a:t>
            </a:r>
          </a:p>
          <a:p>
            <a:pPr marL="342900" indent="-342900" fontAlgn="base">
              <a:buFont typeface="+mj-lt"/>
              <a:buAutoNum type="alphaLcParenR"/>
            </a:pPr>
            <a:r>
              <a:rPr lang="en-CA" sz="1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ABA pattern for shape​</a:t>
            </a:r>
          </a:p>
          <a:p>
            <a:pPr fontAlgn="base"/>
            <a:r>
              <a:rPr lang="en-CA" sz="1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Here is the beginning of the pattern. Draw the next three ​</a:t>
            </a: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Picture 2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5662EDF7-BADF-2F0D-1D18-A7571842BE8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6041"/>
          <a:stretch>
            <a:fillRect/>
          </a:stretch>
        </p:blipFill>
        <p:spPr>
          <a:xfrm>
            <a:off x="277768" y="292148"/>
            <a:ext cx="612288" cy="684530"/>
          </a:xfrm>
          <a:prstGeom prst="rect">
            <a:avLst/>
          </a:prstGeom>
        </p:spPr>
      </p:pic>
      <p:pic>
        <p:nvPicPr>
          <p:cNvPr id="4" name="Picture 3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4F3964C1-2B71-1010-E902-F7AC90180F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373" t="28332" b="23495"/>
          <a:stretch>
            <a:fillRect/>
          </a:stretch>
        </p:blipFill>
        <p:spPr>
          <a:xfrm>
            <a:off x="890057" y="397327"/>
            <a:ext cx="1677884" cy="282549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5E3A66D-EA46-6259-6DAD-0B4DA824B214}"/>
              </a:ext>
            </a:extLst>
          </p:cNvPr>
          <p:cNvCxnSpPr/>
          <p:nvPr/>
        </p:nvCxnSpPr>
        <p:spPr>
          <a:xfrm>
            <a:off x="395049" y="1097280"/>
            <a:ext cx="605044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A8486587-A517-77A5-4F5A-B5DE28416A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049" y="5910515"/>
            <a:ext cx="3025220" cy="80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0162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2823A5-AAAD-AD29-AD0F-F3BF0F7CB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>
            <a:extLst>
              <a:ext uri="{FF2B5EF4-FFF2-40B4-BE49-F238E27FC236}">
                <a16:creationId xmlns:a16="http://schemas.microsoft.com/office/drawing/2014/main" id="{335A015F-F51E-80BA-2565-4FA83A032096}"/>
              </a:ext>
            </a:extLst>
          </p:cNvPr>
          <p:cNvSpPr txBox="1"/>
          <p:nvPr/>
        </p:nvSpPr>
        <p:spPr>
          <a:xfrm>
            <a:off x="827271" y="599545"/>
            <a:ext cx="2124792" cy="24784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CA" sz="1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ELEMENTARY MATH PROJECT</a:t>
            </a:r>
            <a:endParaRPr lang="en-CA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2FE30CE-38F7-DCFF-B5EB-80B22A338ADC}"/>
              </a:ext>
            </a:extLst>
          </p:cNvPr>
          <p:cNvSpPr txBox="1"/>
          <p:nvPr/>
        </p:nvSpPr>
        <p:spPr>
          <a:xfrm>
            <a:off x="3005403" y="397327"/>
            <a:ext cx="3453000" cy="34950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buNone/>
            </a:pPr>
            <a:r>
              <a:rPr lang="en-CA" sz="1400" b="1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GRADE 3 ALGEBRA</a:t>
            </a:r>
            <a:endParaRPr lang="en-C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/>
            <a:r>
              <a:rPr lang="en-CA" sz="11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OPEN QUESTIONS</a:t>
            </a:r>
            <a:endParaRPr lang="en-C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D41B558-5667-F9F5-1777-D3FAD4EE598F}"/>
              </a:ext>
            </a:extLst>
          </p:cNvPr>
          <p:cNvSpPr txBox="1"/>
          <p:nvPr/>
        </p:nvSpPr>
        <p:spPr>
          <a:xfrm>
            <a:off x="281124" y="1444367"/>
            <a:ext cx="6164365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8. Create a “Which One Doesn’t Belong?” using four equations. Write four equations where one is different from the rest--it doesn’t belong! Then explain why it does not belong. Challenge: Give a reason why EACH equation does not belong. </a:t>
            </a:r>
          </a:p>
        </p:txBody>
      </p:sp>
      <p:pic>
        <p:nvPicPr>
          <p:cNvPr id="3" name="Picture 2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B14957FC-61D8-D594-BEFC-6C0BEEC24A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6041"/>
          <a:stretch>
            <a:fillRect/>
          </a:stretch>
        </p:blipFill>
        <p:spPr>
          <a:xfrm>
            <a:off x="277768" y="292148"/>
            <a:ext cx="612288" cy="684530"/>
          </a:xfrm>
          <a:prstGeom prst="rect">
            <a:avLst/>
          </a:prstGeom>
        </p:spPr>
      </p:pic>
      <p:pic>
        <p:nvPicPr>
          <p:cNvPr id="4" name="Picture 3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723725AD-DB8C-B216-894F-8455DAE4884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373" t="28332" b="23495"/>
          <a:stretch>
            <a:fillRect/>
          </a:stretch>
        </p:blipFill>
        <p:spPr>
          <a:xfrm>
            <a:off x="890057" y="397327"/>
            <a:ext cx="1677884" cy="282549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5AEF3D3-B2ED-235B-E1C2-511797D45D01}"/>
              </a:ext>
            </a:extLst>
          </p:cNvPr>
          <p:cNvCxnSpPr/>
          <p:nvPr/>
        </p:nvCxnSpPr>
        <p:spPr>
          <a:xfrm>
            <a:off x="395049" y="1097280"/>
            <a:ext cx="605044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76BC6C1-C552-A714-7B51-F96BCDBE289E}"/>
              </a:ext>
            </a:extLst>
          </p:cNvPr>
          <p:cNvGraphicFramePr>
            <a:graphicFrameLocks noGrp="1"/>
          </p:cNvGraphicFramePr>
          <p:nvPr/>
        </p:nvGraphicFramePr>
        <p:xfrm>
          <a:off x="395049" y="2260119"/>
          <a:ext cx="5318314" cy="33461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9157">
                  <a:extLst>
                    <a:ext uri="{9D8B030D-6E8A-4147-A177-3AD203B41FA5}">
                      <a16:colId xmlns:a16="http://schemas.microsoft.com/office/drawing/2014/main" val="3859577069"/>
                    </a:ext>
                  </a:extLst>
                </a:gridCol>
                <a:gridCol w="2659157">
                  <a:extLst>
                    <a:ext uri="{9D8B030D-6E8A-4147-A177-3AD203B41FA5}">
                      <a16:colId xmlns:a16="http://schemas.microsoft.com/office/drawing/2014/main" val="3883157295"/>
                    </a:ext>
                  </a:extLst>
                </a:gridCol>
              </a:tblGrid>
              <a:tr h="167309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6731157"/>
                  </a:ext>
                </a:extLst>
              </a:tr>
              <a:tr h="167309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1811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803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820FA3-7F20-5F8F-14A1-57943765F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>
            <a:extLst>
              <a:ext uri="{FF2B5EF4-FFF2-40B4-BE49-F238E27FC236}">
                <a16:creationId xmlns:a16="http://schemas.microsoft.com/office/drawing/2014/main" id="{11AE946C-F54F-4555-B174-2151DF540539}"/>
              </a:ext>
            </a:extLst>
          </p:cNvPr>
          <p:cNvSpPr txBox="1"/>
          <p:nvPr/>
        </p:nvSpPr>
        <p:spPr>
          <a:xfrm>
            <a:off x="827271" y="599545"/>
            <a:ext cx="2124792" cy="24784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CA" sz="1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ELEMENTARY MATH PROJECT</a:t>
            </a:r>
            <a:endParaRPr lang="en-CA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9DB83DC8-6F11-52D4-36F0-4FA2703D41C6}"/>
              </a:ext>
            </a:extLst>
          </p:cNvPr>
          <p:cNvSpPr txBox="1"/>
          <p:nvPr/>
        </p:nvSpPr>
        <p:spPr>
          <a:xfrm>
            <a:off x="3005403" y="397327"/>
            <a:ext cx="3453000" cy="34950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buNone/>
            </a:pPr>
            <a:r>
              <a:rPr lang="en-CA" sz="1400" b="1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GRADE 3 ALGEBRA</a:t>
            </a:r>
            <a:endParaRPr lang="en-C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/>
            <a:r>
              <a:rPr lang="en-CA" sz="11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OPEN QUESTIONS</a:t>
            </a:r>
            <a:endParaRPr lang="en-C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9F54439-DE79-2F42-F112-0A0F2B7A9509}"/>
              </a:ext>
            </a:extLst>
          </p:cNvPr>
          <p:cNvSpPr txBox="1"/>
          <p:nvPr/>
        </p:nvSpPr>
        <p:spPr>
          <a:xfrm>
            <a:off x="281124" y="1444367"/>
            <a:ext cx="6164365" cy="60939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9. Create an addition equation and a subtraction equation that both have the same unknown number. Explain how you know they match.</a:t>
            </a: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10. Create 3 equations to trade with a friend and see if they can solve for the correct answer. </a:t>
            </a:r>
          </a:p>
          <a:p>
            <a:pPr fontAlgn="base"/>
            <a:r>
              <a:rPr lang="en-CA" sz="1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a)</a:t>
            </a: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CA" sz="1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b)</a:t>
            </a: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CA" sz="1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c) </a:t>
            </a:r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Picture 2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10C3D5A8-7127-56F3-0B33-B7B2630FF75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6041"/>
          <a:stretch>
            <a:fillRect/>
          </a:stretch>
        </p:blipFill>
        <p:spPr>
          <a:xfrm>
            <a:off x="277768" y="292148"/>
            <a:ext cx="612288" cy="684530"/>
          </a:xfrm>
          <a:prstGeom prst="rect">
            <a:avLst/>
          </a:prstGeom>
        </p:spPr>
      </p:pic>
      <p:pic>
        <p:nvPicPr>
          <p:cNvPr id="4" name="Picture 3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FB8F0D5B-48BC-F19F-1DCD-176E696B5D7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373" t="28332" b="23495"/>
          <a:stretch>
            <a:fillRect/>
          </a:stretch>
        </p:blipFill>
        <p:spPr>
          <a:xfrm>
            <a:off x="890057" y="397327"/>
            <a:ext cx="1677884" cy="282549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862B061-7E84-F624-F057-6DCBBF5AC849}"/>
              </a:ext>
            </a:extLst>
          </p:cNvPr>
          <p:cNvCxnSpPr/>
          <p:nvPr/>
        </p:nvCxnSpPr>
        <p:spPr>
          <a:xfrm>
            <a:off x="395049" y="1097280"/>
            <a:ext cx="605044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2860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30DFC4-91E3-1D36-1C4E-6556162CB0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>
            <a:extLst>
              <a:ext uri="{FF2B5EF4-FFF2-40B4-BE49-F238E27FC236}">
                <a16:creationId xmlns:a16="http://schemas.microsoft.com/office/drawing/2014/main" id="{ECD580E6-2C82-52CB-9848-D2E7F251E245}"/>
              </a:ext>
            </a:extLst>
          </p:cNvPr>
          <p:cNvSpPr txBox="1"/>
          <p:nvPr/>
        </p:nvSpPr>
        <p:spPr>
          <a:xfrm>
            <a:off x="827271" y="599545"/>
            <a:ext cx="2124792" cy="24784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CA" sz="1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ELEMENTARY MATH PROJECT</a:t>
            </a:r>
            <a:endParaRPr lang="en-CA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4327E60C-045A-DBBF-C3E2-B0FD8442E1AC}"/>
              </a:ext>
            </a:extLst>
          </p:cNvPr>
          <p:cNvSpPr txBox="1"/>
          <p:nvPr/>
        </p:nvSpPr>
        <p:spPr>
          <a:xfrm>
            <a:off x="3005403" y="397327"/>
            <a:ext cx="3453000" cy="34950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buNone/>
            </a:pPr>
            <a:r>
              <a:rPr lang="en-CA" sz="1400" b="1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GRADE 3 PATTERN</a:t>
            </a:r>
            <a:endParaRPr lang="en-C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/>
            <a:r>
              <a:rPr lang="en-CA" sz="11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CLOSED QUESTIONS</a:t>
            </a:r>
            <a:endParaRPr lang="en-C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7659A97-27E1-F77A-B224-D70B1FFCFF6A}"/>
              </a:ext>
            </a:extLst>
          </p:cNvPr>
          <p:cNvSpPr txBox="1"/>
          <p:nvPr/>
        </p:nvSpPr>
        <p:spPr>
          <a:xfrm>
            <a:off x="281124" y="1390383"/>
            <a:ext cx="6278290" cy="70019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4. Fill in the blanks for each pattern.</a:t>
            </a:r>
          </a:p>
          <a:p>
            <a:pPr marL="342900" indent="-342900" fontAlgn="base">
              <a:buFont typeface="+mj-lt"/>
              <a:buAutoNum type="alphaLcParenR"/>
            </a:pPr>
            <a:r>
              <a:rPr lang="en-CA" sz="16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1, 3, 5, 7, ____</a:t>
            </a:r>
          </a:p>
          <a:p>
            <a:pPr marL="342900" indent="-342900" fontAlgn="base">
              <a:buFont typeface="+mj-lt"/>
              <a:buAutoNum type="alphaLcParenR"/>
            </a:pPr>
            <a:endParaRPr lang="en-CA" sz="16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r>
              <a:rPr lang="en-CA" sz="16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____, 22, 26, 30, 34</a:t>
            </a:r>
          </a:p>
          <a:p>
            <a:pPr marL="342900" indent="-342900" fontAlgn="base">
              <a:buFont typeface="+mj-lt"/>
              <a:buAutoNum type="alphaLcParenR"/>
            </a:pPr>
            <a:endParaRPr lang="en-CA" sz="16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r>
              <a:rPr lang="en-CA" sz="16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2, 4, ____, 16, 32</a:t>
            </a:r>
          </a:p>
          <a:p>
            <a:pPr marL="342900" indent="-342900" fontAlgn="base">
              <a:buFont typeface="+mj-lt"/>
              <a:buAutoNum type="alphaLcParenR"/>
            </a:pPr>
            <a:endParaRPr lang="en-CA" sz="16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r>
              <a:rPr lang="en-CA" sz="16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100, 80, 60, 40, ____</a:t>
            </a:r>
          </a:p>
          <a:p>
            <a:pPr marL="342900" indent="-342900" fontAlgn="base">
              <a:buFont typeface="+mj-lt"/>
              <a:buAutoNum type="alphaLcParenR"/>
            </a:pPr>
            <a:endParaRPr lang="en-CA" sz="16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r>
              <a:rPr lang="en-CA" sz="16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1000, 500, ____, 125</a:t>
            </a:r>
          </a:p>
          <a:p>
            <a:pPr fontAlgn="base"/>
            <a:endParaRPr lang="en-CA" sz="16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r>
              <a:rPr lang="en-CA" sz="16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1, 2, 4, 7, 11, ____</a:t>
            </a: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CA" sz="1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5. Use grid paper. Draw the next image in the pattern.</a:t>
            </a:r>
          </a:p>
          <a:p>
            <a:pPr fontAlgn="base"/>
            <a:r>
              <a:rPr lang="en-CA" sz="1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a. </a:t>
            </a: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CA" sz="1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b.</a:t>
            </a: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CA" sz="1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c. </a:t>
            </a: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Picture 2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0134E156-3E51-43D1-0C1A-3EDFF940E49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6041"/>
          <a:stretch>
            <a:fillRect/>
          </a:stretch>
        </p:blipFill>
        <p:spPr>
          <a:xfrm>
            <a:off x="277768" y="292148"/>
            <a:ext cx="612288" cy="684530"/>
          </a:xfrm>
          <a:prstGeom prst="rect">
            <a:avLst/>
          </a:prstGeom>
        </p:spPr>
      </p:pic>
      <p:pic>
        <p:nvPicPr>
          <p:cNvPr id="4" name="Picture 3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AE7B3E86-20E8-4E32-4F02-5E4527B7DF5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373" t="28332" b="23495"/>
          <a:stretch>
            <a:fillRect/>
          </a:stretch>
        </p:blipFill>
        <p:spPr>
          <a:xfrm>
            <a:off x="890057" y="397327"/>
            <a:ext cx="1677884" cy="282549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864D79F-2586-54BE-0A8C-B4C4DD826DE9}"/>
              </a:ext>
            </a:extLst>
          </p:cNvPr>
          <p:cNvCxnSpPr/>
          <p:nvPr/>
        </p:nvCxnSpPr>
        <p:spPr>
          <a:xfrm>
            <a:off x="395049" y="1097280"/>
            <a:ext cx="605044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74" name="Picture 2">
            <a:extLst>
              <a:ext uri="{FF2B5EF4-FFF2-40B4-BE49-F238E27FC236}">
                <a16:creationId xmlns:a16="http://schemas.microsoft.com/office/drawing/2014/main" id="{2D3309ED-1855-BB27-EB76-F1E93F1809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41" y="4930254"/>
            <a:ext cx="3409803" cy="773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9AE3F07E-FA71-511E-22F9-DAAD7C3648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12" y="5997292"/>
            <a:ext cx="2628119" cy="959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7BABDCBA-4871-B807-73AF-B4041D581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30" y="7045008"/>
            <a:ext cx="1960900" cy="1371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4018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44D8B1-44BE-8773-8B7A-A1C75A68D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>
            <a:extLst>
              <a:ext uri="{FF2B5EF4-FFF2-40B4-BE49-F238E27FC236}">
                <a16:creationId xmlns:a16="http://schemas.microsoft.com/office/drawing/2014/main" id="{E935495F-DF6D-5CE7-7E34-A03100E900A3}"/>
              </a:ext>
            </a:extLst>
          </p:cNvPr>
          <p:cNvSpPr txBox="1"/>
          <p:nvPr/>
        </p:nvSpPr>
        <p:spPr>
          <a:xfrm>
            <a:off x="827271" y="599545"/>
            <a:ext cx="2124792" cy="24784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CA" sz="1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ELEMENTARY MATH PROJECT</a:t>
            </a:r>
            <a:endParaRPr lang="en-CA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B27646D4-62C6-B789-D844-FE1FE6A63DB0}"/>
              </a:ext>
            </a:extLst>
          </p:cNvPr>
          <p:cNvSpPr txBox="1"/>
          <p:nvPr/>
        </p:nvSpPr>
        <p:spPr>
          <a:xfrm>
            <a:off x="3005403" y="397327"/>
            <a:ext cx="3453000" cy="34950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buNone/>
            </a:pPr>
            <a:r>
              <a:rPr lang="en-CA" sz="1400" b="1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GRADE 3 PATTERN</a:t>
            </a:r>
            <a:endParaRPr lang="en-C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/>
            <a:r>
              <a:rPr lang="en-CA" sz="1100" dirty="0">
                <a:latin typeface="Aptos" panose="020B0004020202020204" pitchFamily="34" charset="0"/>
                <a:ea typeface="Aptos" panose="020B0004020202020204" pitchFamily="34" charset="0"/>
              </a:rPr>
              <a:t>OPEN </a:t>
            </a:r>
            <a:r>
              <a:rPr lang="en-CA" sz="11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 QUESTIONS</a:t>
            </a:r>
            <a:endParaRPr lang="en-C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2AF2DB3-965C-9BA0-22E3-02E50359DC61}"/>
              </a:ext>
            </a:extLst>
          </p:cNvPr>
          <p:cNvSpPr txBox="1"/>
          <p:nvPr/>
        </p:nvSpPr>
        <p:spPr>
          <a:xfrm>
            <a:off x="281124" y="1390383"/>
            <a:ext cx="6278290" cy="60939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6. Consider the following pattern:</a:t>
            </a: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How do you see the pattern changing?​</a:t>
            </a: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Draw the next image. How many cubes are in it?</a:t>
            </a: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What is the pattern rule for the number of cubes?​</a:t>
            </a: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How many cubes are in the 10th image. Show your strategy.</a:t>
            </a: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Challenge: How many cubes in the 100th image?</a:t>
            </a: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Picture 2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E1657EDD-C680-199D-C0B7-B69CAA18C5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6041"/>
          <a:stretch>
            <a:fillRect/>
          </a:stretch>
        </p:blipFill>
        <p:spPr>
          <a:xfrm>
            <a:off x="277768" y="292148"/>
            <a:ext cx="612288" cy="684530"/>
          </a:xfrm>
          <a:prstGeom prst="rect">
            <a:avLst/>
          </a:prstGeom>
        </p:spPr>
      </p:pic>
      <p:pic>
        <p:nvPicPr>
          <p:cNvPr id="4" name="Picture 3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E68CF9DF-5FE5-BDD6-E60F-43361087EA1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373" t="28332" b="23495"/>
          <a:stretch>
            <a:fillRect/>
          </a:stretch>
        </p:blipFill>
        <p:spPr>
          <a:xfrm>
            <a:off x="890057" y="397327"/>
            <a:ext cx="1677884" cy="282549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38C483B-8B5F-60AB-B9C5-056A71D9DEA2}"/>
              </a:ext>
            </a:extLst>
          </p:cNvPr>
          <p:cNvCxnSpPr/>
          <p:nvPr/>
        </p:nvCxnSpPr>
        <p:spPr>
          <a:xfrm>
            <a:off x="395049" y="1097280"/>
            <a:ext cx="605044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122" name="Picture 2">
            <a:extLst>
              <a:ext uri="{FF2B5EF4-FFF2-40B4-BE49-F238E27FC236}">
                <a16:creationId xmlns:a16="http://schemas.microsoft.com/office/drawing/2014/main" id="{1F3C1335-4A7F-441C-3724-09A4B26DFC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049" y="1740836"/>
            <a:ext cx="4686617" cy="1256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099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8DA92E-CF83-E43D-0DF4-EB390914DE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>
            <a:extLst>
              <a:ext uri="{FF2B5EF4-FFF2-40B4-BE49-F238E27FC236}">
                <a16:creationId xmlns:a16="http://schemas.microsoft.com/office/drawing/2014/main" id="{7BF48641-3FB3-A697-F23D-518877744AE1}"/>
              </a:ext>
            </a:extLst>
          </p:cNvPr>
          <p:cNvSpPr txBox="1"/>
          <p:nvPr/>
        </p:nvSpPr>
        <p:spPr>
          <a:xfrm>
            <a:off x="827271" y="599545"/>
            <a:ext cx="2124792" cy="24784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CA" sz="1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ELEMENTARY MATH PROJECT</a:t>
            </a:r>
            <a:endParaRPr lang="en-CA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AB81137-8C33-1BC8-A715-3A4929214B22}"/>
              </a:ext>
            </a:extLst>
          </p:cNvPr>
          <p:cNvSpPr txBox="1"/>
          <p:nvPr/>
        </p:nvSpPr>
        <p:spPr>
          <a:xfrm>
            <a:off x="3005403" y="397327"/>
            <a:ext cx="3453000" cy="34950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buNone/>
            </a:pPr>
            <a:r>
              <a:rPr lang="en-CA" sz="1400" b="1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GRADE 3 PATTERN</a:t>
            </a:r>
            <a:endParaRPr lang="en-C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/>
            <a:r>
              <a:rPr lang="en-CA" sz="1100" dirty="0">
                <a:latin typeface="Aptos" panose="020B0004020202020204" pitchFamily="34" charset="0"/>
                <a:ea typeface="Aptos" panose="020B0004020202020204" pitchFamily="34" charset="0"/>
              </a:rPr>
              <a:t>OPEN </a:t>
            </a:r>
            <a:r>
              <a:rPr lang="en-CA" sz="11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 QUESTIONS</a:t>
            </a:r>
            <a:endParaRPr lang="en-C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A4129C2-E302-46C2-48EB-9203FAA6AA58}"/>
              </a:ext>
            </a:extLst>
          </p:cNvPr>
          <p:cNvSpPr txBox="1"/>
          <p:nvPr/>
        </p:nvSpPr>
        <p:spPr>
          <a:xfrm>
            <a:off x="281124" y="1390383"/>
            <a:ext cx="627829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7. The first two terms in a pattern are:  1, 4, … </a:t>
            </a:r>
          </a:p>
          <a:p>
            <a:pPr fontAlgn="base"/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How might the pattern continue? What is the pattern rule?</a:t>
            </a:r>
          </a:p>
          <a:p>
            <a:pPr fontAlgn="base"/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How many different patterns can you describe that begin this way (1, 4, …)?</a:t>
            </a: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CA" sz="1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8. Create your own increasing or decreasing pattern using numbers or shapes. Explain how someone could figure out the rule for your pattern.</a:t>
            </a: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Picture 2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1914D05F-06C8-BBD4-04A3-E83D071771C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6041"/>
          <a:stretch>
            <a:fillRect/>
          </a:stretch>
        </p:blipFill>
        <p:spPr>
          <a:xfrm>
            <a:off x="277768" y="292148"/>
            <a:ext cx="612288" cy="684530"/>
          </a:xfrm>
          <a:prstGeom prst="rect">
            <a:avLst/>
          </a:prstGeom>
        </p:spPr>
      </p:pic>
      <p:pic>
        <p:nvPicPr>
          <p:cNvPr id="4" name="Picture 3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0F01035C-F3E6-0580-A914-F38E1F9143B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373" t="28332" b="23495"/>
          <a:stretch>
            <a:fillRect/>
          </a:stretch>
        </p:blipFill>
        <p:spPr>
          <a:xfrm>
            <a:off x="890057" y="397327"/>
            <a:ext cx="1677884" cy="282549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3A525CF-0285-1E53-1CC0-79C3B01AA4BD}"/>
              </a:ext>
            </a:extLst>
          </p:cNvPr>
          <p:cNvCxnSpPr/>
          <p:nvPr/>
        </p:nvCxnSpPr>
        <p:spPr>
          <a:xfrm>
            <a:off x="395049" y="1097280"/>
            <a:ext cx="605044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7960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7D95A0-85B5-9594-E435-9E8718F02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>
            <a:extLst>
              <a:ext uri="{FF2B5EF4-FFF2-40B4-BE49-F238E27FC236}">
                <a16:creationId xmlns:a16="http://schemas.microsoft.com/office/drawing/2014/main" id="{B8BE2478-D45D-956C-5822-8CD885A88E47}"/>
              </a:ext>
            </a:extLst>
          </p:cNvPr>
          <p:cNvSpPr txBox="1"/>
          <p:nvPr/>
        </p:nvSpPr>
        <p:spPr>
          <a:xfrm>
            <a:off x="827271" y="599545"/>
            <a:ext cx="2124792" cy="24784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CA" sz="1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ELEMENTARY MATH PROJECT</a:t>
            </a:r>
            <a:endParaRPr lang="en-CA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56ADC6F-222F-393E-FA23-A60D16942A8F}"/>
              </a:ext>
            </a:extLst>
          </p:cNvPr>
          <p:cNvSpPr txBox="1"/>
          <p:nvPr/>
        </p:nvSpPr>
        <p:spPr>
          <a:xfrm>
            <a:off x="3005403" y="397327"/>
            <a:ext cx="3453000" cy="34950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buNone/>
            </a:pPr>
            <a:r>
              <a:rPr lang="en-CA" sz="1400" b="1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GRADE 3 PATTERN</a:t>
            </a:r>
            <a:endParaRPr lang="en-C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/>
            <a:r>
              <a:rPr lang="en-CA" sz="1100" dirty="0">
                <a:latin typeface="Aptos" panose="020B0004020202020204" pitchFamily="34" charset="0"/>
                <a:ea typeface="Aptos" panose="020B0004020202020204" pitchFamily="34" charset="0"/>
              </a:rPr>
              <a:t>OPEN </a:t>
            </a:r>
            <a:r>
              <a:rPr lang="en-CA" sz="11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 QUESTIONS</a:t>
            </a:r>
            <a:endParaRPr lang="en-C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F86AC89-997E-9054-A0DE-3D22EEEE1E84}"/>
              </a:ext>
            </a:extLst>
          </p:cNvPr>
          <p:cNvSpPr txBox="1"/>
          <p:nvPr/>
        </p:nvSpPr>
        <p:spPr>
          <a:xfrm>
            <a:off x="281124" y="1390383"/>
            <a:ext cx="6278290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9. Create an increasing pattern that becomes a decreasing pattern partway through. Explain why someone looking at it might think it’s tricky.</a:t>
            </a: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10. Make up a short story that includes a pattern (e.g., steps climbed, animals joining a parade, shells on the beach). Describe the pattern rule in your story.</a:t>
            </a:r>
          </a:p>
        </p:txBody>
      </p:sp>
      <p:pic>
        <p:nvPicPr>
          <p:cNvPr id="3" name="Picture 2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1B962F86-EC95-847A-6DAF-3DDFB9DB2B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6041"/>
          <a:stretch>
            <a:fillRect/>
          </a:stretch>
        </p:blipFill>
        <p:spPr>
          <a:xfrm>
            <a:off x="277768" y="292148"/>
            <a:ext cx="612288" cy="684530"/>
          </a:xfrm>
          <a:prstGeom prst="rect">
            <a:avLst/>
          </a:prstGeom>
        </p:spPr>
      </p:pic>
      <p:pic>
        <p:nvPicPr>
          <p:cNvPr id="4" name="Picture 3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41DC3E29-E234-8390-2598-273FFED12AE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373" t="28332" b="23495"/>
          <a:stretch>
            <a:fillRect/>
          </a:stretch>
        </p:blipFill>
        <p:spPr>
          <a:xfrm>
            <a:off x="890057" y="397327"/>
            <a:ext cx="1677884" cy="282549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6DBCD4A-B694-AF7D-BAD5-65FCAAF1C023}"/>
              </a:ext>
            </a:extLst>
          </p:cNvPr>
          <p:cNvCxnSpPr/>
          <p:nvPr/>
        </p:nvCxnSpPr>
        <p:spPr>
          <a:xfrm>
            <a:off x="395049" y="1097280"/>
            <a:ext cx="605044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0054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>
            <a:extLst>
              <a:ext uri="{FF2B5EF4-FFF2-40B4-BE49-F238E27FC236}">
                <a16:creationId xmlns:a16="http://schemas.microsoft.com/office/drawing/2014/main" id="{B4653085-A635-80A0-95F1-CEC1B76A1019}"/>
              </a:ext>
            </a:extLst>
          </p:cNvPr>
          <p:cNvSpPr txBox="1"/>
          <p:nvPr/>
        </p:nvSpPr>
        <p:spPr>
          <a:xfrm>
            <a:off x="827271" y="599545"/>
            <a:ext cx="2124792" cy="24784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CA" sz="1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ELEMENTARY MATH PROJECT</a:t>
            </a:r>
            <a:endParaRPr lang="en-CA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F11B2BCC-FD86-2CD7-F85C-7FF327BFFD94}"/>
              </a:ext>
            </a:extLst>
          </p:cNvPr>
          <p:cNvSpPr txBox="1"/>
          <p:nvPr/>
        </p:nvSpPr>
        <p:spPr>
          <a:xfrm>
            <a:off x="3005403" y="397327"/>
            <a:ext cx="3453000" cy="34950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buNone/>
            </a:pPr>
            <a:r>
              <a:rPr lang="en-CA" sz="1400" b="1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GRADE 3 ALGEBRA</a:t>
            </a:r>
            <a:endParaRPr lang="en-C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/>
            <a:r>
              <a:rPr lang="en-CA" sz="11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CLOSED QUESTIONS</a:t>
            </a:r>
            <a:endParaRPr lang="en-C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ACFC742-FB2D-4468-D8D3-82F527809AB8}"/>
              </a:ext>
            </a:extLst>
          </p:cNvPr>
          <p:cNvSpPr txBox="1"/>
          <p:nvPr/>
        </p:nvSpPr>
        <p:spPr>
          <a:xfrm>
            <a:off x="281124" y="1390383"/>
            <a:ext cx="6278290" cy="66941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1. Write the three other equations in the same “fact family” as ☐ + 7 = 20.</a:t>
            </a: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CA" sz="1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2. Solve for the unknown variable.</a:t>
            </a:r>
          </a:p>
          <a:p>
            <a:pPr marL="342900" indent="-342900" fontAlgn="base">
              <a:buFont typeface="+mj-lt"/>
              <a:buAutoNum type="alphaLcParenR"/>
            </a:pPr>
            <a:r>
              <a:rPr lang="en-CA" sz="1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x + 15 = 24</a:t>
            </a: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r>
              <a:rPr lang="en-CA" sz="1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83 + n = 121</a:t>
            </a: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r>
              <a:rPr lang="en-CA" sz="1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u – 337 = 400</a:t>
            </a: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fontAlgn="base">
              <a:buFont typeface="+mj-lt"/>
              <a:buAutoNum type="alphaLcParenR"/>
            </a:pPr>
            <a:r>
              <a:rPr lang="en-CA" sz="1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100 – m = 23</a:t>
            </a: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Picture 2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5662EDF7-BADF-2F0D-1D18-A7571842BE8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6041"/>
          <a:stretch>
            <a:fillRect/>
          </a:stretch>
        </p:blipFill>
        <p:spPr>
          <a:xfrm>
            <a:off x="277768" y="292148"/>
            <a:ext cx="612288" cy="684530"/>
          </a:xfrm>
          <a:prstGeom prst="rect">
            <a:avLst/>
          </a:prstGeom>
        </p:spPr>
      </p:pic>
      <p:pic>
        <p:nvPicPr>
          <p:cNvPr id="4" name="Picture 3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4F3964C1-2B71-1010-E902-F7AC90180F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373" t="28332" b="23495"/>
          <a:stretch>
            <a:fillRect/>
          </a:stretch>
        </p:blipFill>
        <p:spPr>
          <a:xfrm>
            <a:off x="890057" y="397327"/>
            <a:ext cx="1677884" cy="282549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5E3A66D-EA46-6259-6DAD-0B4DA824B214}"/>
              </a:ext>
            </a:extLst>
          </p:cNvPr>
          <p:cNvCxnSpPr/>
          <p:nvPr/>
        </p:nvCxnSpPr>
        <p:spPr>
          <a:xfrm>
            <a:off x="395049" y="1097280"/>
            <a:ext cx="605044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3623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7AA561-9ED3-F57F-564B-177B341BBE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>
            <a:extLst>
              <a:ext uri="{FF2B5EF4-FFF2-40B4-BE49-F238E27FC236}">
                <a16:creationId xmlns:a16="http://schemas.microsoft.com/office/drawing/2014/main" id="{16C0849B-5B90-9292-104F-8CFAA9845897}"/>
              </a:ext>
            </a:extLst>
          </p:cNvPr>
          <p:cNvSpPr txBox="1"/>
          <p:nvPr/>
        </p:nvSpPr>
        <p:spPr>
          <a:xfrm>
            <a:off x="827271" y="599545"/>
            <a:ext cx="2124792" cy="24784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CA" sz="1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ELEMENTARY MATH PROJECT</a:t>
            </a:r>
            <a:endParaRPr lang="en-CA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A908F77F-9DB0-EFAE-16D5-242726F1BCA5}"/>
              </a:ext>
            </a:extLst>
          </p:cNvPr>
          <p:cNvSpPr txBox="1"/>
          <p:nvPr/>
        </p:nvSpPr>
        <p:spPr>
          <a:xfrm>
            <a:off x="3005403" y="397327"/>
            <a:ext cx="3453000" cy="34950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buNone/>
            </a:pPr>
            <a:r>
              <a:rPr lang="en-CA" sz="1400" b="1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GRADE 3 ALGEBRA</a:t>
            </a:r>
            <a:endParaRPr lang="en-C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/>
            <a:r>
              <a:rPr lang="en-CA" sz="11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CLOSED QUESTIONS</a:t>
            </a:r>
            <a:endParaRPr lang="en-C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3EA482E-9BFB-5B6D-A237-65DFDAE0DB0E}"/>
              </a:ext>
            </a:extLst>
          </p:cNvPr>
          <p:cNvSpPr txBox="1"/>
          <p:nvPr/>
        </p:nvSpPr>
        <p:spPr>
          <a:xfrm>
            <a:off x="281124" y="1390383"/>
            <a:ext cx="6278290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3. Find the value of each shape in the image below:</a:t>
            </a: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4. Sam has a large bag of candies. She ate many over several weeks. Now she has 118 candies left. If the bag had 250 candies to start, how many did she eat?</a:t>
            </a:r>
          </a:p>
        </p:txBody>
      </p:sp>
      <p:pic>
        <p:nvPicPr>
          <p:cNvPr id="3" name="Picture 2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C33346A2-4816-4B43-0794-4C3BB7947F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6041"/>
          <a:stretch>
            <a:fillRect/>
          </a:stretch>
        </p:blipFill>
        <p:spPr>
          <a:xfrm>
            <a:off x="277768" y="292148"/>
            <a:ext cx="612288" cy="684530"/>
          </a:xfrm>
          <a:prstGeom prst="rect">
            <a:avLst/>
          </a:prstGeom>
        </p:spPr>
      </p:pic>
      <p:pic>
        <p:nvPicPr>
          <p:cNvPr id="4" name="Picture 3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1D888740-C284-210F-881E-6F3522C50A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373" t="28332" b="23495"/>
          <a:stretch>
            <a:fillRect/>
          </a:stretch>
        </p:blipFill>
        <p:spPr>
          <a:xfrm>
            <a:off x="890057" y="397327"/>
            <a:ext cx="1677884" cy="282549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6249F61-F2B8-09FC-D41D-9CD031B6FC88}"/>
              </a:ext>
            </a:extLst>
          </p:cNvPr>
          <p:cNvCxnSpPr/>
          <p:nvPr/>
        </p:nvCxnSpPr>
        <p:spPr>
          <a:xfrm>
            <a:off x="395049" y="1097280"/>
            <a:ext cx="605044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194" name="Picture 2">
            <a:extLst>
              <a:ext uri="{FF2B5EF4-FFF2-40B4-BE49-F238E27FC236}">
                <a16:creationId xmlns:a16="http://schemas.microsoft.com/office/drawing/2014/main" id="{BEA5627B-B1FF-7868-78FA-657203A8D6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521" y="1740836"/>
            <a:ext cx="2385570" cy="2367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178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0DB8FB-40E7-E2A7-2947-D452AB81B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>
            <a:extLst>
              <a:ext uri="{FF2B5EF4-FFF2-40B4-BE49-F238E27FC236}">
                <a16:creationId xmlns:a16="http://schemas.microsoft.com/office/drawing/2014/main" id="{E88D054F-92E5-B570-BACC-75D456639FFD}"/>
              </a:ext>
            </a:extLst>
          </p:cNvPr>
          <p:cNvSpPr txBox="1"/>
          <p:nvPr/>
        </p:nvSpPr>
        <p:spPr>
          <a:xfrm>
            <a:off x="827271" y="599545"/>
            <a:ext cx="2124792" cy="24784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CA" sz="1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ELEMENTARY MATH PROJECT</a:t>
            </a:r>
            <a:endParaRPr lang="en-CA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4734E10D-76DA-2125-6018-03AF4D597BD3}"/>
              </a:ext>
            </a:extLst>
          </p:cNvPr>
          <p:cNvSpPr txBox="1"/>
          <p:nvPr/>
        </p:nvSpPr>
        <p:spPr>
          <a:xfrm>
            <a:off x="3005403" y="397327"/>
            <a:ext cx="3453000" cy="34950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buNone/>
            </a:pPr>
            <a:r>
              <a:rPr lang="en-CA" sz="1400" b="1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GRADE 3 ALGEBRA</a:t>
            </a:r>
            <a:endParaRPr lang="en-C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/>
            <a:r>
              <a:rPr lang="en-CA" sz="11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CLOSED QUESTIONS</a:t>
            </a:r>
            <a:endParaRPr lang="en-C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18AEC3A-EA6C-1C70-6614-F699133D2055}"/>
              </a:ext>
            </a:extLst>
          </p:cNvPr>
          <p:cNvSpPr txBox="1"/>
          <p:nvPr/>
        </p:nvSpPr>
        <p:spPr>
          <a:xfrm>
            <a:off x="281124" y="1444367"/>
            <a:ext cx="5076727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5. Solve the following KenKen Puzzle: </a:t>
            </a:r>
          </a:p>
        </p:txBody>
      </p:sp>
      <p:pic>
        <p:nvPicPr>
          <p:cNvPr id="3" name="Picture 2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0ABFBB33-838C-6DCE-7E66-6FA50EC3A2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6041"/>
          <a:stretch>
            <a:fillRect/>
          </a:stretch>
        </p:blipFill>
        <p:spPr>
          <a:xfrm>
            <a:off x="277768" y="292148"/>
            <a:ext cx="612288" cy="684530"/>
          </a:xfrm>
          <a:prstGeom prst="rect">
            <a:avLst/>
          </a:prstGeom>
        </p:spPr>
      </p:pic>
      <p:pic>
        <p:nvPicPr>
          <p:cNvPr id="4" name="Picture 3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D5552CC8-67EE-D89E-92A1-F87E41834EE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373" t="28332" b="23495"/>
          <a:stretch>
            <a:fillRect/>
          </a:stretch>
        </p:blipFill>
        <p:spPr>
          <a:xfrm>
            <a:off x="890057" y="397327"/>
            <a:ext cx="1677884" cy="282549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9115C7F-EBEC-6A7A-3C24-CD8AD14D2015}"/>
              </a:ext>
            </a:extLst>
          </p:cNvPr>
          <p:cNvCxnSpPr/>
          <p:nvPr/>
        </p:nvCxnSpPr>
        <p:spPr>
          <a:xfrm>
            <a:off x="395049" y="1097280"/>
            <a:ext cx="605044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42" name="Picture 2">
            <a:extLst>
              <a:ext uri="{FF2B5EF4-FFF2-40B4-BE49-F238E27FC236}">
                <a16:creationId xmlns:a16="http://schemas.microsoft.com/office/drawing/2014/main" id="{1F4D0059-765A-5462-A55D-1B4801AEE0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049" y="1686406"/>
            <a:ext cx="5577539" cy="562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5524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308B26-243B-6F43-B895-99D440301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>
            <a:extLst>
              <a:ext uri="{FF2B5EF4-FFF2-40B4-BE49-F238E27FC236}">
                <a16:creationId xmlns:a16="http://schemas.microsoft.com/office/drawing/2014/main" id="{8DEFAB03-8429-97D1-8214-DBDA2BD7FD3B}"/>
              </a:ext>
            </a:extLst>
          </p:cNvPr>
          <p:cNvSpPr txBox="1"/>
          <p:nvPr/>
        </p:nvSpPr>
        <p:spPr>
          <a:xfrm>
            <a:off x="827271" y="599545"/>
            <a:ext cx="2124792" cy="24784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CA" sz="10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ELEMENTARY MATH PROJECT</a:t>
            </a:r>
            <a:endParaRPr lang="en-CA" sz="1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D41EF421-30EF-9C84-4752-9BE8BD3D87C7}"/>
              </a:ext>
            </a:extLst>
          </p:cNvPr>
          <p:cNvSpPr txBox="1"/>
          <p:nvPr/>
        </p:nvSpPr>
        <p:spPr>
          <a:xfrm>
            <a:off x="3005403" y="397327"/>
            <a:ext cx="3453000" cy="34950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buNone/>
            </a:pPr>
            <a:r>
              <a:rPr lang="en-CA" sz="1400" b="1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GRADE 3 ALGEBRA</a:t>
            </a:r>
            <a:endParaRPr lang="en-C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/>
            <a:r>
              <a:rPr lang="en-CA" sz="11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OPEN QUESTIONS</a:t>
            </a:r>
            <a:endParaRPr lang="en-CA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FEB7895-3C2B-4CD4-830B-45828144A363}"/>
              </a:ext>
            </a:extLst>
          </p:cNvPr>
          <p:cNvSpPr txBox="1"/>
          <p:nvPr/>
        </p:nvSpPr>
        <p:spPr>
          <a:xfrm>
            <a:off x="281124" y="1444367"/>
            <a:ext cx="6164365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6. Write an equation to represent the Splat! image shown below. </a:t>
            </a:r>
          </a:p>
          <a:p>
            <a:pPr fontAlgn="base"/>
            <a:r>
              <a:rPr lang="en-CA" sz="1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Describe or show how solving the Splat! is connected to solving your equation.</a:t>
            </a: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CA" sz="1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7. Create a story problem that matches the equation: ☐ – 4 = 9</a:t>
            </a:r>
          </a:p>
          <a:p>
            <a:pPr fontAlgn="base"/>
            <a:r>
              <a:rPr lang="en-CA" sz="1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Your story should help someone understand what the unknown number is.</a:t>
            </a: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endParaRPr lang="en-CA" sz="1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Picture 2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89199FB5-7AB2-E8C0-2186-583BDD9A26A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6041"/>
          <a:stretch>
            <a:fillRect/>
          </a:stretch>
        </p:blipFill>
        <p:spPr>
          <a:xfrm>
            <a:off x="277768" y="292148"/>
            <a:ext cx="612288" cy="684530"/>
          </a:xfrm>
          <a:prstGeom prst="rect">
            <a:avLst/>
          </a:prstGeom>
        </p:spPr>
      </p:pic>
      <p:pic>
        <p:nvPicPr>
          <p:cNvPr id="4" name="Picture 3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F300D00F-B4F8-75AE-299A-01E5C69508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373" t="28332" b="23495"/>
          <a:stretch>
            <a:fillRect/>
          </a:stretch>
        </p:blipFill>
        <p:spPr>
          <a:xfrm>
            <a:off x="890057" y="397327"/>
            <a:ext cx="1677884" cy="282549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4F3CA9C-CE95-BFF4-C0A8-39F3F1EF67E0}"/>
              </a:ext>
            </a:extLst>
          </p:cNvPr>
          <p:cNvCxnSpPr/>
          <p:nvPr/>
        </p:nvCxnSpPr>
        <p:spPr>
          <a:xfrm>
            <a:off x="395049" y="1097280"/>
            <a:ext cx="605044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290" name="Picture 2">
            <a:extLst>
              <a:ext uri="{FF2B5EF4-FFF2-40B4-BE49-F238E27FC236}">
                <a16:creationId xmlns:a16="http://schemas.microsoft.com/office/drawing/2014/main" id="{0BABDE94-F7F6-370C-9557-DB91371FD5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049" y="1937323"/>
            <a:ext cx="3408968" cy="2562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1588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575</TotalTime>
  <Words>724</Words>
  <Application>Microsoft Macintosh PowerPoint</Application>
  <PresentationFormat>Custom</PresentationFormat>
  <Paragraphs>244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Yas Mann</dc:creator>
  <cp:lastModifiedBy>Yas Mann</cp:lastModifiedBy>
  <cp:revision>10</cp:revision>
  <dcterms:created xsi:type="dcterms:W3CDTF">2025-08-23T19:46:08Z</dcterms:created>
  <dcterms:modified xsi:type="dcterms:W3CDTF">2026-02-05T21:36:47Z</dcterms:modified>
</cp:coreProperties>
</file>