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96" r:id="rId3"/>
    <p:sldId id="397" r:id="rId4"/>
    <p:sldId id="398" r:id="rId5"/>
    <p:sldId id="399" r:id="rId6"/>
    <p:sldId id="400" r:id="rId7"/>
    <p:sldId id="402" r:id="rId8"/>
    <p:sldId id="401" r:id="rId9"/>
    <p:sldId id="404" r:id="rId10"/>
    <p:sldId id="403" r:id="rId11"/>
    <p:sldId id="405" r:id="rId12"/>
    <p:sldId id="406" r:id="rId13"/>
    <p:sldId id="407" r:id="rId14"/>
    <p:sldId id="409" r:id="rId15"/>
    <p:sldId id="408" r:id="rId16"/>
    <p:sldId id="410" r:id="rId17"/>
    <p:sldId id="411" r:id="rId18"/>
    <p:sldId id="412" r:id="rId19"/>
    <p:sldId id="413" r:id="rId20"/>
    <p:sldId id="414" r:id="rId21"/>
    <p:sldId id="415" r:id="rId22"/>
    <p:sldId id="416" r:id="rId23"/>
    <p:sldId id="417" r:id="rId24"/>
    <p:sldId id="418" r:id="rId25"/>
    <p:sldId id="419" r:id="rId26"/>
    <p:sldId id="420" r:id="rId27"/>
    <p:sldId id="421" r:id="rId28"/>
    <p:sldId id="422" r:id="rId29"/>
    <p:sldId id="423" r:id="rId30"/>
    <p:sldId id="424" r:id="rId31"/>
    <p:sldId id="425" r:id="rId32"/>
    <p:sldId id="426" r:id="rId33"/>
    <p:sldId id="427" r:id="rId34"/>
    <p:sldId id="428" r:id="rId35"/>
    <p:sldId id="429" r:id="rId36"/>
    <p:sldId id="430" r:id="rId37"/>
    <p:sldId id="431" r:id="rId38"/>
    <p:sldId id="432" r:id="rId39"/>
    <p:sldId id="433" r:id="rId40"/>
    <p:sldId id="434" r:id="rId41"/>
    <p:sldId id="435" r:id="rId42"/>
    <p:sldId id="436" r:id="rId43"/>
    <p:sldId id="437" r:id="rId44"/>
    <p:sldId id="438" r:id="rId45"/>
    <p:sldId id="439" r:id="rId46"/>
    <p:sldId id="440" r:id="rId47"/>
    <p:sldId id="441" r:id="rId48"/>
    <p:sldId id="442" r:id="rId49"/>
    <p:sldId id="443" r:id="rId50"/>
    <p:sldId id="444" r:id="rId51"/>
    <p:sldId id="446" r:id="rId52"/>
    <p:sldId id="445" r:id="rId53"/>
    <p:sldId id="447" r:id="rId54"/>
    <p:sldId id="448" r:id="rId55"/>
    <p:sldId id="449" r:id="rId56"/>
    <p:sldId id="451" r:id="rId57"/>
    <p:sldId id="450" r:id="rId58"/>
    <p:sldId id="452" r:id="rId59"/>
    <p:sldId id="455" r:id="rId60"/>
    <p:sldId id="456" r:id="rId61"/>
    <p:sldId id="453" r:id="rId62"/>
    <p:sldId id="454" r:id="rId63"/>
    <p:sldId id="457" r:id="rId64"/>
    <p:sldId id="458" r:id="rId65"/>
    <p:sldId id="459" r:id="rId66"/>
    <p:sldId id="460" r:id="rId67"/>
    <p:sldId id="461" r:id="rId68"/>
    <p:sldId id="462" r:id="rId69"/>
    <p:sldId id="463" r:id="rId70"/>
    <p:sldId id="464" r:id="rId71"/>
    <p:sldId id="465" r:id="rId72"/>
    <p:sldId id="466" r:id="rId73"/>
    <p:sldId id="467" r:id="rId74"/>
    <p:sldId id="468" r:id="rId75"/>
    <p:sldId id="469" r:id="rId76"/>
    <p:sldId id="470" r:id="rId77"/>
    <p:sldId id="471" r:id="rId78"/>
    <p:sldId id="472" r:id="rId79"/>
    <p:sldId id="473" r:id="rId80"/>
    <p:sldId id="474" r:id="rId81"/>
    <p:sldId id="475" r:id="rId82"/>
    <p:sldId id="476" r:id="rId83"/>
    <p:sldId id="477" r:id="rId84"/>
    <p:sldId id="478" r:id="rId85"/>
    <p:sldId id="479" r:id="rId86"/>
    <p:sldId id="480" r:id="rId87"/>
    <p:sldId id="481" r:id="rId88"/>
    <p:sldId id="482" r:id="rId89"/>
    <p:sldId id="483" r:id="rId90"/>
    <p:sldId id="484" r:id="rId91"/>
    <p:sldId id="485" r:id="rId92"/>
    <p:sldId id="486" r:id="rId93"/>
    <p:sldId id="487" r:id="rId94"/>
    <p:sldId id="488" r:id="rId95"/>
    <p:sldId id="489" r:id="rId96"/>
    <p:sldId id="490" r:id="rId97"/>
    <p:sldId id="491" r:id="rId98"/>
    <p:sldId id="492" r:id="rId99"/>
    <p:sldId id="493" r:id="rId100"/>
    <p:sldId id="494" r:id="rId101"/>
    <p:sldId id="495" r:id="rId102"/>
    <p:sldId id="496" r:id="rId103"/>
    <p:sldId id="497" r:id="rId104"/>
    <p:sldId id="498" r:id="rId105"/>
    <p:sldId id="499" r:id="rId106"/>
    <p:sldId id="500" r:id="rId107"/>
    <p:sldId id="501" r:id="rId108"/>
    <p:sldId id="502" r:id="rId109"/>
    <p:sldId id="503" r:id="rId110"/>
    <p:sldId id="504" r:id="rId111"/>
    <p:sldId id="505" r:id="rId112"/>
    <p:sldId id="506" r:id="rId113"/>
    <p:sldId id="507" r:id="rId114"/>
    <p:sldId id="508" r:id="rId115"/>
    <p:sldId id="509" r:id="rId116"/>
    <p:sldId id="510" r:id="rId117"/>
    <p:sldId id="511" r:id="rId118"/>
    <p:sldId id="512" r:id="rId119"/>
    <p:sldId id="513" r:id="rId120"/>
    <p:sldId id="514" r:id="rId121"/>
    <p:sldId id="515" r:id="rId122"/>
    <p:sldId id="516" r:id="rId123"/>
    <p:sldId id="517" r:id="rId124"/>
    <p:sldId id="518" r:id="rId125"/>
    <p:sldId id="519" r:id="rId126"/>
    <p:sldId id="520" r:id="rId127"/>
    <p:sldId id="521" r:id="rId128"/>
    <p:sldId id="522" r:id="rId129"/>
    <p:sldId id="523" r:id="rId130"/>
    <p:sldId id="524" r:id="rId131"/>
    <p:sldId id="525" r:id="rId132"/>
    <p:sldId id="526" r:id="rId133"/>
    <p:sldId id="527" r:id="rId134"/>
    <p:sldId id="528" r:id="rId135"/>
    <p:sldId id="529" r:id="rId136"/>
    <p:sldId id="530" r:id="rId137"/>
    <p:sldId id="531" r:id="rId138"/>
    <p:sldId id="532" r:id="rId139"/>
    <p:sldId id="533" r:id="rId140"/>
    <p:sldId id="534" r:id="rId141"/>
    <p:sldId id="535" r:id="rId142"/>
    <p:sldId id="536" r:id="rId143"/>
    <p:sldId id="537" r:id="rId144"/>
    <p:sldId id="538" r:id="rId145"/>
    <p:sldId id="539" r:id="rId146"/>
    <p:sldId id="540" r:id="rId147"/>
    <p:sldId id="541" r:id="rId148"/>
    <p:sldId id="542" r:id="rId149"/>
    <p:sldId id="543" r:id="rId150"/>
    <p:sldId id="544" r:id="rId151"/>
    <p:sldId id="545" r:id="rId152"/>
    <p:sldId id="546" r:id="rId153"/>
    <p:sldId id="547" r:id="rId154"/>
    <p:sldId id="548" r:id="rId155"/>
    <p:sldId id="549" r:id="rId156"/>
    <p:sldId id="550" r:id="rId157"/>
    <p:sldId id="551" r:id="rId158"/>
    <p:sldId id="552" r:id="rId159"/>
    <p:sldId id="553" r:id="rId160"/>
    <p:sldId id="554" r:id="rId161"/>
    <p:sldId id="555" r:id="rId162"/>
    <p:sldId id="556" r:id="rId163"/>
    <p:sldId id="557" r:id="rId164"/>
    <p:sldId id="558" r:id="rId165"/>
    <p:sldId id="559" r:id="rId166"/>
    <p:sldId id="560" r:id="rId167"/>
    <p:sldId id="561" r:id="rId168"/>
    <p:sldId id="562" r:id="rId169"/>
    <p:sldId id="563" r:id="rId170"/>
    <p:sldId id="564" r:id="rId171"/>
    <p:sldId id="565" r:id="rId172"/>
    <p:sldId id="566" r:id="rId173"/>
    <p:sldId id="567" r:id="rId174"/>
    <p:sldId id="568" r:id="rId175"/>
    <p:sldId id="569" r:id="rId176"/>
    <p:sldId id="570" r:id="rId177"/>
    <p:sldId id="571" r:id="rId178"/>
    <p:sldId id="572" r:id="rId179"/>
    <p:sldId id="573" r:id="rId180"/>
    <p:sldId id="574" r:id="rId181"/>
    <p:sldId id="575" r:id="rId182"/>
    <p:sldId id="576" r:id="rId183"/>
    <p:sldId id="577" r:id="rId184"/>
    <p:sldId id="578" r:id="rId185"/>
    <p:sldId id="579" r:id="rId186"/>
    <p:sldId id="580" r:id="rId187"/>
    <p:sldId id="581" r:id="rId188"/>
    <p:sldId id="582" r:id="rId189"/>
    <p:sldId id="583" r:id="rId190"/>
    <p:sldId id="584" r:id="rId191"/>
    <p:sldId id="585" r:id="rId192"/>
    <p:sldId id="586" r:id="rId193"/>
    <p:sldId id="587" r:id="rId194"/>
    <p:sldId id="588" r:id="rId195"/>
    <p:sldId id="589" r:id="rId196"/>
    <p:sldId id="590" r:id="rId197"/>
    <p:sldId id="591" r:id="rId198"/>
    <p:sldId id="592" r:id="rId199"/>
    <p:sldId id="593" r:id="rId200"/>
    <p:sldId id="594" r:id="rId201"/>
    <p:sldId id="595" r:id="rId202"/>
    <p:sldId id="596" r:id="rId203"/>
    <p:sldId id="597" r:id="rId204"/>
    <p:sldId id="598" r:id="rId205"/>
    <p:sldId id="599" r:id="rId206"/>
    <p:sldId id="600" r:id="rId207"/>
    <p:sldId id="601" r:id="rId208"/>
    <p:sldId id="602" r:id="rId209"/>
    <p:sldId id="603" r:id="rId210"/>
    <p:sldId id="604" r:id="rId211"/>
    <p:sldId id="605" r:id="rId212"/>
    <p:sldId id="606" r:id="rId213"/>
    <p:sldId id="607" r:id="rId214"/>
    <p:sldId id="608" r:id="rId215"/>
    <p:sldId id="609" r:id="rId216"/>
    <p:sldId id="610" r:id="rId217"/>
    <p:sldId id="611" r:id="rId218"/>
    <p:sldId id="612" r:id="rId219"/>
    <p:sldId id="613" r:id="rId220"/>
    <p:sldId id="614" r:id="rId221"/>
    <p:sldId id="615" r:id="rId222"/>
    <p:sldId id="616" r:id="rId223"/>
    <p:sldId id="617" r:id="rId224"/>
    <p:sldId id="618" r:id="rId225"/>
    <p:sldId id="619" r:id="rId226"/>
    <p:sldId id="620" r:id="rId227"/>
    <p:sldId id="621" r:id="rId228"/>
    <p:sldId id="622" r:id="rId229"/>
    <p:sldId id="623" r:id="rId230"/>
    <p:sldId id="624" r:id="rId231"/>
    <p:sldId id="625" r:id="rId232"/>
    <p:sldId id="626" r:id="rId233"/>
    <p:sldId id="627" r:id="rId234"/>
    <p:sldId id="628" r:id="rId235"/>
    <p:sldId id="629" r:id="rId236"/>
    <p:sldId id="630" r:id="rId2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887"/>
    <p:restoredTop sz="94661"/>
  </p:normalViewPr>
  <p:slideViewPr>
    <p:cSldViewPr snapToGrid="0">
      <p:cViewPr varScale="1">
        <p:scale>
          <a:sx n="71" d="100"/>
          <a:sy n="71" d="100"/>
        </p:scale>
        <p:origin x="168" y="10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presProps" Target="presProps.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viewProps" Target="view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theme" Target="theme/theme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0E1C-71A9-5167-4501-2520EC0131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F7DAC9-B56A-E13A-08A0-EAE322046D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C8D5FA-CE3F-F38D-9166-A9940F299A41}"/>
              </a:ext>
            </a:extLst>
          </p:cNvPr>
          <p:cNvSpPr>
            <a:spLocks noGrp="1"/>
          </p:cNvSpPr>
          <p:nvPr>
            <p:ph type="dt" sz="half" idx="10"/>
          </p:nvPr>
        </p:nvSpPr>
        <p:spPr/>
        <p:txBody>
          <a:bodyPr/>
          <a:lstStyle/>
          <a:p>
            <a:fld id="{E1A9FB83-AE5B-3D4C-8588-468573559C52}" type="datetimeFigureOut">
              <a:rPr lang="en-US" smtClean="0"/>
              <a:t>2/5/26</a:t>
            </a:fld>
            <a:endParaRPr lang="en-US"/>
          </a:p>
        </p:txBody>
      </p:sp>
      <p:sp>
        <p:nvSpPr>
          <p:cNvPr id="5" name="Footer Placeholder 4">
            <a:extLst>
              <a:ext uri="{FF2B5EF4-FFF2-40B4-BE49-F238E27FC236}">
                <a16:creationId xmlns:a16="http://schemas.microsoft.com/office/drawing/2014/main" id="{CF1C20E6-68DD-B91F-8C88-1A8796415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3ECD1-878B-B17A-612E-80EAD4540E82}"/>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238748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9E05-0923-1811-C490-CC2A4AFB58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6E1A5B-BA45-D6A0-F8F0-9874BEE13D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9E9DB-3665-05CF-53F2-0B8139E8F5DB}"/>
              </a:ext>
            </a:extLst>
          </p:cNvPr>
          <p:cNvSpPr>
            <a:spLocks noGrp="1"/>
          </p:cNvSpPr>
          <p:nvPr>
            <p:ph type="dt" sz="half" idx="10"/>
          </p:nvPr>
        </p:nvSpPr>
        <p:spPr/>
        <p:txBody>
          <a:bodyPr/>
          <a:lstStyle/>
          <a:p>
            <a:fld id="{E1A9FB83-AE5B-3D4C-8588-468573559C52}" type="datetimeFigureOut">
              <a:rPr lang="en-US" smtClean="0"/>
              <a:t>2/5/26</a:t>
            </a:fld>
            <a:endParaRPr lang="en-US"/>
          </a:p>
        </p:txBody>
      </p:sp>
      <p:sp>
        <p:nvSpPr>
          <p:cNvPr id="5" name="Footer Placeholder 4">
            <a:extLst>
              <a:ext uri="{FF2B5EF4-FFF2-40B4-BE49-F238E27FC236}">
                <a16:creationId xmlns:a16="http://schemas.microsoft.com/office/drawing/2014/main" id="{A120E7AF-313F-3B3A-2496-DCD4149A3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3193B-D08C-B5A1-F4EB-3E0106A054C8}"/>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3096703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D99019-E69F-583F-2F9F-F9C5F7CB8E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3D7F8F-901B-04C7-3A9E-C0F90BB0DB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D1B73E-44F5-7AE6-9BB1-12434CBADAFA}"/>
              </a:ext>
            </a:extLst>
          </p:cNvPr>
          <p:cNvSpPr>
            <a:spLocks noGrp="1"/>
          </p:cNvSpPr>
          <p:nvPr>
            <p:ph type="dt" sz="half" idx="10"/>
          </p:nvPr>
        </p:nvSpPr>
        <p:spPr/>
        <p:txBody>
          <a:bodyPr/>
          <a:lstStyle/>
          <a:p>
            <a:fld id="{E1A9FB83-AE5B-3D4C-8588-468573559C52}" type="datetimeFigureOut">
              <a:rPr lang="en-US" smtClean="0"/>
              <a:t>2/5/26</a:t>
            </a:fld>
            <a:endParaRPr lang="en-US"/>
          </a:p>
        </p:txBody>
      </p:sp>
      <p:sp>
        <p:nvSpPr>
          <p:cNvPr id="5" name="Footer Placeholder 4">
            <a:extLst>
              <a:ext uri="{FF2B5EF4-FFF2-40B4-BE49-F238E27FC236}">
                <a16:creationId xmlns:a16="http://schemas.microsoft.com/office/drawing/2014/main" id="{58CAA04E-A617-3E75-B788-F1A4279C3E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254A40-98C7-10D3-3ED6-6D2946CFF542}"/>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416805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8C90-8943-8E6A-87E1-9DA3E7D0E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73B6B5-9D38-B2AD-4AA3-228E31E84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B15AE-E6BA-F275-FFAD-90D73B5FC658}"/>
              </a:ext>
            </a:extLst>
          </p:cNvPr>
          <p:cNvSpPr>
            <a:spLocks noGrp="1"/>
          </p:cNvSpPr>
          <p:nvPr>
            <p:ph type="dt" sz="half" idx="10"/>
          </p:nvPr>
        </p:nvSpPr>
        <p:spPr/>
        <p:txBody>
          <a:bodyPr/>
          <a:lstStyle/>
          <a:p>
            <a:fld id="{E1A9FB83-AE5B-3D4C-8588-468573559C52}" type="datetimeFigureOut">
              <a:rPr lang="en-US" smtClean="0"/>
              <a:t>2/5/26</a:t>
            </a:fld>
            <a:endParaRPr lang="en-US"/>
          </a:p>
        </p:txBody>
      </p:sp>
      <p:sp>
        <p:nvSpPr>
          <p:cNvPr id="5" name="Footer Placeholder 4">
            <a:extLst>
              <a:ext uri="{FF2B5EF4-FFF2-40B4-BE49-F238E27FC236}">
                <a16:creationId xmlns:a16="http://schemas.microsoft.com/office/drawing/2014/main" id="{342F7B0F-4A89-15F2-8BA7-75812A596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B7B606-AF0F-65D4-906F-CB6B95C977FB}"/>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109136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3BFD-E4C9-B174-BC32-523C19E293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637160-272C-9ADE-8202-B48D4E260E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3D4E3A-31BA-1A8B-5AD6-1430E085FD6F}"/>
              </a:ext>
            </a:extLst>
          </p:cNvPr>
          <p:cNvSpPr>
            <a:spLocks noGrp="1"/>
          </p:cNvSpPr>
          <p:nvPr>
            <p:ph type="dt" sz="half" idx="10"/>
          </p:nvPr>
        </p:nvSpPr>
        <p:spPr/>
        <p:txBody>
          <a:bodyPr/>
          <a:lstStyle/>
          <a:p>
            <a:fld id="{E1A9FB83-AE5B-3D4C-8588-468573559C52}" type="datetimeFigureOut">
              <a:rPr lang="en-US" smtClean="0"/>
              <a:t>2/5/26</a:t>
            </a:fld>
            <a:endParaRPr lang="en-US"/>
          </a:p>
        </p:txBody>
      </p:sp>
      <p:sp>
        <p:nvSpPr>
          <p:cNvPr id="5" name="Footer Placeholder 4">
            <a:extLst>
              <a:ext uri="{FF2B5EF4-FFF2-40B4-BE49-F238E27FC236}">
                <a16:creationId xmlns:a16="http://schemas.microsoft.com/office/drawing/2014/main" id="{E28234EF-009C-D68C-7C6C-C30AD9E89F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81230-895F-F852-1E49-43BE3ED0E316}"/>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2707913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BE0A-27B2-C196-28F5-C893942E4B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C43E50-6364-461B-4DBE-45215C866D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A2ADD0-A0ED-C95C-9B6D-0DC3666954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B428F7-FF29-794F-262B-6A5991639428}"/>
              </a:ext>
            </a:extLst>
          </p:cNvPr>
          <p:cNvSpPr>
            <a:spLocks noGrp="1"/>
          </p:cNvSpPr>
          <p:nvPr>
            <p:ph type="dt" sz="half" idx="10"/>
          </p:nvPr>
        </p:nvSpPr>
        <p:spPr/>
        <p:txBody>
          <a:bodyPr/>
          <a:lstStyle/>
          <a:p>
            <a:fld id="{E1A9FB83-AE5B-3D4C-8588-468573559C52}" type="datetimeFigureOut">
              <a:rPr lang="en-US" smtClean="0"/>
              <a:t>2/5/26</a:t>
            </a:fld>
            <a:endParaRPr lang="en-US"/>
          </a:p>
        </p:txBody>
      </p:sp>
      <p:sp>
        <p:nvSpPr>
          <p:cNvPr id="6" name="Footer Placeholder 5">
            <a:extLst>
              <a:ext uri="{FF2B5EF4-FFF2-40B4-BE49-F238E27FC236}">
                <a16:creationId xmlns:a16="http://schemas.microsoft.com/office/drawing/2014/main" id="{837C99F1-4CC2-2905-EDA0-B3F45F6890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E8ADBB-B7E9-06B6-EC1C-24F6724DE172}"/>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3633325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A5FE6-F4AD-794A-7BDB-DC7742BDA5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EFE8C7-CDCE-4B5F-0B85-705B983D5A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BA8772-ED67-8FC0-2C8F-353D794A6D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D9DB0B-2220-D60F-80DD-11C98C370B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14293B-651B-375A-47CC-C878031682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64742B-5082-020A-CE90-F0604A5B3ECC}"/>
              </a:ext>
            </a:extLst>
          </p:cNvPr>
          <p:cNvSpPr>
            <a:spLocks noGrp="1"/>
          </p:cNvSpPr>
          <p:nvPr>
            <p:ph type="dt" sz="half" idx="10"/>
          </p:nvPr>
        </p:nvSpPr>
        <p:spPr/>
        <p:txBody>
          <a:bodyPr/>
          <a:lstStyle/>
          <a:p>
            <a:fld id="{E1A9FB83-AE5B-3D4C-8588-468573559C52}" type="datetimeFigureOut">
              <a:rPr lang="en-US" smtClean="0"/>
              <a:t>2/5/26</a:t>
            </a:fld>
            <a:endParaRPr lang="en-US"/>
          </a:p>
        </p:txBody>
      </p:sp>
      <p:sp>
        <p:nvSpPr>
          <p:cNvPr id="8" name="Footer Placeholder 7">
            <a:extLst>
              <a:ext uri="{FF2B5EF4-FFF2-40B4-BE49-F238E27FC236}">
                <a16:creationId xmlns:a16="http://schemas.microsoft.com/office/drawing/2014/main" id="{CCAA1F57-4394-4FB7-0C23-249473C321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54482E-0D7D-4056-6594-804027EF959D}"/>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1182368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4B00A-B766-96EA-BBAF-E67EB70D27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8DA4AF-AC52-3BB7-2E87-4A83ED8D8C51}"/>
              </a:ext>
            </a:extLst>
          </p:cNvPr>
          <p:cNvSpPr>
            <a:spLocks noGrp="1"/>
          </p:cNvSpPr>
          <p:nvPr>
            <p:ph type="dt" sz="half" idx="10"/>
          </p:nvPr>
        </p:nvSpPr>
        <p:spPr/>
        <p:txBody>
          <a:bodyPr/>
          <a:lstStyle/>
          <a:p>
            <a:fld id="{E1A9FB83-AE5B-3D4C-8588-468573559C52}" type="datetimeFigureOut">
              <a:rPr lang="en-US" smtClean="0"/>
              <a:t>2/5/26</a:t>
            </a:fld>
            <a:endParaRPr lang="en-US"/>
          </a:p>
        </p:txBody>
      </p:sp>
      <p:sp>
        <p:nvSpPr>
          <p:cNvPr id="4" name="Footer Placeholder 3">
            <a:extLst>
              <a:ext uri="{FF2B5EF4-FFF2-40B4-BE49-F238E27FC236}">
                <a16:creationId xmlns:a16="http://schemas.microsoft.com/office/drawing/2014/main" id="{6BCACA9C-0E5B-2696-E561-D2F2520C22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E18C20-BA29-928F-676F-DB3287B034FE}"/>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391886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90DEB4-00F4-FF6B-37CB-634B44CF54F3}"/>
              </a:ext>
            </a:extLst>
          </p:cNvPr>
          <p:cNvSpPr>
            <a:spLocks noGrp="1"/>
          </p:cNvSpPr>
          <p:nvPr>
            <p:ph type="dt" sz="half" idx="10"/>
          </p:nvPr>
        </p:nvSpPr>
        <p:spPr/>
        <p:txBody>
          <a:bodyPr/>
          <a:lstStyle/>
          <a:p>
            <a:fld id="{E1A9FB83-AE5B-3D4C-8588-468573559C52}" type="datetimeFigureOut">
              <a:rPr lang="en-US" smtClean="0"/>
              <a:t>2/5/26</a:t>
            </a:fld>
            <a:endParaRPr lang="en-US"/>
          </a:p>
        </p:txBody>
      </p:sp>
      <p:sp>
        <p:nvSpPr>
          <p:cNvPr id="3" name="Footer Placeholder 2">
            <a:extLst>
              <a:ext uri="{FF2B5EF4-FFF2-40B4-BE49-F238E27FC236}">
                <a16:creationId xmlns:a16="http://schemas.microsoft.com/office/drawing/2014/main" id="{670759AB-3581-5962-AA29-22AF57F227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AD1DEC-1EC2-0314-2E6C-D9C575E8D9CC}"/>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422076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C7515-4102-2A45-D537-EE868E7723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AD28BD-7444-C66A-F69A-EF9C4EEA24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159DE2-E203-751B-4A3D-36B050DBA4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A82F34-5B29-B1ED-B50A-05C99DB2B74B}"/>
              </a:ext>
            </a:extLst>
          </p:cNvPr>
          <p:cNvSpPr>
            <a:spLocks noGrp="1"/>
          </p:cNvSpPr>
          <p:nvPr>
            <p:ph type="dt" sz="half" idx="10"/>
          </p:nvPr>
        </p:nvSpPr>
        <p:spPr/>
        <p:txBody>
          <a:bodyPr/>
          <a:lstStyle/>
          <a:p>
            <a:fld id="{E1A9FB83-AE5B-3D4C-8588-468573559C52}" type="datetimeFigureOut">
              <a:rPr lang="en-US" smtClean="0"/>
              <a:t>2/5/26</a:t>
            </a:fld>
            <a:endParaRPr lang="en-US"/>
          </a:p>
        </p:txBody>
      </p:sp>
      <p:sp>
        <p:nvSpPr>
          <p:cNvPr id="6" name="Footer Placeholder 5">
            <a:extLst>
              <a:ext uri="{FF2B5EF4-FFF2-40B4-BE49-F238E27FC236}">
                <a16:creationId xmlns:a16="http://schemas.microsoft.com/office/drawing/2014/main" id="{D76DCAC4-6309-1DE7-3D48-D61332C1D6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CEDFF-9FBC-14E6-B4C4-B35C08CBB7D2}"/>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3503571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D6C22-C919-0C09-7383-1DA4863F0D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4608F8-EAF5-BC4D-03B0-28ACA4C992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96C450-11D4-5876-7F05-ABDD923BFF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1E0DA6-D145-4C88-9366-7699D1721B67}"/>
              </a:ext>
            </a:extLst>
          </p:cNvPr>
          <p:cNvSpPr>
            <a:spLocks noGrp="1"/>
          </p:cNvSpPr>
          <p:nvPr>
            <p:ph type="dt" sz="half" idx="10"/>
          </p:nvPr>
        </p:nvSpPr>
        <p:spPr/>
        <p:txBody>
          <a:bodyPr/>
          <a:lstStyle/>
          <a:p>
            <a:fld id="{E1A9FB83-AE5B-3D4C-8588-468573559C52}" type="datetimeFigureOut">
              <a:rPr lang="en-US" smtClean="0"/>
              <a:t>2/5/26</a:t>
            </a:fld>
            <a:endParaRPr lang="en-US"/>
          </a:p>
        </p:txBody>
      </p:sp>
      <p:sp>
        <p:nvSpPr>
          <p:cNvPr id="6" name="Footer Placeholder 5">
            <a:extLst>
              <a:ext uri="{FF2B5EF4-FFF2-40B4-BE49-F238E27FC236}">
                <a16:creationId xmlns:a16="http://schemas.microsoft.com/office/drawing/2014/main" id="{1A0CDD07-CA11-5E2F-8451-A424B6A2A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497356-A12D-8339-E9BE-D827F16420C7}"/>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740773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B8FD7F-7798-A4C3-397C-968D7DB269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2796F3-0B4D-8A34-8EE3-CC3B2AE364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072C1-9169-089F-91B5-E427F0005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1A9FB83-AE5B-3D4C-8588-468573559C52}" type="datetimeFigureOut">
              <a:rPr lang="en-US" smtClean="0"/>
              <a:t>2/5/26</a:t>
            </a:fld>
            <a:endParaRPr lang="en-US"/>
          </a:p>
        </p:txBody>
      </p:sp>
      <p:sp>
        <p:nvSpPr>
          <p:cNvPr id="5" name="Footer Placeholder 4">
            <a:extLst>
              <a:ext uri="{FF2B5EF4-FFF2-40B4-BE49-F238E27FC236}">
                <a16:creationId xmlns:a16="http://schemas.microsoft.com/office/drawing/2014/main" id="{0FE0EDD0-D860-6C4C-3B94-3E88D3FF0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C79F8C4-666F-C1BF-AC13-0D89AFDF9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6895FC-7136-C44A-81A0-07755FBB13E6}" type="slidenum">
              <a:rPr lang="en-US" smtClean="0"/>
              <a:t>‹#›</a:t>
            </a:fld>
            <a:endParaRPr lang="en-US"/>
          </a:p>
        </p:txBody>
      </p:sp>
    </p:spTree>
    <p:extLst>
      <p:ext uri="{BB962C8B-B14F-4D97-AF65-F5344CB8AC3E}">
        <p14:creationId xmlns:p14="http://schemas.microsoft.com/office/powerpoint/2010/main" val="2459873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3" Type="http://schemas.openxmlformats.org/officeDocument/2006/relationships/hyperlink" Target="https://www.youtube.com/watch?v=7XuNVVlD98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Text Box 2">
            <a:extLst>
              <a:ext uri="{FF2B5EF4-FFF2-40B4-BE49-F238E27FC236}">
                <a16:creationId xmlns:a16="http://schemas.microsoft.com/office/drawing/2014/main" id="{F11B2BCC-FD86-2CD7-F85C-7FF327BFFD94}"/>
              </a:ext>
            </a:extLst>
          </p:cNvPr>
          <p:cNvSpPr txBox="1"/>
          <p:nvPr/>
        </p:nvSpPr>
        <p:spPr>
          <a:xfrm>
            <a:off x="1201678" y="2448151"/>
            <a:ext cx="9788643"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4000" kern="100" dirty="0">
                <a:solidFill>
                  <a:schemeClr val="bg1"/>
                </a:solidFill>
                <a:latin typeface="+mj-lt"/>
                <a:ea typeface="Aptos" panose="020B0004020202020204" pitchFamily="34" charset="0"/>
                <a:cs typeface="Times New Roman" panose="02020603050405020304" pitchFamily="18" charset="0"/>
              </a:rPr>
              <a:t>GRADE 3 PRACTICE QUESTIONS </a:t>
            </a:r>
          </a:p>
          <a:p>
            <a:pPr algn="ctr"/>
            <a:r>
              <a:rPr lang="en-CA" sz="6000" b="1" kern="100" dirty="0">
                <a:solidFill>
                  <a:schemeClr val="bg1"/>
                </a:solidFill>
                <a:latin typeface="+mj-lt"/>
                <a:ea typeface="Aptos" panose="020B0004020202020204" pitchFamily="34" charset="0"/>
                <a:cs typeface="Times New Roman" panose="02020603050405020304" pitchFamily="18" charset="0"/>
              </a:rPr>
              <a:t>NUMBER SENSE + COMPUTATIONAL FLUENCY</a:t>
            </a:r>
          </a:p>
        </p:txBody>
      </p:sp>
      <p:grpSp>
        <p:nvGrpSpPr>
          <p:cNvPr id="3" name="Group 2">
            <a:extLst>
              <a:ext uri="{FF2B5EF4-FFF2-40B4-BE49-F238E27FC236}">
                <a16:creationId xmlns:a16="http://schemas.microsoft.com/office/drawing/2014/main" id="{19BAEC7F-C769-8406-B355-E0C589D84095}"/>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43F3BE70-D1B6-7AF8-9E5A-F09C4B9B9E5D}"/>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44C0351B-0363-F377-BC31-E6A9A73C45C7}"/>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black and white logo&#10;&#10;AI-generated content may be incorrect.">
              <a:extLst>
                <a:ext uri="{FF2B5EF4-FFF2-40B4-BE49-F238E27FC236}">
                  <a16:creationId xmlns:a16="http://schemas.microsoft.com/office/drawing/2014/main" id="{2BDEA459-AB60-D706-295C-AAD2355B6C7E}"/>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3598853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7BDED-7A23-F30D-5118-4B07337AF5F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0D27084-5880-DE73-3262-0F50F8B6A99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AB5A728-78F3-EF25-3950-19B30C22BBD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DABF0A2-2377-0F10-1EC1-5554B4EB5C9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02FFEF2-96F8-99E6-1B75-5397DA189F3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1D7E8B4-DD16-CB8F-1B8E-536EBFFAA09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9695484D-07E2-ADDA-8D41-1EBB8D542F83}"/>
              </a:ext>
            </a:extLst>
          </p:cNvPr>
          <p:cNvSpPr>
            <a:spLocks noChangeArrowheads="1"/>
          </p:cNvSpPr>
          <p:nvPr/>
        </p:nvSpPr>
        <p:spPr bwMode="auto">
          <a:xfrm>
            <a:off x="688191" y="1930980"/>
            <a:ext cx="1050338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9. Use materials or draw pictures. Represent each fraction below three ways: As part of a region, a set, and on a number line.</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a) ½ 		b) ¾ 		c) ⅖ 		d) ⅝ </a:t>
            </a:r>
          </a:p>
          <a:p>
            <a:endParaRPr lang="en-CA" sz="2800" dirty="0">
              <a:solidFill>
                <a:srgbClr val="000000"/>
              </a:solidFill>
              <a:ea typeface="Times New Roman" panose="02020603050405020304" pitchFamily="18" charset="0"/>
              <a:cs typeface="Arial" panose="020B0604020202020204" pitchFamily="34" charset="0"/>
            </a:endParaRP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2205350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9BB00-43B2-FB4C-6ED8-9EA5B83B098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5C1E499-141C-4C32-936B-E2F717A0E7D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CCB63E1-5410-5FEE-AB8E-1490E4A5AAD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A1DF40A-9888-3CBD-7869-08ACC023E03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97811DD-DB78-9D8F-3B30-9AF368705D9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29ECB4F-F2E4-0CD0-53A3-EFEAC889B79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41D532D-018D-E5A4-C157-912545F10A46}"/>
              </a:ext>
            </a:extLst>
          </p:cNvPr>
          <p:cNvSpPr>
            <a:spLocks noChangeArrowheads="1"/>
          </p:cNvSpPr>
          <p:nvPr/>
        </p:nvSpPr>
        <p:spPr bwMode="auto">
          <a:xfrm>
            <a:off x="437660" y="1975950"/>
            <a:ext cx="610829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98. Here is a Cube Conversations image. How many unit cubes are in the image and how did you think about them? Write several different equations that match your thinking. Challenge: Can you think of equations that use more than one operation? (e.g., addition and multiplication)</a:t>
            </a:r>
          </a:p>
        </p:txBody>
      </p:sp>
      <p:pic>
        <p:nvPicPr>
          <p:cNvPr id="2" name="Picture 2">
            <a:extLst>
              <a:ext uri="{FF2B5EF4-FFF2-40B4-BE49-F238E27FC236}">
                <a16:creationId xmlns:a16="http://schemas.microsoft.com/office/drawing/2014/main" id="{7C805267-9B06-8791-A465-0F2102DC20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8737" y="1733963"/>
            <a:ext cx="4600901" cy="4410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88466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30A13-D012-4856-D2FD-2A2D3F35467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650A934-E236-C408-F749-9198B37D05E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458D02B-8570-437C-C54D-8FFE74F9C74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F346FE2-DB6B-498A-BAAA-FA3319F54E3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818A41C-8811-4613-EFB7-5FDD85A3ABB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4DC1B3E-CC7B-FB0D-E954-122ADB24B4A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F3BD7E3-6E5C-4D80-767F-1FF0D32DC9EB}"/>
              </a:ext>
            </a:extLst>
          </p:cNvPr>
          <p:cNvSpPr>
            <a:spLocks noChangeArrowheads="1"/>
          </p:cNvSpPr>
          <p:nvPr/>
        </p:nvSpPr>
        <p:spPr bwMode="auto">
          <a:xfrm>
            <a:off x="516196" y="2452819"/>
            <a:ext cx="1115960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99. </a:t>
            </a:r>
            <a:r>
              <a:rPr lang="en-CA" sz="2800" dirty="0" err="1">
                <a:solidFill>
                  <a:srgbClr val="000000"/>
                </a:solidFill>
                <a:ea typeface="Times New Roman" panose="02020603050405020304" pitchFamily="18" charset="0"/>
                <a:cs typeface="Arial" panose="020B0604020202020204" pitchFamily="34" charset="0"/>
              </a:rPr>
              <a:t>Ohenewa</a:t>
            </a:r>
            <a:r>
              <a:rPr lang="en-CA" sz="2800" dirty="0">
                <a:solidFill>
                  <a:srgbClr val="000000"/>
                </a:solidFill>
                <a:ea typeface="Times New Roman" panose="02020603050405020304" pitchFamily="18" charset="0"/>
                <a:cs typeface="Arial" panose="020B0604020202020204" pitchFamily="34" charset="0"/>
              </a:rPr>
              <a:t> is working on a math problem:</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“Evan has 128 scratch-n-sniff stickers. Natalie has 354 more stickers than Evan. How many stickers do they have in total?”</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2684782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FF1C7-30DF-7AAE-8A4A-BD3675E53C5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383984F-14A9-E01D-C9C9-653E7A8EB33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DEADCE4-EDFB-F7D5-8EE8-4C0E9AC7E2B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05A757C-C49F-1DD5-B50C-59056F3E2FA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FA2EA5E-20A2-B3A2-40A0-7D3A5234102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2A34D45D-A14D-5A11-8617-DB50A5A0CAC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5A20A58-9C81-6FA3-5C3A-3E6DE81B2266}"/>
              </a:ext>
            </a:extLst>
          </p:cNvPr>
          <p:cNvSpPr>
            <a:spLocks noChangeArrowheads="1"/>
          </p:cNvSpPr>
          <p:nvPr/>
        </p:nvSpPr>
        <p:spPr bwMode="auto">
          <a:xfrm>
            <a:off x="748183" y="1591045"/>
            <a:ext cx="11159608"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99. continued…</a:t>
            </a:r>
          </a:p>
          <a:p>
            <a:r>
              <a:rPr lang="en-CA" sz="2800" dirty="0">
                <a:solidFill>
                  <a:srgbClr val="000000"/>
                </a:solidFill>
                <a:ea typeface="Times New Roman" panose="02020603050405020304" pitchFamily="18" charset="0"/>
                <a:cs typeface="Arial" panose="020B0604020202020204" pitchFamily="34" charset="0"/>
              </a:rPr>
              <a:t>She drew the bar model below to help figure it out. Can you explain how this model helps </a:t>
            </a:r>
            <a:r>
              <a:rPr lang="en-CA" sz="2800" dirty="0" err="1">
                <a:solidFill>
                  <a:srgbClr val="000000"/>
                </a:solidFill>
                <a:ea typeface="Times New Roman" panose="02020603050405020304" pitchFamily="18" charset="0"/>
                <a:cs typeface="Arial" panose="020B0604020202020204" pitchFamily="34" charset="0"/>
              </a:rPr>
              <a:t>Ohenewa</a:t>
            </a:r>
            <a:r>
              <a:rPr lang="en-CA" sz="2800" dirty="0">
                <a:solidFill>
                  <a:srgbClr val="000000"/>
                </a:solidFill>
                <a:ea typeface="Times New Roman" panose="02020603050405020304" pitchFamily="18" charset="0"/>
                <a:cs typeface="Arial" panose="020B0604020202020204" pitchFamily="34" charset="0"/>
              </a:rPr>
              <a:t> to solve the problem? What equations can you connect to the image? How do they help you find the solution?</a:t>
            </a:r>
          </a:p>
          <a:p>
            <a:endParaRPr lang="en-CA" sz="2800" dirty="0">
              <a:solidFill>
                <a:srgbClr val="000000"/>
              </a:solidFill>
              <a:ea typeface="Times New Roman" panose="02020603050405020304" pitchFamily="18" charset="0"/>
              <a:cs typeface="Arial" panose="020B0604020202020204" pitchFamily="34" charset="0"/>
            </a:endParaRPr>
          </a:p>
          <a:p>
            <a:endParaRPr lang="en-CA" sz="2800" dirty="0">
              <a:solidFill>
                <a:srgbClr val="000000"/>
              </a:solidFill>
              <a:ea typeface="Times New Roman" panose="02020603050405020304" pitchFamily="18" charset="0"/>
              <a:cs typeface="Arial" panose="020B0604020202020204" pitchFamily="34" charset="0"/>
            </a:endParaRPr>
          </a:p>
        </p:txBody>
      </p:sp>
      <p:pic>
        <p:nvPicPr>
          <p:cNvPr id="2" name="Picture 2">
            <a:extLst>
              <a:ext uri="{FF2B5EF4-FFF2-40B4-BE49-F238E27FC236}">
                <a16:creationId xmlns:a16="http://schemas.microsoft.com/office/drawing/2014/main" id="{47AF4C65-D47B-C493-033C-8372FE23E4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704" y="4141108"/>
            <a:ext cx="10341113" cy="2251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7712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2FB6A-63F3-6389-BCF3-075C7AF2E65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8D38BAE-1530-1A3A-FE6F-0E643D18D7B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28143EA-8AF7-A5E4-DA25-70CC7D1A46C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D267D3D-A36E-58D7-0522-F095860BC5E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B5E4C9B-362E-2A6F-E0A3-27623C54A20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263B936-FC7F-A18E-F6BD-7CD5EF1847D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D769E35-48F7-A26B-7B18-B133CF765D24}"/>
              </a:ext>
            </a:extLst>
          </p:cNvPr>
          <p:cNvSpPr>
            <a:spLocks noChangeArrowheads="1"/>
          </p:cNvSpPr>
          <p:nvPr/>
        </p:nvSpPr>
        <p:spPr bwMode="auto">
          <a:xfrm>
            <a:off x="748183" y="1975950"/>
            <a:ext cx="1115960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100. Create three subtraction facts that equal 6. Would you use the same strategy to help recall each one? Explain why or why not.</a:t>
            </a:r>
          </a:p>
        </p:txBody>
      </p:sp>
    </p:spTree>
    <p:extLst>
      <p:ext uri="{BB962C8B-B14F-4D97-AF65-F5344CB8AC3E}">
        <p14:creationId xmlns:p14="http://schemas.microsoft.com/office/powerpoint/2010/main" val="105127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F2795-5171-3109-F42D-DA2529F68F0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0FC53E1-2EC7-A34C-332B-3BAF9E15EF1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6F5C493-52D1-AB5E-9873-095F6A96473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DE3E5E2-FE56-4758-6906-104B2277302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42477D3-A740-F2A8-1078-755AEC5E8E9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9679486-FB3C-B028-B0EA-C6DFC7A0E1C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EAC56D4-5FC0-4CD6-359D-5224E97C3465}"/>
              </a:ext>
            </a:extLst>
          </p:cNvPr>
          <p:cNvSpPr>
            <a:spLocks noChangeArrowheads="1"/>
          </p:cNvSpPr>
          <p:nvPr/>
        </p:nvSpPr>
        <p:spPr bwMode="auto">
          <a:xfrm>
            <a:off x="748183" y="1930980"/>
            <a:ext cx="1115960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101. Make a 3-digit number using the digits 1 to 9 with no digits repeated. Reverse the numbers. Then subtract them. For example, if you picked 123, reversing would be 321, and subtracting gives you 321 − 123 = 198. Do this with at least five different numbers. Do you see a pattern with your answers? How will you share your findings?</a:t>
            </a:r>
          </a:p>
        </p:txBody>
      </p:sp>
    </p:spTree>
    <p:extLst>
      <p:ext uri="{BB962C8B-B14F-4D97-AF65-F5344CB8AC3E}">
        <p14:creationId xmlns:p14="http://schemas.microsoft.com/office/powerpoint/2010/main" val="30324094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2AB77-935C-2A10-358D-C1AEA1F09AC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7364AA0-081E-0BDF-CF61-A20407C10C08}"/>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4DE9CE9-C97C-A878-90E3-89090288675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C3A5143-B32A-5A75-7932-EEE4488C1AA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9B911E1-7CD3-DC9C-BC66-06FD9A1DB44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0ACF19B-96C5-DD65-6704-527CE321398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380E522-6038-CB25-C301-5311990D2CAD}"/>
              </a:ext>
            </a:extLst>
          </p:cNvPr>
          <p:cNvSpPr>
            <a:spLocks noChangeArrowheads="1"/>
          </p:cNvSpPr>
          <p:nvPr/>
        </p:nvSpPr>
        <p:spPr bwMode="auto">
          <a:xfrm>
            <a:off x="748183" y="1828562"/>
            <a:ext cx="1115960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102. Pick one:</a:t>
            </a:r>
          </a:p>
          <a:p>
            <a:r>
              <a:rPr lang="en-CA" sz="2800" dirty="0">
                <a:solidFill>
                  <a:srgbClr val="000000"/>
                </a:solidFill>
                <a:ea typeface="Times New Roman" panose="02020603050405020304" pitchFamily="18" charset="0"/>
                <a:cs typeface="Arial" panose="020B0604020202020204" pitchFamily="34" charset="0"/>
              </a:rPr>
              <a:t>Tell me what you know about </a:t>
            </a:r>
            <a:r>
              <a:rPr lang="en-CA" sz="2800" b="1" dirty="0">
                <a:solidFill>
                  <a:srgbClr val="000000"/>
                </a:solidFill>
                <a:ea typeface="Times New Roman" panose="02020603050405020304" pitchFamily="18" charset="0"/>
                <a:cs typeface="Arial" panose="020B0604020202020204" pitchFamily="34" charset="0"/>
              </a:rPr>
              <a:t>3 × 6 or 18 ÷ 3</a:t>
            </a:r>
          </a:p>
          <a:p>
            <a:r>
              <a:rPr lang="en-CA" sz="2800" dirty="0">
                <a:solidFill>
                  <a:srgbClr val="000000"/>
                </a:solidFill>
                <a:ea typeface="Times New Roman" panose="02020603050405020304" pitchFamily="18" charset="0"/>
                <a:cs typeface="Arial" panose="020B0604020202020204" pitchFamily="34" charset="0"/>
              </a:rPr>
              <a:t>Use words, pictures, numbers, symbols, and materials to represent your thinking. How are the two options related?</a:t>
            </a:r>
          </a:p>
        </p:txBody>
      </p:sp>
    </p:spTree>
    <p:extLst>
      <p:ext uri="{BB962C8B-B14F-4D97-AF65-F5344CB8AC3E}">
        <p14:creationId xmlns:p14="http://schemas.microsoft.com/office/powerpoint/2010/main" val="2576897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E92EE-4C7F-64DF-0871-5D39759A1A3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2CCF581-FCEC-56C7-4D71-00BE4184342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0CF990C-6E63-1971-B8F9-E8A6CD9B24D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C3EA2AB-CC21-E3B9-16BA-8DF14E2CDF2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DA20D7E-BD41-82E6-9DD4-B7FBAB18718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082BDC8-2350-F50C-7723-911BFB68DFC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79EDDBC-E441-FCB7-55EB-1254D2C96C1A}"/>
              </a:ext>
            </a:extLst>
          </p:cNvPr>
          <p:cNvSpPr>
            <a:spLocks noChangeArrowheads="1"/>
          </p:cNvSpPr>
          <p:nvPr/>
        </p:nvSpPr>
        <p:spPr bwMode="auto">
          <a:xfrm>
            <a:off x="748183" y="1930980"/>
            <a:ext cx="1115960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103. Describe a situation where you might estimate rather than calculating an exact answer.</a:t>
            </a:r>
          </a:p>
        </p:txBody>
      </p:sp>
    </p:spTree>
    <p:extLst>
      <p:ext uri="{BB962C8B-B14F-4D97-AF65-F5344CB8AC3E}">
        <p14:creationId xmlns:p14="http://schemas.microsoft.com/office/powerpoint/2010/main" val="311600503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6B62E-4A19-0052-6A98-CBC3D49DB9E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DAB4F6C-CB03-EADD-E2B1-FB71AF429AC8}"/>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00F6AF5-6DDA-7F99-94B5-B36903CF71B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4F97E48-2DDA-1739-2480-8010FB01AD8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0D589EC-893A-194E-2A6F-0C5DDC7A951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204D285-1CD3-59F9-85F8-C8ED9556A6A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F3E300A-4B36-1BE4-9ADF-4F5455740E39}"/>
              </a:ext>
            </a:extLst>
          </p:cNvPr>
          <p:cNvSpPr>
            <a:spLocks noChangeArrowheads="1"/>
          </p:cNvSpPr>
          <p:nvPr/>
        </p:nvSpPr>
        <p:spPr bwMode="auto">
          <a:xfrm>
            <a:off x="748183" y="1975950"/>
            <a:ext cx="1115960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104. Choose one:</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Describe two different meanings of subtraction.</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Describe two different meanings of division.</a:t>
            </a:r>
          </a:p>
          <a:p>
            <a:r>
              <a:rPr lang="en-CA" sz="2800" dirty="0">
                <a:solidFill>
                  <a:srgbClr val="000000"/>
                </a:solidFill>
                <a:ea typeface="Times New Roman" panose="02020603050405020304" pitchFamily="18" charset="0"/>
                <a:cs typeface="Arial" panose="020B0604020202020204" pitchFamily="34" charset="0"/>
              </a:rPr>
              <a:t>For each meaning, create a story problem related to your life or the community in which you live. How will you share your story problems?</a:t>
            </a:r>
          </a:p>
        </p:txBody>
      </p:sp>
    </p:spTree>
    <p:extLst>
      <p:ext uri="{BB962C8B-B14F-4D97-AF65-F5344CB8AC3E}">
        <p14:creationId xmlns:p14="http://schemas.microsoft.com/office/powerpoint/2010/main" val="292523835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D9D2E-6C60-676C-3F1F-24854535734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A1FCA2C-B1C1-A80F-6E9B-70219778348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FB3C3C1-E78F-AFD0-ED8D-7403129668D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015AD2F-5CB9-A817-BD42-4195A25F89D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E7C18EA-816F-BBB1-593C-AFA59495406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1B8DAA8-B1E5-4B29-205B-2C4671112F4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71D1C59-D860-9576-A264-7E0D853DF359}"/>
              </a:ext>
            </a:extLst>
          </p:cNvPr>
          <p:cNvSpPr>
            <a:spLocks noChangeArrowheads="1"/>
          </p:cNvSpPr>
          <p:nvPr/>
        </p:nvSpPr>
        <p:spPr bwMode="auto">
          <a:xfrm>
            <a:off x="748183" y="1930980"/>
            <a:ext cx="1115960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105. Explain how multiplication helps you to divide. Use a specific example to help convey your ideas clearly.</a:t>
            </a:r>
          </a:p>
        </p:txBody>
      </p:sp>
    </p:spTree>
    <p:extLst>
      <p:ext uri="{BB962C8B-B14F-4D97-AF65-F5344CB8AC3E}">
        <p14:creationId xmlns:p14="http://schemas.microsoft.com/office/powerpoint/2010/main" val="229520497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3592A-E420-ED4B-89D2-B4B46B4CE1B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08FB14A-E89A-8ECA-3652-A73A821D8E9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F526928-8764-6F31-5B15-CBA5C2C3FFF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EB9A46C-295B-DFBE-CE77-8741A89C909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3668AA2-07E5-A10B-7218-1679E8A7186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DF3C2FF-5292-54BD-EE5E-488B0299A1D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C6A54EA-4162-6744-39A1-0DC812718E46}"/>
              </a:ext>
            </a:extLst>
          </p:cNvPr>
          <p:cNvSpPr>
            <a:spLocks noChangeArrowheads="1"/>
          </p:cNvSpPr>
          <p:nvPr/>
        </p:nvSpPr>
        <p:spPr bwMode="auto">
          <a:xfrm>
            <a:off x="516196" y="1930980"/>
            <a:ext cx="1115960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106. Use a hundreds chart. Pick three numbers that you could skip count by. Explain how the patterns in the hundreds chart help you to skip count more easily. How does skip counting connect to multiplication?</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24065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1E784-62BA-FBFE-4B5F-F0FAE43D717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EB356E4-FEC4-7F75-F4FF-AB1420D4A3A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6795FD8-4FCD-EC64-4886-9D72CBE3887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7E6ECAA-3934-2A2A-0C92-955A1CD0AC2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76F47B4-122A-6C94-4080-C3918947B5F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15E404C-4E5E-EF0F-1D0A-4D4BED32461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8140D2E-9A38-06A6-9E6F-3B4B1A5543DC}"/>
              </a:ext>
            </a:extLst>
          </p:cNvPr>
          <p:cNvSpPr>
            <a:spLocks noChangeArrowheads="1"/>
          </p:cNvSpPr>
          <p:nvPr/>
        </p:nvSpPr>
        <p:spPr bwMode="auto">
          <a:xfrm>
            <a:off x="665889" y="2044005"/>
            <a:ext cx="1050338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10. True or False: A fraction is a number. How do you know?</a:t>
            </a:r>
          </a:p>
          <a:p>
            <a:endParaRPr lang="en-CA" sz="2800" dirty="0">
              <a:solidFill>
                <a:srgbClr val="000000"/>
              </a:solidFill>
              <a:ea typeface="Times New Roman" panose="02020603050405020304" pitchFamily="18" charset="0"/>
              <a:cs typeface="Arial" panose="020B0604020202020204" pitchFamily="34" charset="0"/>
            </a:endParaRP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4998588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2BA0C-D3C5-424F-08A2-62EDA1C97B9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51AC1E4-C543-EAF4-6157-05CA6446AAD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8BAC2BD-3402-9698-E352-30B6F40BB11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5E9D566-8D9F-3CF9-BC3B-80D17200BD9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8D86E90-863B-A11B-6CFE-6C6C28A6933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48893C1-470F-A8BA-8672-B5707DA1776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9D92F24-7806-613A-D07A-06FFBAE6C2F4}"/>
              </a:ext>
            </a:extLst>
          </p:cNvPr>
          <p:cNvSpPr>
            <a:spLocks noChangeArrowheads="1"/>
          </p:cNvSpPr>
          <p:nvPr/>
        </p:nvSpPr>
        <p:spPr bwMode="auto">
          <a:xfrm>
            <a:off x="516196" y="1975950"/>
            <a:ext cx="1115960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107. Use natural materials (rocks, shells, pinecones) to build an array. How does your array show the concept of multiplication?</a:t>
            </a:r>
          </a:p>
        </p:txBody>
      </p:sp>
    </p:spTree>
    <p:extLst>
      <p:ext uri="{BB962C8B-B14F-4D97-AF65-F5344CB8AC3E}">
        <p14:creationId xmlns:p14="http://schemas.microsoft.com/office/powerpoint/2010/main" val="65508510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5E3A8-041C-2656-46CA-7F41F2D104C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DE558BF-EE0D-3127-E8D5-719BAEABAF5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A36AA62-C819-5829-B7D9-13550A05DB2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0311BC3-2B88-C499-6456-44C6F1E8648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2D10010-610D-A8E6-0E29-6B8B0B6B884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2C5693E-4B1E-1E3D-2A8E-13EAD34F9F1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A5EB0D1-91DB-09A0-FA12-098D3580C807}"/>
              </a:ext>
            </a:extLst>
          </p:cNvPr>
          <p:cNvSpPr>
            <a:spLocks noChangeArrowheads="1"/>
          </p:cNvSpPr>
          <p:nvPr/>
        </p:nvSpPr>
        <p:spPr bwMode="auto">
          <a:xfrm>
            <a:off x="516196" y="1975950"/>
            <a:ext cx="1115960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108. Create a “Which one doesn’t belong?” using equations. Can you think of a reason why each one does not belong?</a:t>
            </a:r>
          </a:p>
        </p:txBody>
      </p:sp>
    </p:spTree>
    <p:extLst>
      <p:ext uri="{BB962C8B-B14F-4D97-AF65-F5344CB8AC3E}">
        <p14:creationId xmlns:p14="http://schemas.microsoft.com/office/powerpoint/2010/main" val="295898334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E770D-9A65-46CD-4D20-E0519D8F9EC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9037BED-C054-CFF5-3085-FDBA5286FF2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6B2532B-D6BD-3974-533B-72E1D652358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F1D22D2-E6B1-97BA-8300-617298F7ED5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D62327E-CE9E-9F51-58DA-E5C010ACFD3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3756A33-7F57-44A6-A553-5B842542B33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47DDBB0-B642-EBA2-CBFD-CB198143BB7A}"/>
              </a:ext>
            </a:extLst>
          </p:cNvPr>
          <p:cNvSpPr>
            <a:spLocks noChangeArrowheads="1"/>
          </p:cNvSpPr>
          <p:nvPr/>
        </p:nvSpPr>
        <p:spPr bwMode="auto">
          <a:xfrm>
            <a:off x="516196" y="1975950"/>
            <a:ext cx="1115960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109. I walked through a garden and saw a row of radishes growing. There were 82 radishes. A rabbit came along and ate some radishes. Then there were 48 radishes still in the garden. What math question could you ask? Show what strategy you would use to figure out the answer to your question.</a:t>
            </a:r>
          </a:p>
        </p:txBody>
      </p:sp>
    </p:spTree>
    <p:extLst>
      <p:ext uri="{BB962C8B-B14F-4D97-AF65-F5344CB8AC3E}">
        <p14:creationId xmlns:p14="http://schemas.microsoft.com/office/powerpoint/2010/main" val="316406952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62B38-DF42-48CE-8291-8ECA8F79D82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D6F12C7-209A-9DBC-D060-47960AEF2CE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21D4439-D9B9-A400-1769-BB96AB71844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618E9D0-4D3A-038F-A254-DC08C31F2A6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2218804-8723-599B-DB45-3D7B316A458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FBA9ED6-F61D-0D79-FC77-F39AEE3C83E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67E8C73-606F-18C2-40BC-8E116097F4ED}"/>
              </a:ext>
            </a:extLst>
          </p:cNvPr>
          <p:cNvSpPr>
            <a:spLocks noChangeArrowheads="1"/>
          </p:cNvSpPr>
          <p:nvPr/>
        </p:nvSpPr>
        <p:spPr bwMode="auto">
          <a:xfrm>
            <a:off x="516196" y="1975950"/>
            <a:ext cx="1115960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110. I opened a package of seeds and planted 3 rows of seeds in the garden. Each row had 24 seeds. I planted some more in a pot. I used up all 92 seeds in the package of seeds. How many seeds did I plant in the pot? What strategies will you use to answer the problem? Share your thinking</a:t>
            </a:r>
          </a:p>
        </p:txBody>
      </p:sp>
    </p:spTree>
    <p:extLst>
      <p:ext uri="{BB962C8B-B14F-4D97-AF65-F5344CB8AC3E}">
        <p14:creationId xmlns:p14="http://schemas.microsoft.com/office/powerpoint/2010/main" val="14825141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E5F51-7C00-3F93-310D-4851D9603F8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927960E-09F2-F6A0-85CC-D22BD082D88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7FEB8BB-965E-6C51-E9F2-9BE6257116D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6A501E2-8A34-2ACA-BCCD-8D1FF57CDAE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9F12319-0BAD-1AAC-CEC4-4F5C5545EDA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0814CE5-87D8-E33A-4084-C818626979B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6302CA0-75D8-7EDB-11FA-1B2A412EDAF1}"/>
              </a:ext>
            </a:extLst>
          </p:cNvPr>
          <p:cNvSpPr>
            <a:spLocks noChangeArrowheads="1"/>
          </p:cNvSpPr>
          <p:nvPr/>
        </p:nvSpPr>
        <p:spPr bwMode="auto">
          <a:xfrm>
            <a:off x="516196" y="1930980"/>
            <a:ext cx="1115960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111. There were 231 ladybugs on a plant and some flew away. There were still 78 ladybugs on the plant. How many flew away? You could draw or use materials to help you think about this. Share how you solved this problem. Create your own math problem about ladybugs.</a:t>
            </a:r>
          </a:p>
        </p:txBody>
      </p:sp>
    </p:spTree>
    <p:extLst>
      <p:ext uri="{BB962C8B-B14F-4D97-AF65-F5344CB8AC3E}">
        <p14:creationId xmlns:p14="http://schemas.microsoft.com/office/powerpoint/2010/main" val="198790785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B6FC1-9718-21D4-FE1C-D8AE6C691DC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535ABCA-2C05-DFC7-CBFE-9D2073CA57C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44F99AB-880F-0861-BD23-91C9F9C6186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2AA6CDD-F774-5ED1-7D9F-6632041C6C2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B4A5CC8-1294-E6E2-CE9E-C4CD167AEF1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02C7ADE-831B-58A8-D6D4-0EE3B493270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0A9F48D-3C1B-5245-EDD7-2EF3E318A5D8}"/>
              </a:ext>
            </a:extLst>
          </p:cNvPr>
          <p:cNvSpPr>
            <a:spLocks noChangeArrowheads="1"/>
          </p:cNvSpPr>
          <p:nvPr/>
        </p:nvSpPr>
        <p:spPr bwMode="auto">
          <a:xfrm>
            <a:off x="516196" y="1930980"/>
            <a:ext cx="1115960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112. I collected some shells at the beach. I put 18 white shells in my pail and then put some purple shells in my pail. I added 43 more white shells. I lined up all my shells up on a log and counted 84 shells. How many purple shells did I collect? Think of two different ways to solve this problem and share your thinking and your solution/answer.</a:t>
            </a:r>
          </a:p>
        </p:txBody>
      </p:sp>
    </p:spTree>
    <p:extLst>
      <p:ext uri="{BB962C8B-B14F-4D97-AF65-F5344CB8AC3E}">
        <p14:creationId xmlns:p14="http://schemas.microsoft.com/office/powerpoint/2010/main" val="80935581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7031C-3522-4952-8827-700F60D532C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70A9252-CBAA-1059-E543-51743D66704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B670F88-302D-8398-BFD6-6D9FB3994A1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FE8023C-2D93-0A86-9B74-BBFD1AEFD3B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09F1A10-7CE0-C6BA-C2AC-9A9BF1CD61F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C616DE4-0F4E-8595-025F-D90EB79B103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A0CC632-8710-3150-6A6A-713F4F6918A9}"/>
              </a:ext>
            </a:extLst>
          </p:cNvPr>
          <p:cNvSpPr>
            <a:spLocks noChangeArrowheads="1"/>
          </p:cNvSpPr>
          <p:nvPr/>
        </p:nvSpPr>
        <p:spPr bwMode="auto">
          <a:xfrm>
            <a:off x="516196" y="1715536"/>
            <a:ext cx="11159608"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113. Here are some interesting bee facts: It takes 21-24 days for a bee to grow from egg to adult. As many as 50 000 honeybees can live in one hive. The largest known bee is the Wallace’s giant bee with a length of up to 4cm and a wingspan of 6cm. The queen bee lays 1500-2000 eggs a day. A honeybee can fly about 24 kilometres in an hour. A honeybee has 5 eyes. What math problems could you pose and solve with this information?</a:t>
            </a:r>
          </a:p>
        </p:txBody>
      </p:sp>
    </p:spTree>
    <p:extLst>
      <p:ext uri="{BB962C8B-B14F-4D97-AF65-F5344CB8AC3E}">
        <p14:creationId xmlns:p14="http://schemas.microsoft.com/office/powerpoint/2010/main" val="380104708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0829B-0DF9-6B44-6B44-FFB09B3FA7B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CDB150F-1003-4A2B-2644-30017D95948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2FC5756-8F3C-A6B4-7528-F19E0E4FEFA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14D9B18-1EF6-8648-4F33-ECC2A788A2D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037ABC7-2F05-A8CA-8966-290680C850E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4CE7E51-BE29-62B8-9679-FC6378085D1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174C83A-C7E7-F66C-BF88-DAAE7065AE93}"/>
              </a:ext>
            </a:extLst>
          </p:cNvPr>
          <p:cNvSpPr>
            <a:spLocks noChangeArrowheads="1"/>
          </p:cNvSpPr>
          <p:nvPr/>
        </p:nvSpPr>
        <p:spPr bwMode="auto">
          <a:xfrm>
            <a:off x="516196" y="1930980"/>
            <a:ext cx="1115960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114. 915 bees flew out of the hive to find nectar and pollen. Some bees stopped at the first garden and 650 flew to find another one. How many bees stopped at the first garden? You could use a number line or base ten blocks or another way to help you think about this. Share how you solved this problem. Create and solve your own math story about bees.</a:t>
            </a:r>
          </a:p>
        </p:txBody>
      </p:sp>
    </p:spTree>
    <p:extLst>
      <p:ext uri="{BB962C8B-B14F-4D97-AF65-F5344CB8AC3E}">
        <p14:creationId xmlns:p14="http://schemas.microsoft.com/office/powerpoint/2010/main" val="240176684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54406-A3E9-ADDC-B63F-D3DF5DA9FB2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492D1FF-0C81-F780-0C16-E03E840FA15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DF8D030-AEBC-94F2-AB26-DAEDE9C3BC8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40B8EE3-3781-B15D-DF1F-DCCAA5204B4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88AE988-D4ED-2637-EFDF-E0DF13F5A68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9C51639-1C45-6AA4-73A0-EE8CC089C75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215B504-705C-3935-4124-316A74931BD0}"/>
              </a:ext>
            </a:extLst>
          </p:cNvPr>
          <p:cNvSpPr>
            <a:spLocks noChangeArrowheads="1"/>
          </p:cNvSpPr>
          <p:nvPr/>
        </p:nvSpPr>
        <p:spPr bwMode="auto">
          <a:xfrm>
            <a:off x="516196" y="1591045"/>
            <a:ext cx="1115960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115. Below is a picture that goes with a story problem. What story problem might this picture inspire? Brainstorm different possibilities. Choose your favourite. Share with a friend.</a:t>
            </a:r>
          </a:p>
        </p:txBody>
      </p:sp>
      <p:pic>
        <p:nvPicPr>
          <p:cNvPr id="25602" name="Picture 2">
            <a:extLst>
              <a:ext uri="{FF2B5EF4-FFF2-40B4-BE49-F238E27FC236}">
                <a16:creationId xmlns:a16="http://schemas.microsoft.com/office/drawing/2014/main" id="{72FF2A33-20FF-3625-8D11-18EDC75EA6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403" y="2976039"/>
            <a:ext cx="5871739" cy="3290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72727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Text Box 2">
            <a:extLst>
              <a:ext uri="{FF2B5EF4-FFF2-40B4-BE49-F238E27FC236}">
                <a16:creationId xmlns:a16="http://schemas.microsoft.com/office/drawing/2014/main" id="{F11B2BCC-FD86-2CD7-F85C-7FF327BFFD94}"/>
              </a:ext>
            </a:extLst>
          </p:cNvPr>
          <p:cNvSpPr txBox="1"/>
          <p:nvPr/>
        </p:nvSpPr>
        <p:spPr>
          <a:xfrm>
            <a:off x="1201678" y="2448151"/>
            <a:ext cx="9788643"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4000" kern="100" dirty="0">
                <a:solidFill>
                  <a:schemeClr val="bg1"/>
                </a:solidFill>
                <a:latin typeface="+mj-lt"/>
                <a:ea typeface="Aptos" panose="020B0004020202020204" pitchFamily="34" charset="0"/>
                <a:cs typeface="Times New Roman" panose="02020603050405020304" pitchFamily="18" charset="0"/>
              </a:rPr>
              <a:t>GRADE 3 PRACTICE QUESTIONS </a:t>
            </a:r>
          </a:p>
          <a:p>
            <a:pPr algn="ctr"/>
            <a:r>
              <a:rPr lang="en-CA" sz="6000" b="1" kern="100" dirty="0">
                <a:solidFill>
                  <a:schemeClr val="bg1"/>
                </a:solidFill>
                <a:latin typeface="+mj-lt"/>
                <a:ea typeface="Aptos" panose="020B0004020202020204" pitchFamily="34" charset="0"/>
                <a:cs typeface="Times New Roman" panose="02020603050405020304" pitchFamily="18" charset="0"/>
              </a:rPr>
              <a:t>PATTERN</a:t>
            </a:r>
          </a:p>
        </p:txBody>
      </p:sp>
      <p:grpSp>
        <p:nvGrpSpPr>
          <p:cNvPr id="3" name="Group 2">
            <a:extLst>
              <a:ext uri="{FF2B5EF4-FFF2-40B4-BE49-F238E27FC236}">
                <a16:creationId xmlns:a16="http://schemas.microsoft.com/office/drawing/2014/main" id="{19BAEC7F-C769-8406-B355-E0C589D84095}"/>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43F3BE70-D1B6-7AF8-9E5A-F09C4B9B9E5D}"/>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44C0351B-0363-F377-BC31-E6A9A73C45C7}"/>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black and white logo&#10;&#10;AI-generated content may be incorrect.">
              <a:extLst>
                <a:ext uri="{FF2B5EF4-FFF2-40B4-BE49-F238E27FC236}">
                  <a16:creationId xmlns:a16="http://schemas.microsoft.com/office/drawing/2014/main" id="{2BDEA459-AB60-D706-295C-AAD2355B6C7E}"/>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1262468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2FFD1-5FBE-4727-D67F-94413D8C14A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1227032-952C-1ABB-4FB5-41B8D3630ED8}"/>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6CBE418-31B6-9BD7-A841-393B81CE6F7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1EE023F-B2D2-47A0-B1D7-861DFF78964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EAFA68D-4017-0B43-C70B-0B7B75B37FD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D6E4013-B9B5-7641-FF95-D8BF581A08A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93AFF19D-983F-2FDE-926B-FA369A0DC0F6}"/>
              </a:ext>
            </a:extLst>
          </p:cNvPr>
          <p:cNvSpPr>
            <a:spLocks noChangeArrowheads="1"/>
          </p:cNvSpPr>
          <p:nvPr/>
        </p:nvSpPr>
        <p:spPr bwMode="auto">
          <a:xfrm>
            <a:off x="665889" y="2044004"/>
            <a:ext cx="1050338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11. If you eat half of a pizza and your friend eats a third of what's left, how much pizza remains uneaten? Show your reasoning by drawing a picture or using fraction materials.</a:t>
            </a:r>
          </a:p>
        </p:txBody>
      </p:sp>
    </p:spTree>
    <p:extLst>
      <p:ext uri="{BB962C8B-B14F-4D97-AF65-F5344CB8AC3E}">
        <p14:creationId xmlns:p14="http://schemas.microsoft.com/office/powerpoint/2010/main" val="377324896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83668-B1C7-9C82-A8F8-26F58ADE4BB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F6FD24C-94EB-68D7-47C7-4CEBFB00C6E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0C08B00-EB33-19DC-BC69-699140700A7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63FCEBB-6666-E027-1772-6D4C8878B4E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DA282E0-8EAC-31FB-D5BA-87E61B6D508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36BEAD3-06D4-6DB5-C94C-96EEA1A2FE5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PATTERN:</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A0366C9-EA12-A405-0E73-8BC58F579E66}"/>
              </a:ext>
            </a:extLst>
          </p:cNvPr>
          <p:cNvSpPr>
            <a:spLocks noChangeArrowheads="1"/>
          </p:cNvSpPr>
          <p:nvPr/>
        </p:nvSpPr>
        <p:spPr bwMode="auto">
          <a:xfrm>
            <a:off x="584172" y="1715536"/>
            <a:ext cx="1102365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 Consider the following pattern</a:t>
            </a:r>
            <a:r>
              <a:rPr lang="en-CA" sz="2800" b="1" dirty="0">
                <a:ea typeface="Times New Roman" panose="02020603050405020304" pitchFamily="18" charset="0"/>
                <a:cs typeface="Arial" panose="020B0604020202020204" pitchFamily="34" charset="0"/>
              </a:rPr>
              <a:t>: 7, 17, 27, 37, …</a:t>
            </a:r>
          </a:p>
          <a:p>
            <a:r>
              <a:rPr lang="en-CA" sz="2800" dirty="0">
                <a:solidFill>
                  <a:srgbClr val="000000"/>
                </a:solidFill>
                <a:ea typeface="Times New Roman" panose="02020603050405020304" pitchFamily="18" charset="0"/>
                <a:cs typeface="Arial" panose="020B0604020202020204" pitchFamily="34" charset="0"/>
              </a:rPr>
              <a:t>Write the next three numbers in the pattern and state the pattern rule.</a:t>
            </a:r>
          </a:p>
        </p:txBody>
      </p:sp>
    </p:spTree>
    <p:extLst>
      <p:ext uri="{BB962C8B-B14F-4D97-AF65-F5344CB8AC3E}">
        <p14:creationId xmlns:p14="http://schemas.microsoft.com/office/powerpoint/2010/main" val="39977935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FA808-24CF-32DD-8D8D-4E67D6CAAA4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06B1B39-35B0-C6E2-91F4-62D13479903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FE64EC5-B463-166B-7D35-60CEE1A1ACB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C1FBE71-67FD-52B5-10EA-1C2BE82605C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DE46B79-AAA3-DA73-33CF-E23826BBD96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37EF7A8-87FF-1D56-CF30-1EC0518A65D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PATTERN:</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5597575-5195-EB50-75B7-0058974C5671}"/>
              </a:ext>
            </a:extLst>
          </p:cNvPr>
          <p:cNvSpPr>
            <a:spLocks noChangeArrowheads="1"/>
          </p:cNvSpPr>
          <p:nvPr/>
        </p:nvSpPr>
        <p:spPr bwMode="auto">
          <a:xfrm>
            <a:off x="584172" y="1930980"/>
            <a:ext cx="1102365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 In an increasing pattern, the first term is 1 and the fourth term is 7. What is the fifth term?</a:t>
            </a:r>
          </a:p>
        </p:txBody>
      </p:sp>
    </p:spTree>
    <p:extLst>
      <p:ext uri="{BB962C8B-B14F-4D97-AF65-F5344CB8AC3E}">
        <p14:creationId xmlns:p14="http://schemas.microsoft.com/office/powerpoint/2010/main" val="295710164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0A500-CC32-71C7-3B71-79C28779DC6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CC600A5-6C27-781B-758B-BD1AAD0D8F0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0B2F6CB-D1AD-60A4-D596-F717FDB1490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B8F4E6E-5041-D691-F0BF-D92E1448631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DBB1D48-2224-84AC-C215-FE2180C4F11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7FAFDC7-C18B-1326-9A1E-3F52C4787C6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PATTERN:</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40CCC7E-1FE6-9FBC-986A-8C691269197A}"/>
              </a:ext>
            </a:extLst>
          </p:cNvPr>
          <p:cNvSpPr>
            <a:spLocks noChangeArrowheads="1"/>
          </p:cNvSpPr>
          <p:nvPr/>
        </p:nvSpPr>
        <p:spPr bwMode="auto">
          <a:xfrm>
            <a:off x="584172" y="1591045"/>
            <a:ext cx="1102365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 Denzel made a complex repeating pattern. The pattern goes like this…​</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ABB pattern for colour​</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AB pattern for size​</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ABA pattern for shape​</a:t>
            </a:r>
          </a:p>
          <a:p>
            <a:r>
              <a:rPr lang="en-CA" sz="2800" dirty="0">
                <a:solidFill>
                  <a:srgbClr val="000000"/>
                </a:solidFill>
                <a:ea typeface="Times New Roman" panose="02020603050405020304" pitchFamily="18" charset="0"/>
                <a:cs typeface="Arial" panose="020B0604020202020204" pitchFamily="34" charset="0"/>
              </a:rPr>
              <a:t>Here is the beginning of the pattern. Draw the next three ​</a:t>
            </a:r>
          </a:p>
        </p:txBody>
      </p:sp>
      <p:pic>
        <p:nvPicPr>
          <p:cNvPr id="2" name="Picture 2">
            <a:extLst>
              <a:ext uri="{FF2B5EF4-FFF2-40B4-BE49-F238E27FC236}">
                <a16:creationId xmlns:a16="http://schemas.microsoft.com/office/drawing/2014/main" id="{A1C8867A-8F3D-EF36-78A9-7028CB5DDB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562" y="4352931"/>
            <a:ext cx="8264875" cy="2192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406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42A75-C660-953E-6716-C4D71C712A6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4D7A329-546C-649B-4107-5733D37561B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0AF8616-95C1-1B9F-7E60-BE12BF4A06F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29920F1-EF22-482A-C93B-A4229F4FFB2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631F5F9-D7BA-A20A-6DB8-16C456BA221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D74A089-ACB6-2DAF-663A-8AE6511465E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PATTERN:</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631BA1F-3714-94FA-95E1-C5EF55509A0B}"/>
              </a:ext>
            </a:extLst>
          </p:cNvPr>
          <p:cNvSpPr>
            <a:spLocks noChangeArrowheads="1"/>
          </p:cNvSpPr>
          <p:nvPr/>
        </p:nvSpPr>
        <p:spPr bwMode="auto">
          <a:xfrm>
            <a:off x="584172" y="1975950"/>
            <a:ext cx="1102365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400" dirty="0">
                <a:solidFill>
                  <a:srgbClr val="000000"/>
                </a:solidFill>
                <a:ea typeface="Times New Roman" panose="02020603050405020304" pitchFamily="18" charset="0"/>
                <a:cs typeface="Arial" panose="020B0604020202020204" pitchFamily="34" charset="0"/>
              </a:rPr>
              <a:t>4. Fill in the blanks for each pattern.</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1, 3, 5, 7, ____</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____, 22, 26, 30, 34</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2, 4, ____, 16, 32</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100, 80, 60, 40, ____</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1000, 500, ____, 125</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1, 2, 4, 7, 11, ____</a:t>
            </a:r>
          </a:p>
        </p:txBody>
      </p:sp>
    </p:spTree>
    <p:extLst>
      <p:ext uri="{BB962C8B-B14F-4D97-AF65-F5344CB8AC3E}">
        <p14:creationId xmlns:p14="http://schemas.microsoft.com/office/powerpoint/2010/main" val="184470798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4A908-A861-12CF-6BEE-19E546127DB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C010A11-27EF-DF4C-BB20-511251FC53A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2210315-65B7-1D7D-FA7D-27ACF7386C5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054ED8B-3AF5-4E46-4F55-B13FCE2CD16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E7A5CAB-D19C-286F-9920-1EEE2F27DC0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674D57D-8654-4189-9325-226BDD28A86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PATTERN:</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8BD5D3D-B36D-F33D-EB31-AE99D4DA4C5B}"/>
              </a:ext>
            </a:extLst>
          </p:cNvPr>
          <p:cNvSpPr>
            <a:spLocks noChangeArrowheads="1"/>
          </p:cNvSpPr>
          <p:nvPr/>
        </p:nvSpPr>
        <p:spPr bwMode="auto">
          <a:xfrm>
            <a:off x="584172" y="1915560"/>
            <a:ext cx="1102365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400" dirty="0">
                <a:solidFill>
                  <a:srgbClr val="000000"/>
                </a:solidFill>
                <a:ea typeface="Times New Roman" panose="02020603050405020304" pitchFamily="18" charset="0"/>
                <a:cs typeface="Arial" panose="020B0604020202020204" pitchFamily="34" charset="0"/>
              </a:rPr>
              <a:t>5. Use grid paper. Draw the next image in the pattern.</a:t>
            </a:r>
          </a:p>
          <a:p>
            <a:r>
              <a:rPr lang="en-CA" sz="2400" dirty="0">
                <a:solidFill>
                  <a:srgbClr val="000000"/>
                </a:solidFill>
                <a:ea typeface="Times New Roman" panose="02020603050405020304" pitchFamily="18" charset="0"/>
                <a:cs typeface="Arial" panose="020B0604020202020204" pitchFamily="34" charset="0"/>
              </a:rPr>
              <a:t>a. </a:t>
            </a:r>
          </a:p>
        </p:txBody>
      </p:sp>
      <p:pic>
        <p:nvPicPr>
          <p:cNvPr id="2" name="Picture 2">
            <a:extLst>
              <a:ext uri="{FF2B5EF4-FFF2-40B4-BE49-F238E27FC236}">
                <a16:creationId xmlns:a16="http://schemas.microsoft.com/office/drawing/2014/main" id="{985265BD-9FCA-6B57-C89B-B5E5D8DC4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989" y="2554933"/>
            <a:ext cx="10024020" cy="2275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52104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AA244-15BE-E09C-B0DB-18EBA1B4347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C1E6445-1005-FDE7-88C6-2B04798EAD7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54E862F-E8D8-D438-2C47-F1320B286ED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4D55EA5-8904-2006-180B-0D2A6932017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9F3A496-9916-4669-0B98-EF8975133D6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C257DB9-59AF-BDA4-6148-FD4DBADE388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PATTERN:</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FE70B4A-CFF8-47C8-FAF9-13F0498FDBAB}"/>
              </a:ext>
            </a:extLst>
          </p:cNvPr>
          <p:cNvSpPr>
            <a:spLocks noChangeArrowheads="1"/>
          </p:cNvSpPr>
          <p:nvPr/>
        </p:nvSpPr>
        <p:spPr bwMode="auto">
          <a:xfrm>
            <a:off x="584172" y="1915560"/>
            <a:ext cx="1102365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400" dirty="0">
                <a:solidFill>
                  <a:srgbClr val="000000"/>
                </a:solidFill>
                <a:ea typeface="Times New Roman" panose="02020603050405020304" pitchFamily="18" charset="0"/>
                <a:cs typeface="Arial" panose="020B0604020202020204" pitchFamily="34" charset="0"/>
              </a:rPr>
              <a:t>5. Use grid paper. Draw the next image in the pattern.</a:t>
            </a:r>
          </a:p>
          <a:p>
            <a:r>
              <a:rPr lang="en-CA" sz="2400" dirty="0">
                <a:solidFill>
                  <a:srgbClr val="000000"/>
                </a:solidFill>
                <a:ea typeface="Times New Roman" panose="02020603050405020304" pitchFamily="18" charset="0"/>
                <a:cs typeface="Arial" panose="020B0604020202020204" pitchFamily="34" charset="0"/>
              </a:rPr>
              <a:t>b. </a:t>
            </a:r>
          </a:p>
        </p:txBody>
      </p:sp>
      <p:pic>
        <p:nvPicPr>
          <p:cNvPr id="3" name="Picture 4">
            <a:extLst>
              <a:ext uri="{FF2B5EF4-FFF2-40B4-BE49-F238E27FC236}">
                <a16:creationId xmlns:a16="http://schemas.microsoft.com/office/drawing/2014/main" id="{3A298B80-441A-A109-EE11-AEB43B5E6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8151" y="2531436"/>
            <a:ext cx="8655696" cy="3160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7641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70F08-2723-79F4-4FEC-4E2757ADD44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5B0298D-848C-D7ED-0118-0F0E88D145A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7E83A9D-5CFD-AB8E-305E-EE3F68454C0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D7CC750-3CE2-E2A9-5ADA-60AF45DEB9C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653E16B-DF51-631C-36EA-90392649072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4A25AA9-F06C-9F3B-A2BC-24B98F6488D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PATTERN:</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2690FDD-2D40-8E00-13B8-F4F4845F1D96}"/>
              </a:ext>
            </a:extLst>
          </p:cNvPr>
          <p:cNvSpPr>
            <a:spLocks noChangeArrowheads="1"/>
          </p:cNvSpPr>
          <p:nvPr/>
        </p:nvSpPr>
        <p:spPr bwMode="auto">
          <a:xfrm>
            <a:off x="584172" y="1915560"/>
            <a:ext cx="1102365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400" dirty="0">
                <a:solidFill>
                  <a:srgbClr val="000000"/>
                </a:solidFill>
                <a:ea typeface="Times New Roman" panose="02020603050405020304" pitchFamily="18" charset="0"/>
                <a:cs typeface="Arial" panose="020B0604020202020204" pitchFamily="34" charset="0"/>
              </a:rPr>
              <a:t>5. Use grid paper. Draw the next image in the pattern.</a:t>
            </a:r>
          </a:p>
          <a:p>
            <a:r>
              <a:rPr lang="en-CA" sz="2400" dirty="0">
                <a:solidFill>
                  <a:srgbClr val="000000"/>
                </a:solidFill>
                <a:ea typeface="Times New Roman" panose="02020603050405020304" pitchFamily="18" charset="0"/>
                <a:cs typeface="Arial" panose="020B0604020202020204" pitchFamily="34" charset="0"/>
              </a:rPr>
              <a:t>c. </a:t>
            </a:r>
          </a:p>
        </p:txBody>
      </p:sp>
      <p:pic>
        <p:nvPicPr>
          <p:cNvPr id="2" name="Picture 6">
            <a:extLst>
              <a:ext uri="{FF2B5EF4-FFF2-40B4-BE49-F238E27FC236}">
                <a16:creationId xmlns:a16="http://schemas.microsoft.com/office/drawing/2014/main" id="{BD1E695D-4815-0CC7-F98C-E9AB0FDB2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38" y="2485120"/>
            <a:ext cx="5524322" cy="3864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13359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D9CBD-07F5-D7A1-7EC3-FC8EAC9C7C4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0CBDC2E-0E5B-8821-29DD-EB372817487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8839327-F656-834E-A710-CCC4A531CC3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BEFD014-792C-D246-BD49-39DF738BBB3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12BEDAD-24F5-1585-102D-6DA7E8478E2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5855A4D-A564-9DAB-3B18-100E733B42CC}"/>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PATTERN:</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75C4D50-48D4-4B6F-2416-D0A220DA5115}"/>
              </a:ext>
            </a:extLst>
          </p:cNvPr>
          <p:cNvSpPr>
            <a:spLocks noChangeArrowheads="1"/>
          </p:cNvSpPr>
          <p:nvPr/>
        </p:nvSpPr>
        <p:spPr bwMode="auto">
          <a:xfrm>
            <a:off x="437660" y="1710438"/>
            <a:ext cx="1090565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400" dirty="0">
                <a:solidFill>
                  <a:srgbClr val="000000"/>
                </a:solidFill>
                <a:ea typeface="Times New Roman" panose="02020603050405020304" pitchFamily="18" charset="0"/>
                <a:cs typeface="Arial" panose="020B0604020202020204" pitchFamily="34" charset="0"/>
              </a:rPr>
              <a:t>6. Consider the following pattern:</a:t>
            </a:r>
          </a:p>
          <a:p>
            <a:pPr marL="342900" indent="-342900">
              <a:buFont typeface="+mj-lt"/>
              <a:buAutoNum type="alphaLcParenR"/>
            </a:pPr>
            <a:r>
              <a:rPr lang="en-CA" sz="2400" dirty="0">
                <a:solidFill>
                  <a:srgbClr val="000000"/>
                </a:solidFill>
                <a:ea typeface="Times New Roman" panose="02020603050405020304" pitchFamily="18" charset="0"/>
                <a:cs typeface="Arial" panose="020B0604020202020204" pitchFamily="34" charset="0"/>
              </a:rPr>
              <a:t>How do you see the pattern changing?​</a:t>
            </a:r>
          </a:p>
          <a:p>
            <a:pPr marL="342900" indent="-342900">
              <a:buFont typeface="+mj-lt"/>
              <a:buAutoNum type="alphaLcParenR"/>
            </a:pPr>
            <a:r>
              <a:rPr lang="en-CA" sz="2400" dirty="0">
                <a:solidFill>
                  <a:srgbClr val="000000"/>
                </a:solidFill>
                <a:ea typeface="Times New Roman" panose="02020603050405020304" pitchFamily="18" charset="0"/>
                <a:cs typeface="Arial" panose="020B0604020202020204" pitchFamily="34" charset="0"/>
              </a:rPr>
              <a:t>Draw the next image. How many cubes are in it?</a:t>
            </a:r>
          </a:p>
          <a:p>
            <a:pPr marL="342900" indent="-342900">
              <a:buFont typeface="+mj-lt"/>
              <a:buAutoNum type="alphaLcParenR"/>
            </a:pPr>
            <a:r>
              <a:rPr lang="en-CA" sz="2400" dirty="0">
                <a:solidFill>
                  <a:srgbClr val="000000"/>
                </a:solidFill>
                <a:ea typeface="Times New Roman" panose="02020603050405020304" pitchFamily="18" charset="0"/>
                <a:cs typeface="Arial" panose="020B0604020202020204" pitchFamily="34" charset="0"/>
              </a:rPr>
              <a:t>What is the pattern rule for the number of cubes?​</a:t>
            </a:r>
          </a:p>
          <a:p>
            <a:pPr marL="342900" indent="-342900">
              <a:buFont typeface="+mj-lt"/>
              <a:buAutoNum type="alphaLcParenR"/>
            </a:pPr>
            <a:r>
              <a:rPr lang="en-CA" sz="2400" dirty="0">
                <a:solidFill>
                  <a:srgbClr val="000000"/>
                </a:solidFill>
                <a:ea typeface="Times New Roman" panose="02020603050405020304" pitchFamily="18" charset="0"/>
                <a:cs typeface="Arial" panose="020B0604020202020204" pitchFamily="34" charset="0"/>
              </a:rPr>
              <a:t>How many cubes are in the 10th image. Show your strategy.</a:t>
            </a:r>
          </a:p>
          <a:p>
            <a:pPr marL="342900" indent="-342900">
              <a:buFont typeface="+mj-lt"/>
              <a:buAutoNum type="alphaLcParenR"/>
            </a:pPr>
            <a:r>
              <a:rPr lang="en-CA" sz="2400" dirty="0">
                <a:solidFill>
                  <a:srgbClr val="000000"/>
                </a:solidFill>
                <a:ea typeface="Times New Roman" panose="02020603050405020304" pitchFamily="18" charset="0"/>
                <a:cs typeface="Arial" panose="020B0604020202020204" pitchFamily="34" charset="0"/>
              </a:rPr>
              <a:t>Challenge: How many cubes in the 100th image?</a:t>
            </a:r>
          </a:p>
        </p:txBody>
      </p:sp>
      <p:pic>
        <p:nvPicPr>
          <p:cNvPr id="3" name="Picture 2">
            <a:extLst>
              <a:ext uri="{FF2B5EF4-FFF2-40B4-BE49-F238E27FC236}">
                <a16:creationId xmlns:a16="http://schemas.microsoft.com/office/drawing/2014/main" id="{1121E3F6-B2CB-E6C5-AE9A-1E436E26D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707" y="4073934"/>
            <a:ext cx="9220585" cy="2471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08062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E9638-0AAB-EB77-FE7B-A8F315A4287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679D3B4-FAA1-420B-DF72-4C4A4DD73C7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D1BA2ED-B9DF-9FAB-A9FB-9532640F115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F5A5A79-B5A4-C282-E26E-3218094BE79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420BD2F-CB47-B020-71E8-E03006E26A7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BDD5A11-E6D3-25B0-A2E0-C8C776B3620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PATTERN:</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BA147B6-1306-A734-BE04-1FD3FDC97630}"/>
              </a:ext>
            </a:extLst>
          </p:cNvPr>
          <p:cNvSpPr>
            <a:spLocks noChangeArrowheads="1"/>
          </p:cNvSpPr>
          <p:nvPr/>
        </p:nvSpPr>
        <p:spPr bwMode="auto">
          <a:xfrm>
            <a:off x="437660" y="1930980"/>
            <a:ext cx="1090565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400" dirty="0">
                <a:solidFill>
                  <a:srgbClr val="000000"/>
                </a:solidFill>
                <a:ea typeface="Times New Roman" panose="02020603050405020304" pitchFamily="18" charset="0"/>
                <a:cs typeface="Arial" panose="020B0604020202020204" pitchFamily="34" charset="0"/>
              </a:rPr>
              <a:t>7. The first two terms in a pattern are:  1, 4, … </a:t>
            </a:r>
          </a:p>
          <a:p>
            <a:r>
              <a:rPr lang="en-CA" sz="2400" dirty="0">
                <a:solidFill>
                  <a:srgbClr val="000000"/>
                </a:solidFill>
                <a:ea typeface="Times New Roman" panose="02020603050405020304" pitchFamily="18" charset="0"/>
                <a:cs typeface="Arial" panose="020B0604020202020204" pitchFamily="34" charset="0"/>
              </a:rPr>
              <a:t>How might the pattern continue? What is the pattern rule?</a:t>
            </a:r>
          </a:p>
          <a:p>
            <a:r>
              <a:rPr lang="en-CA" sz="2400" dirty="0">
                <a:solidFill>
                  <a:srgbClr val="000000"/>
                </a:solidFill>
                <a:ea typeface="Times New Roman" panose="02020603050405020304" pitchFamily="18" charset="0"/>
                <a:cs typeface="Arial" panose="020B0604020202020204" pitchFamily="34" charset="0"/>
              </a:rPr>
              <a:t>How many different patterns can you describe that begin this way (1, 4, …)?</a:t>
            </a:r>
          </a:p>
        </p:txBody>
      </p:sp>
    </p:spTree>
    <p:extLst>
      <p:ext uri="{BB962C8B-B14F-4D97-AF65-F5344CB8AC3E}">
        <p14:creationId xmlns:p14="http://schemas.microsoft.com/office/powerpoint/2010/main" val="48370917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8362A-8C84-6AC3-66F4-B3597BA7E35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D121092-D5A4-17B8-BA84-C7B29BBF30B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D7343D6-61BE-6FA9-D971-AC1DC62625A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6F18003-60F8-EB13-71D3-72A92E4F805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6B882DF-7F4C-99A6-95F6-C18208749CE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DA77E45-46DF-79A7-BD4A-DD445CAD145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PATTERN:</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9DD4AA3-5573-C501-AD8C-4DA1F57D21B4}"/>
              </a:ext>
            </a:extLst>
          </p:cNvPr>
          <p:cNvSpPr>
            <a:spLocks noChangeArrowheads="1"/>
          </p:cNvSpPr>
          <p:nvPr/>
        </p:nvSpPr>
        <p:spPr bwMode="auto">
          <a:xfrm>
            <a:off x="437660" y="1930980"/>
            <a:ext cx="1090565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400" dirty="0">
                <a:solidFill>
                  <a:srgbClr val="000000"/>
                </a:solidFill>
                <a:ea typeface="Times New Roman" panose="02020603050405020304" pitchFamily="18" charset="0"/>
                <a:cs typeface="Arial" panose="020B0604020202020204" pitchFamily="34" charset="0"/>
              </a:rPr>
              <a:t>8. Create your own increasing or decreasing pattern using numbers or shapes. Explain how someone could figure out the rule for your pattern.</a:t>
            </a:r>
          </a:p>
        </p:txBody>
      </p:sp>
    </p:spTree>
    <p:extLst>
      <p:ext uri="{BB962C8B-B14F-4D97-AF65-F5344CB8AC3E}">
        <p14:creationId xmlns:p14="http://schemas.microsoft.com/office/powerpoint/2010/main" val="3844526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DB770-D128-3C25-63CF-AFE78B78F62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B685DA3-A2D5-B620-F473-4F35276CEAD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E96048C-95F1-5FD5-159D-283DD1668DD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96D056E-78E1-C1D5-9AEF-30C12414D79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E6BDAC4-90FD-A43C-DA7C-5EEAEF4039B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9E5DB73-9EC6-617E-64EF-1021D798C6B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6C08FF4-3DF2-7311-681B-961E4A02FFBE}"/>
              </a:ext>
            </a:extLst>
          </p:cNvPr>
          <p:cNvSpPr>
            <a:spLocks noChangeArrowheads="1"/>
          </p:cNvSpPr>
          <p:nvPr/>
        </p:nvSpPr>
        <p:spPr bwMode="auto">
          <a:xfrm>
            <a:off x="665889" y="2044004"/>
            <a:ext cx="1050338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11. If you eat half of a pizza and your friend eats a third of what's left, how much pizza remains uneaten? Show your reasoning by drawing a picture or using fraction materials.</a:t>
            </a:r>
          </a:p>
        </p:txBody>
      </p:sp>
    </p:spTree>
    <p:extLst>
      <p:ext uri="{BB962C8B-B14F-4D97-AF65-F5344CB8AC3E}">
        <p14:creationId xmlns:p14="http://schemas.microsoft.com/office/powerpoint/2010/main" val="94284075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2BFB3-4F48-6976-5F60-885EFBA39AF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AEF0F68-B791-42DF-0569-E491EA5D730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262BDBB9-588E-4029-1EEC-6CD23E8DEB5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52E4EC5-E097-F11C-8C26-E4482150608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C9A3FFB-DC99-ADDC-9DAA-25815343360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A5EFF4A-E4ED-50B2-2A76-E36B250FC60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PATTERN:</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2B6394F-1B1E-5197-CF85-D0836C845B73}"/>
              </a:ext>
            </a:extLst>
          </p:cNvPr>
          <p:cNvSpPr>
            <a:spLocks noChangeArrowheads="1"/>
          </p:cNvSpPr>
          <p:nvPr/>
        </p:nvSpPr>
        <p:spPr bwMode="auto">
          <a:xfrm>
            <a:off x="437660" y="1930980"/>
            <a:ext cx="1090565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400" dirty="0">
                <a:solidFill>
                  <a:srgbClr val="000000"/>
                </a:solidFill>
                <a:ea typeface="Times New Roman" panose="02020603050405020304" pitchFamily="18" charset="0"/>
                <a:cs typeface="Arial" panose="020B0604020202020204" pitchFamily="34" charset="0"/>
              </a:rPr>
              <a:t>9. Create an increasing pattern that becomes a decreasing pattern partway through. Explain why someone looking at it might think it’s tricky.</a:t>
            </a:r>
          </a:p>
        </p:txBody>
      </p:sp>
    </p:spTree>
    <p:extLst>
      <p:ext uri="{BB962C8B-B14F-4D97-AF65-F5344CB8AC3E}">
        <p14:creationId xmlns:p14="http://schemas.microsoft.com/office/powerpoint/2010/main" val="32695467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4708A-74C0-D4F9-A9BE-03D2264093F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31CD3AB-4D43-5895-B4DD-64F75F0E257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8C51A0E-FD76-09AF-E1FB-87B91F1B939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075F0B2-CE53-B32E-AFF6-665721C4646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4C23395-B167-C01C-CEAC-C773138A09E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DF56948-A880-702C-497C-2CA75365071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PATTERN:</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CA10747-8EDB-0843-2D00-577A338FF2A3}"/>
              </a:ext>
            </a:extLst>
          </p:cNvPr>
          <p:cNvSpPr>
            <a:spLocks noChangeArrowheads="1"/>
          </p:cNvSpPr>
          <p:nvPr/>
        </p:nvSpPr>
        <p:spPr bwMode="auto">
          <a:xfrm>
            <a:off x="437660" y="1930980"/>
            <a:ext cx="1090565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400" dirty="0">
                <a:solidFill>
                  <a:srgbClr val="000000"/>
                </a:solidFill>
                <a:ea typeface="Times New Roman" panose="02020603050405020304" pitchFamily="18" charset="0"/>
                <a:cs typeface="Arial" panose="020B0604020202020204" pitchFamily="34" charset="0"/>
              </a:rPr>
              <a:t>10. Make up a short story that includes a pattern (e.g., steps climbed, animals joining a parade, shells on the beach). Describe the pattern rule in your story.</a:t>
            </a:r>
          </a:p>
        </p:txBody>
      </p:sp>
    </p:spTree>
    <p:extLst>
      <p:ext uri="{BB962C8B-B14F-4D97-AF65-F5344CB8AC3E}">
        <p14:creationId xmlns:p14="http://schemas.microsoft.com/office/powerpoint/2010/main" val="159622828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Text Box 2">
            <a:extLst>
              <a:ext uri="{FF2B5EF4-FFF2-40B4-BE49-F238E27FC236}">
                <a16:creationId xmlns:a16="http://schemas.microsoft.com/office/drawing/2014/main" id="{F11B2BCC-FD86-2CD7-F85C-7FF327BFFD94}"/>
              </a:ext>
            </a:extLst>
          </p:cNvPr>
          <p:cNvSpPr txBox="1"/>
          <p:nvPr/>
        </p:nvSpPr>
        <p:spPr>
          <a:xfrm>
            <a:off x="1201678" y="2448151"/>
            <a:ext cx="9788643"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4000" kern="100" dirty="0">
                <a:solidFill>
                  <a:schemeClr val="bg1"/>
                </a:solidFill>
                <a:latin typeface="+mj-lt"/>
                <a:ea typeface="Aptos" panose="020B0004020202020204" pitchFamily="34" charset="0"/>
                <a:cs typeface="Times New Roman" panose="02020603050405020304" pitchFamily="18" charset="0"/>
              </a:rPr>
              <a:t>GRADE 3 PRACTICE QUESTIONS </a:t>
            </a:r>
          </a:p>
          <a:p>
            <a:pPr algn="ctr"/>
            <a:r>
              <a:rPr lang="en-CA" sz="6000" b="1" kern="100" dirty="0">
                <a:solidFill>
                  <a:schemeClr val="bg1"/>
                </a:solidFill>
                <a:latin typeface="+mj-lt"/>
                <a:ea typeface="Aptos" panose="020B0004020202020204" pitchFamily="34" charset="0"/>
                <a:cs typeface="Times New Roman" panose="02020603050405020304" pitchFamily="18" charset="0"/>
              </a:rPr>
              <a:t>ALGEBRA</a:t>
            </a:r>
          </a:p>
        </p:txBody>
      </p:sp>
      <p:grpSp>
        <p:nvGrpSpPr>
          <p:cNvPr id="3" name="Group 2">
            <a:extLst>
              <a:ext uri="{FF2B5EF4-FFF2-40B4-BE49-F238E27FC236}">
                <a16:creationId xmlns:a16="http://schemas.microsoft.com/office/drawing/2014/main" id="{19BAEC7F-C769-8406-B355-E0C589D84095}"/>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43F3BE70-D1B6-7AF8-9E5A-F09C4B9B9E5D}"/>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44C0351B-0363-F377-BC31-E6A9A73C45C7}"/>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black and white logo&#10;&#10;AI-generated content may be incorrect.">
              <a:extLst>
                <a:ext uri="{FF2B5EF4-FFF2-40B4-BE49-F238E27FC236}">
                  <a16:creationId xmlns:a16="http://schemas.microsoft.com/office/drawing/2014/main" id="{2BDEA459-AB60-D706-295C-AAD2355B6C7E}"/>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376964226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83668-B1C7-9C82-A8F8-26F58ADE4BB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F6FD24C-94EB-68D7-47C7-4CEBFB00C6E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0C08B00-EB33-19DC-BC69-699140700A7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63FCEBB-6666-E027-1772-6D4C8878B4E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DA282E0-8EAC-31FB-D5BA-87E61B6D508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36BEAD3-06D4-6DB5-C94C-96EEA1A2FE5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ALGEBRA: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A0366C9-EA12-A405-0E73-8BC58F579E66}"/>
              </a:ext>
            </a:extLst>
          </p:cNvPr>
          <p:cNvSpPr>
            <a:spLocks noChangeArrowheads="1"/>
          </p:cNvSpPr>
          <p:nvPr/>
        </p:nvSpPr>
        <p:spPr bwMode="auto">
          <a:xfrm>
            <a:off x="584172" y="1930980"/>
            <a:ext cx="1102365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514350" indent="-514350">
              <a:buAutoNum type="arabicPeriod"/>
            </a:pPr>
            <a:r>
              <a:rPr lang="en-CA" sz="2800" dirty="0">
                <a:solidFill>
                  <a:srgbClr val="000000"/>
                </a:solidFill>
                <a:ea typeface="Times New Roman" panose="02020603050405020304" pitchFamily="18" charset="0"/>
                <a:cs typeface="Arial" panose="020B0604020202020204" pitchFamily="34" charset="0"/>
              </a:rPr>
              <a:t>Write the three other equations in the same “fact family” as</a:t>
            </a:r>
          </a:p>
          <a:p>
            <a:r>
              <a:rPr lang="en-CA" sz="2800" dirty="0">
                <a:solidFill>
                  <a:srgbClr val="000000"/>
                </a:solidFill>
                <a:ea typeface="Times New Roman" panose="02020603050405020304" pitchFamily="18" charset="0"/>
                <a:cs typeface="Arial" panose="020B0604020202020204" pitchFamily="34" charset="0"/>
              </a:rPr>
              <a:t> ☐ + 7 = 20.</a:t>
            </a:r>
          </a:p>
        </p:txBody>
      </p:sp>
    </p:spTree>
    <p:extLst>
      <p:ext uri="{BB962C8B-B14F-4D97-AF65-F5344CB8AC3E}">
        <p14:creationId xmlns:p14="http://schemas.microsoft.com/office/powerpoint/2010/main" val="37953317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594D2-296A-0950-5D7D-AA31FE1CB0B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6F4EFE9-E919-C971-7FC6-D623583543B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18DD34B-A9A1-26E9-F15F-4110890161F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64B86F4-66C1-BE1C-65EF-D5DA419B939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F8E0FA8-F7C2-FE9E-3A64-E3EA804915E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4160D79-2473-848A-BA19-06FC611BD7C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ALGEBRA: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DAA4EA4-5EBF-CBD6-9BD1-CD90A6AD9727}"/>
              </a:ext>
            </a:extLst>
          </p:cNvPr>
          <p:cNvSpPr>
            <a:spLocks noChangeArrowheads="1"/>
          </p:cNvSpPr>
          <p:nvPr/>
        </p:nvSpPr>
        <p:spPr bwMode="auto">
          <a:xfrm>
            <a:off x="584172" y="1975950"/>
            <a:ext cx="1102365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 Solve for the unknown variable.</a:t>
            </a:r>
          </a:p>
          <a:p>
            <a:pPr marL="514350" indent="-51435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x + 15 = 24</a:t>
            </a:r>
          </a:p>
          <a:p>
            <a:pPr marL="514350" indent="-514350">
              <a:buFont typeface="+mj-lt"/>
              <a:buAutoNum type="alphaLcParenR"/>
            </a:pPr>
            <a:endParaRPr lang="en-CA" sz="2800" dirty="0">
              <a:solidFill>
                <a:srgbClr val="000000"/>
              </a:solidFill>
              <a:ea typeface="Times New Roman" panose="02020603050405020304" pitchFamily="18" charset="0"/>
              <a:cs typeface="Arial" panose="020B0604020202020204" pitchFamily="34" charset="0"/>
            </a:endParaRPr>
          </a:p>
          <a:p>
            <a:pPr marL="514350" indent="-51435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83 + n = 121</a:t>
            </a:r>
          </a:p>
          <a:p>
            <a:pPr marL="514350" indent="-514350">
              <a:buFont typeface="+mj-lt"/>
              <a:buAutoNum type="alphaLcParenR"/>
            </a:pPr>
            <a:endParaRPr lang="en-CA" sz="2800" dirty="0">
              <a:solidFill>
                <a:srgbClr val="000000"/>
              </a:solidFill>
              <a:ea typeface="Times New Roman" panose="02020603050405020304" pitchFamily="18" charset="0"/>
              <a:cs typeface="Arial" panose="020B0604020202020204" pitchFamily="34" charset="0"/>
            </a:endParaRPr>
          </a:p>
          <a:p>
            <a:pPr marL="514350" indent="-51435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u – 337 = 400</a:t>
            </a:r>
          </a:p>
          <a:p>
            <a:pPr marL="514350" indent="-514350">
              <a:buFont typeface="+mj-lt"/>
              <a:buAutoNum type="alphaLcParenR"/>
            </a:pPr>
            <a:endParaRPr lang="en-CA" sz="2800" dirty="0">
              <a:solidFill>
                <a:srgbClr val="000000"/>
              </a:solidFill>
              <a:ea typeface="Times New Roman" panose="02020603050405020304" pitchFamily="18" charset="0"/>
              <a:cs typeface="Arial" panose="020B0604020202020204" pitchFamily="34" charset="0"/>
            </a:endParaRPr>
          </a:p>
          <a:p>
            <a:pPr marL="514350" indent="-51435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100 – m = 23</a:t>
            </a:r>
          </a:p>
        </p:txBody>
      </p:sp>
    </p:spTree>
    <p:extLst>
      <p:ext uri="{BB962C8B-B14F-4D97-AF65-F5344CB8AC3E}">
        <p14:creationId xmlns:p14="http://schemas.microsoft.com/office/powerpoint/2010/main" val="35736499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AE7FA-13BB-A83C-9626-7916BD83F28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0A903EE-41FD-0A09-3D57-D9D17A55AA5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D52C53C-B01E-F29A-9EC1-42B1118A804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1A4A6AB-B805-4432-D6E3-59B9515AA94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C07CB52-3B04-900E-BD6A-7A4A310DF35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95E5072-C16C-4108-50E5-C908DC05971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ALGEBRA: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87ABA40-D872-CFEF-2370-D825DCCC2E31}"/>
              </a:ext>
            </a:extLst>
          </p:cNvPr>
          <p:cNvSpPr>
            <a:spLocks noChangeArrowheads="1"/>
          </p:cNvSpPr>
          <p:nvPr/>
        </p:nvSpPr>
        <p:spPr bwMode="auto">
          <a:xfrm>
            <a:off x="576188" y="1805196"/>
            <a:ext cx="34511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 Find the value of each shape in the image:</a:t>
            </a:r>
          </a:p>
          <a:p>
            <a:endParaRPr lang="en-CA" sz="2800" dirty="0">
              <a:solidFill>
                <a:srgbClr val="000000"/>
              </a:solidFill>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5B511E4A-CCBB-5CE3-15FA-4D5B822EC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512" y="1661322"/>
            <a:ext cx="4635312" cy="4600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37769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D1984-5D76-C865-4446-370F3E22AB9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AEAB8F0-F14C-A51B-689D-39E960DA285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8B2DD09-C58C-F79B-A238-DA9185B04E8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DD0D2C7-46B1-1067-1F81-A738E626BD1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5616867-7654-942D-FEC0-16796B71A16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CDFA818-FC54-B653-B201-01795D99F5D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ALGEBRA: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533B5E4-B19B-858A-9736-C1C6969D7F15}"/>
              </a:ext>
            </a:extLst>
          </p:cNvPr>
          <p:cNvSpPr>
            <a:spLocks noChangeArrowheads="1"/>
          </p:cNvSpPr>
          <p:nvPr/>
        </p:nvSpPr>
        <p:spPr bwMode="auto">
          <a:xfrm>
            <a:off x="576188" y="2020639"/>
            <a:ext cx="1117815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4. Sam has a large bag of candies. She ate many over several weeks. Now she has 118 candies left. If the bag had 250 candies to start, how many did she eat?</a:t>
            </a:r>
          </a:p>
        </p:txBody>
      </p:sp>
    </p:spTree>
    <p:extLst>
      <p:ext uri="{BB962C8B-B14F-4D97-AF65-F5344CB8AC3E}">
        <p14:creationId xmlns:p14="http://schemas.microsoft.com/office/powerpoint/2010/main" val="357124140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9BE2F-8BA3-C264-A351-B1E4BB2DB0E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21A08EE-B32F-D916-5E16-A05EF0F628B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C02F292-990F-16DB-F8E3-EB814B36312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6C8FC48-DD13-2D15-30E4-6444AD51916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3A78C73-35F4-3924-9227-140B143EE1F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A8F0F36-A348-5F54-04B5-EA92DDD3095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ALGEBRA: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990CECF-7AA0-BD87-2111-2265A5D8F104}"/>
              </a:ext>
            </a:extLst>
          </p:cNvPr>
          <p:cNvSpPr>
            <a:spLocks noChangeArrowheads="1"/>
          </p:cNvSpPr>
          <p:nvPr/>
        </p:nvSpPr>
        <p:spPr bwMode="auto">
          <a:xfrm>
            <a:off x="472291" y="1591045"/>
            <a:ext cx="283202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5. Solve the following KenKen Puzzle: </a:t>
            </a:r>
          </a:p>
        </p:txBody>
      </p:sp>
      <p:pic>
        <p:nvPicPr>
          <p:cNvPr id="3" name="Picture 2">
            <a:extLst>
              <a:ext uri="{FF2B5EF4-FFF2-40B4-BE49-F238E27FC236}">
                <a16:creationId xmlns:a16="http://schemas.microsoft.com/office/drawing/2014/main" id="{DC300A57-8393-61F0-697A-9B99AC69CB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332" y="1591045"/>
            <a:ext cx="4983335" cy="5027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4299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249BC-3221-805C-2F82-C023604FEF5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E4C5776-C9D7-1CD5-1762-10AB67DCE648}"/>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91CEC3E-F862-ADA9-F444-C879B5D9BE7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7AF78E0-895D-3853-44DF-4A59982FA2F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1596D27-AB5F-6312-3C6C-999BB0BFD06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0725C34-E63B-0F0F-3236-4143D824587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ALGEBRA: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67912DB-4625-C970-E7ED-A6F609CC82BF}"/>
              </a:ext>
            </a:extLst>
          </p:cNvPr>
          <p:cNvSpPr>
            <a:spLocks noChangeArrowheads="1"/>
          </p:cNvSpPr>
          <p:nvPr/>
        </p:nvSpPr>
        <p:spPr bwMode="auto">
          <a:xfrm>
            <a:off x="472291" y="1591045"/>
            <a:ext cx="1128204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6. Write an equation to represent the Splat! image shown below. </a:t>
            </a:r>
          </a:p>
          <a:p>
            <a:r>
              <a:rPr lang="en-CA" sz="2800" dirty="0">
                <a:solidFill>
                  <a:srgbClr val="000000"/>
                </a:solidFill>
                <a:ea typeface="Times New Roman" panose="02020603050405020304" pitchFamily="18" charset="0"/>
                <a:cs typeface="Arial" panose="020B0604020202020204" pitchFamily="34" charset="0"/>
              </a:rPr>
              <a:t>Describe or show how solving the Splat! is connected to solving your equation</a:t>
            </a:r>
          </a:p>
        </p:txBody>
      </p:sp>
      <p:sp>
        <p:nvSpPr>
          <p:cNvPr id="2" name="TextBox 1">
            <a:extLst>
              <a:ext uri="{FF2B5EF4-FFF2-40B4-BE49-F238E27FC236}">
                <a16:creationId xmlns:a16="http://schemas.microsoft.com/office/drawing/2014/main" id="{CB522301-F795-4C0B-766A-62A631B304F4}"/>
              </a:ext>
            </a:extLst>
          </p:cNvPr>
          <p:cNvSpPr txBox="1"/>
          <p:nvPr/>
        </p:nvSpPr>
        <p:spPr>
          <a:xfrm>
            <a:off x="11509513" y="4552122"/>
            <a:ext cx="184731" cy="369332"/>
          </a:xfrm>
          <a:prstGeom prst="rect">
            <a:avLst/>
          </a:prstGeom>
          <a:noFill/>
        </p:spPr>
        <p:txBody>
          <a:bodyPr wrap="none" rtlCol="0">
            <a:spAutoFit/>
          </a:bodyPr>
          <a:lstStyle/>
          <a:p>
            <a:endParaRPr lang="en-US" dirty="0"/>
          </a:p>
        </p:txBody>
      </p:sp>
      <p:pic>
        <p:nvPicPr>
          <p:cNvPr id="4" name="Picture 2">
            <a:extLst>
              <a:ext uri="{FF2B5EF4-FFF2-40B4-BE49-F238E27FC236}">
                <a16:creationId xmlns:a16="http://schemas.microsoft.com/office/drawing/2014/main" id="{F6EE9E0A-80FF-37C3-652C-B7BB62B01C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945" y="2620041"/>
            <a:ext cx="5140715" cy="3864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33424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74F03-4CE8-A3AA-AE7F-65FE773AAFD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1662E3E-325B-65B5-774C-54DFCF02E7C8}"/>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2CEE438-1EE7-EEF4-1D56-36B4EEDDAAD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06C8FB8-BD4D-5656-68A3-A41A31090C4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B889A31-29A3-54BB-5BDB-5F6DD81956B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F0667E0-8443-D147-007D-639C38035D7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ALGEBRA: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5EA56F9-C189-3289-A4AD-A51DAD702044}"/>
              </a:ext>
            </a:extLst>
          </p:cNvPr>
          <p:cNvSpPr>
            <a:spLocks noChangeArrowheads="1"/>
          </p:cNvSpPr>
          <p:nvPr/>
        </p:nvSpPr>
        <p:spPr bwMode="auto">
          <a:xfrm>
            <a:off x="619116" y="1885116"/>
            <a:ext cx="1128204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7. Create a story problem that matches the equation: ☐ – 4 = 9</a:t>
            </a:r>
          </a:p>
          <a:p>
            <a:r>
              <a:rPr lang="en-CA" sz="2800" dirty="0">
                <a:solidFill>
                  <a:srgbClr val="000000"/>
                </a:solidFill>
                <a:ea typeface="Times New Roman" panose="02020603050405020304" pitchFamily="18" charset="0"/>
                <a:cs typeface="Arial" panose="020B0604020202020204" pitchFamily="34" charset="0"/>
              </a:rPr>
              <a:t>Your story should help someone understand what the unknown number is.</a:t>
            </a:r>
          </a:p>
        </p:txBody>
      </p:sp>
      <p:sp>
        <p:nvSpPr>
          <p:cNvPr id="2" name="TextBox 1">
            <a:extLst>
              <a:ext uri="{FF2B5EF4-FFF2-40B4-BE49-F238E27FC236}">
                <a16:creationId xmlns:a16="http://schemas.microsoft.com/office/drawing/2014/main" id="{128F6CE1-FCE7-EC1B-4B15-026F84797FF2}"/>
              </a:ext>
            </a:extLst>
          </p:cNvPr>
          <p:cNvSpPr txBox="1"/>
          <p:nvPr/>
        </p:nvSpPr>
        <p:spPr>
          <a:xfrm>
            <a:off x="11509513" y="455212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73131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347CF-70AD-EDB2-DFA7-7D69DF00088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8DE5E13-63EF-56E4-F623-71B7D6CC9CF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103041A-0058-8161-7D3F-9351D9C0E00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CA3606A-D24A-9F9B-4DF3-E1CF0D0B158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51057EF-A1D4-1C53-3760-A3BBE7198C4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0C3B8DD-0D99-A2FB-FBE3-A7F7A45E85B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CA7A5CA-D962-B088-1E18-35C5D4C82D1E}"/>
              </a:ext>
            </a:extLst>
          </p:cNvPr>
          <p:cNvSpPr>
            <a:spLocks noChangeArrowheads="1"/>
          </p:cNvSpPr>
          <p:nvPr/>
        </p:nvSpPr>
        <p:spPr bwMode="auto">
          <a:xfrm>
            <a:off x="665889" y="2044004"/>
            <a:ext cx="1050338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12. The image below represents ⅖ of a serving of graham crackers. What does one serving look like? How do you know?</a:t>
            </a:r>
          </a:p>
          <a:p>
            <a:endParaRPr lang="en-CA" sz="2800" dirty="0">
              <a:solidFill>
                <a:srgbClr val="000000"/>
              </a:solidFill>
              <a:ea typeface="Times New Roman" panose="02020603050405020304" pitchFamily="18" charset="0"/>
              <a:cs typeface="Arial" panose="020B0604020202020204" pitchFamily="34" charset="0"/>
            </a:endParaRPr>
          </a:p>
        </p:txBody>
      </p:sp>
      <p:pic>
        <p:nvPicPr>
          <p:cNvPr id="2" name="Picture 2">
            <a:extLst>
              <a:ext uri="{FF2B5EF4-FFF2-40B4-BE49-F238E27FC236}">
                <a16:creationId xmlns:a16="http://schemas.microsoft.com/office/drawing/2014/main" id="{9CB6992E-EE8A-6E94-802E-BBBAD337F8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889" y="3196230"/>
            <a:ext cx="3981998" cy="2321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07584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709D-D031-4E5C-EF90-2782FFFE5C4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F97EEE8-8F31-337C-DBEB-7FA6BE5D1BF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8843020-A34D-0960-975E-85F9643976F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BA0C24A-24A9-34F9-4999-42FC81E386A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4B31821-C0B9-B699-6176-A1649D95806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2DA0AD0-CB68-82B0-2F71-734F3468F8A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ALGEBRA: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C2CFDD2-069E-F6D7-DDB7-3DC47BA96526}"/>
              </a:ext>
            </a:extLst>
          </p:cNvPr>
          <p:cNvSpPr>
            <a:spLocks noChangeArrowheads="1"/>
          </p:cNvSpPr>
          <p:nvPr/>
        </p:nvSpPr>
        <p:spPr bwMode="auto">
          <a:xfrm>
            <a:off x="504191" y="1898083"/>
            <a:ext cx="1128204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8. Create a “Which One Doesn’t Belong?” using four equations. Write four equations where one is different from the rest--it doesn’t belong! Then explain why it does not belong. Challenge: Give a reason why EACH equation does not belong. </a:t>
            </a:r>
          </a:p>
        </p:txBody>
      </p:sp>
      <p:sp>
        <p:nvSpPr>
          <p:cNvPr id="2" name="TextBox 1">
            <a:extLst>
              <a:ext uri="{FF2B5EF4-FFF2-40B4-BE49-F238E27FC236}">
                <a16:creationId xmlns:a16="http://schemas.microsoft.com/office/drawing/2014/main" id="{500570F3-6CA7-6DF5-97D3-2910404A9C61}"/>
              </a:ext>
            </a:extLst>
          </p:cNvPr>
          <p:cNvSpPr txBox="1"/>
          <p:nvPr/>
        </p:nvSpPr>
        <p:spPr>
          <a:xfrm>
            <a:off x="11509513" y="455212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1862851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4297F-5FCC-CC23-A287-CC94C25AE84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FE1AD49-4486-842B-7182-3C1F0D551C0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DA5C885-AA24-64FE-2E8D-E9125E41DE0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9D84117-3DC4-C25A-0A09-E53A467543C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1F93CC7-20E8-4176-CBC0-FDE568EAF71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D46550F-0ABF-08E2-C92F-DD0FE0A7240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ALGEBRA: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6F25EBD-CFE9-9AA2-B8E1-C60D136BE82A}"/>
              </a:ext>
            </a:extLst>
          </p:cNvPr>
          <p:cNvSpPr>
            <a:spLocks noChangeArrowheads="1"/>
          </p:cNvSpPr>
          <p:nvPr/>
        </p:nvSpPr>
        <p:spPr bwMode="auto">
          <a:xfrm>
            <a:off x="454975" y="1930980"/>
            <a:ext cx="1128204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9. Create an addition equation and a subtraction equation that both have the same unknown number. Explain how you know they match.</a:t>
            </a:r>
          </a:p>
        </p:txBody>
      </p:sp>
      <p:sp>
        <p:nvSpPr>
          <p:cNvPr id="2" name="TextBox 1">
            <a:extLst>
              <a:ext uri="{FF2B5EF4-FFF2-40B4-BE49-F238E27FC236}">
                <a16:creationId xmlns:a16="http://schemas.microsoft.com/office/drawing/2014/main" id="{C445F1E9-98F7-60C1-CA8F-DC0E8ACB153D}"/>
              </a:ext>
            </a:extLst>
          </p:cNvPr>
          <p:cNvSpPr txBox="1"/>
          <p:nvPr/>
        </p:nvSpPr>
        <p:spPr>
          <a:xfrm>
            <a:off x="11509513" y="455212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9161483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CA862-7834-24E1-D722-1D089EE3B3C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D430EA5-7B1F-ED72-50A6-C41D1EA4EDD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3F8A7A3-A3F6-3C70-942A-8A0C21C8FD3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C796733-E3A4-A61F-13E1-DFBB6286E9C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0BAEBD2-6612-3849-2FBA-95877AA1A62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F5F6039-27A1-1EB8-72F7-52887A9BBF0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ALGEBRA: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21BAA4E-4740-E618-91BA-83048D9DB5D8}"/>
              </a:ext>
            </a:extLst>
          </p:cNvPr>
          <p:cNvSpPr>
            <a:spLocks noChangeArrowheads="1"/>
          </p:cNvSpPr>
          <p:nvPr/>
        </p:nvSpPr>
        <p:spPr bwMode="auto">
          <a:xfrm>
            <a:off x="454975" y="1930980"/>
            <a:ext cx="1128204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10. Create 3 equations to trade with a friend and see if they can solve for the correct answer. </a:t>
            </a:r>
          </a:p>
        </p:txBody>
      </p:sp>
      <p:sp>
        <p:nvSpPr>
          <p:cNvPr id="2" name="TextBox 1">
            <a:extLst>
              <a:ext uri="{FF2B5EF4-FFF2-40B4-BE49-F238E27FC236}">
                <a16:creationId xmlns:a16="http://schemas.microsoft.com/office/drawing/2014/main" id="{84626A40-A7AF-47B4-B21E-F236C9F7B1A5}"/>
              </a:ext>
            </a:extLst>
          </p:cNvPr>
          <p:cNvSpPr txBox="1"/>
          <p:nvPr/>
        </p:nvSpPr>
        <p:spPr>
          <a:xfrm>
            <a:off x="11509513" y="455212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2666450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Text Box 2">
            <a:extLst>
              <a:ext uri="{FF2B5EF4-FFF2-40B4-BE49-F238E27FC236}">
                <a16:creationId xmlns:a16="http://schemas.microsoft.com/office/drawing/2014/main" id="{F11B2BCC-FD86-2CD7-F85C-7FF327BFFD94}"/>
              </a:ext>
            </a:extLst>
          </p:cNvPr>
          <p:cNvSpPr txBox="1"/>
          <p:nvPr/>
        </p:nvSpPr>
        <p:spPr>
          <a:xfrm>
            <a:off x="1201678" y="2448151"/>
            <a:ext cx="9788643"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4000" kern="100" dirty="0">
                <a:solidFill>
                  <a:schemeClr val="bg1"/>
                </a:solidFill>
                <a:latin typeface="+mj-lt"/>
                <a:ea typeface="Aptos" panose="020B0004020202020204" pitchFamily="34" charset="0"/>
                <a:cs typeface="Times New Roman" panose="02020603050405020304" pitchFamily="18" charset="0"/>
              </a:rPr>
              <a:t>GRADE 3 PRACTICE QUESTIONS </a:t>
            </a:r>
          </a:p>
          <a:p>
            <a:pPr algn="ctr"/>
            <a:r>
              <a:rPr lang="en-CA" sz="6000" b="1" kern="100" dirty="0">
                <a:solidFill>
                  <a:schemeClr val="bg1"/>
                </a:solidFill>
                <a:latin typeface="+mj-lt"/>
                <a:ea typeface="Aptos" panose="020B0004020202020204" pitchFamily="34" charset="0"/>
                <a:cs typeface="Times New Roman" panose="02020603050405020304" pitchFamily="18" charset="0"/>
              </a:rPr>
              <a:t>DATA</a:t>
            </a:r>
          </a:p>
        </p:txBody>
      </p:sp>
      <p:grpSp>
        <p:nvGrpSpPr>
          <p:cNvPr id="3" name="Group 2">
            <a:extLst>
              <a:ext uri="{FF2B5EF4-FFF2-40B4-BE49-F238E27FC236}">
                <a16:creationId xmlns:a16="http://schemas.microsoft.com/office/drawing/2014/main" id="{19BAEC7F-C769-8406-B355-E0C589D84095}"/>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43F3BE70-D1B6-7AF8-9E5A-F09C4B9B9E5D}"/>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44C0351B-0363-F377-BC31-E6A9A73C45C7}"/>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black and white logo&#10;&#10;AI-generated content may be incorrect.">
              <a:extLst>
                <a:ext uri="{FF2B5EF4-FFF2-40B4-BE49-F238E27FC236}">
                  <a16:creationId xmlns:a16="http://schemas.microsoft.com/office/drawing/2014/main" id="{2BDEA459-AB60-D706-295C-AAD2355B6C7E}"/>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133074103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83668-B1C7-9C82-A8F8-26F58ADE4BB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F6FD24C-94EB-68D7-47C7-4CEBFB00C6E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0C08B00-EB33-19DC-BC69-699140700A7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63FCEBB-6666-E027-1772-6D4C8878B4E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DA282E0-8EAC-31FB-D5BA-87E61B6D508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36BEAD3-06D4-6DB5-C94C-96EEA1A2FE5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DATA: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A0366C9-EA12-A405-0E73-8BC58F579E66}"/>
              </a:ext>
            </a:extLst>
          </p:cNvPr>
          <p:cNvSpPr>
            <a:spLocks noChangeArrowheads="1"/>
          </p:cNvSpPr>
          <p:nvPr/>
        </p:nvSpPr>
        <p:spPr bwMode="auto">
          <a:xfrm>
            <a:off x="584172" y="1930980"/>
            <a:ext cx="1102365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 Create a Bar Graph or Pictograph based on the data collected below</a:t>
            </a:r>
          </a:p>
        </p:txBody>
      </p:sp>
      <p:pic>
        <p:nvPicPr>
          <p:cNvPr id="2" name="Picture 2">
            <a:extLst>
              <a:ext uri="{FF2B5EF4-FFF2-40B4-BE49-F238E27FC236}">
                <a16:creationId xmlns:a16="http://schemas.microsoft.com/office/drawing/2014/main" id="{A0754F6D-668C-A432-2B14-D30D8AE16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5022" y="2653282"/>
            <a:ext cx="6421955" cy="3672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28238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31388-E9D9-605A-9A86-EA0FE2D0126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2B40A54-6A72-C405-7B99-D612CD799D3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AAA8E3D-708A-4DA0-AA2B-89C64860FDE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A3B5EE7-136C-7173-1EE8-FF6516C46F9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D22C2C0-C7ED-6C94-9F41-C0321E2D62B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742586F-AFE8-57C8-BD5A-C9E50D652AD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DATA: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6FF1A08-D45E-C43D-6A31-24A96CD57D94}"/>
              </a:ext>
            </a:extLst>
          </p:cNvPr>
          <p:cNvSpPr>
            <a:spLocks noChangeArrowheads="1"/>
          </p:cNvSpPr>
          <p:nvPr/>
        </p:nvSpPr>
        <p:spPr bwMode="auto">
          <a:xfrm>
            <a:off x="437660" y="1896871"/>
            <a:ext cx="404513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 What are three comparisons you can make about the data in the graph?</a:t>
            </a:r>
          </a:p>
          <a:p>
            <a:endParaRPr lang="en-CA" sz="2800" dirty="0">
              <a:solidFill>
                <a:srgbClr val="000000"/>
              </a:solidFill>
              <a:ea typeface="Times New Roman" panose="02020603050405020304" pitchFamily="18" charset="0"/>
              <a:cs typeface="Arial" panose="020B0604020202020204" pitchFamily="34" charset="0"/>
            </a:endParaRPr>
          </a:p>
        </p:txBody>
      </p:sp>
      <p:pic>
        <p:nvPicPr>
          <p:cNvPr id="3" name="Picture 2" descr="A chart with different colors&#10;&#10;AI-generated content may be incorrect.">
            <a:extLst>
              <a:ext uri="{FF2B5EF4-FFF2-40B4-BE49-F238E27FC236}">
                <a16:creationId xmlns:a16="http://schemas.microsoft.com/office/drawing/2014/main" id="{B44C49CA-6F8F-AE22-048C-6BCC3FD95EC1}"/>
              </a:ext>
            </a:extLst>
          </p:cNvPr>
          <p:cNvPicPr>
            <a:picLocks noChangeAspect="1"/>
          </p:cNvPicPr>
          <p:nvPr/>
        </p:nvPicPr>
        <p:blipFill>
          <a:blip r:embed="rId3"/>
          <a:stretch>
            <a:fillRect/>
          </a:stretch>
        </p:blipFill>
        <p:spPr>
          <a:xfrm>
            <a:off x="4769780" y="1429282"/>
            <a:ext cx="7138011" cy="5428717"/>
          </a:xfrm>
          <a:prstGeom prst="rect">
            <a:avLst/>
          </a:prstGeom>
        </p:spPr>
      </p:pic>
    </p:spTree>
    <p:extLst>
      <p:ext uri="{BB962C8B-B14F-4D97-AF65-F5344CB8AC3E}">
        <p14:creationId xmlns:p14="http://schemas.microsoft.com/office/powerpoint/2010/main" val="222629179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93936-70A2-22A3-B0F8-18517B307B3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4115F20-5748-30B8-CC46-CC950869863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219A621-21C7-84D4-1C3A-F247AE47AD2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1621A87-A464-0E40-3A38-2632ABE5959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CE82009-36AE-61CB-774E-323C7C18501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24967EA-4290-5F77-6AB7-F61399871DF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DATA: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05C49D6-D7C9-7546-7A17-9E5A697DC9B7}"/>
              </a:ext>
            </a:extLst>
          </p:cNvPr>
          <p:cNvSpPr>
            <a:spLocks noChangeArrowheads="1"/>
          </p:cNvSpPr>
          <p:nvPr/>
        </p:nvSpPr>
        <p:spPr bwMode="auto">
          <a:xfrm>
            <a:off x="437660" y="1772126"/>
            <a:ext cx="113166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 Change it up! Represent an existing Bar Graph as a Pictograph OR Change an existing Pictograph into a Bar Graph. Below are two examples if you cannot find your own.</a:t>
            </a:r>
          </a:p>
        </p:txBody>
      </p:sp>
      <p:pic>
        <p:nvPicPr>
          <p:cNvPr id="2" name="Picture 2">
            <a:extLst>
              <a:ext uri="{FF2B5EF4-FFF2-40B4-BE49-F238E27FC236}">
                <a16:creationId xmlns:a16="http://schemas.microsoft.com/office/drawing/2014/main" id="{137E12CF-EB4C-E8D1-6816-21D726C50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175" y="3542026"/>
            <a:ext cx="4535850" cy="27244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1C0832C4-BE5D-9198-8408-DC018AAC6B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6399" y="3315975"/>
            <a:ext cx="4769426" cy="3124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63409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00FEE-08B3-AC98-6740-070F891F473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0353BF4-8FF3-402F-A6EC-3261E2B1FAD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56E6A99-31BD-3E72-0DCB-A471F55899A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4F48DF3-427C-2609-D6DA-495307DE39B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C9476DC-5BB9-36EA-5624-1AB012E9130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C8349F9-DA20-99F3-A049-436C315AE48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DATA: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199C441-D47D-0A37-FF38-1012B6B173F4}"/>
              </a:ext>
            </a:extLst>
          </p:cNvPr>
          <p:cNvSpPr>
            <a:spLocks noChangeArrowheads="1"/>
          </p:cNvSpPr>
          <p:nvPr/>
        </p:nvSpPr>
        <p:spPr bwMode="auto">
          <a:xfrm>
            <a:off x="437660" y="1987570"/>
            <a:ext cx="113166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4. A bar graph shows how some students spend their recess time. Each unit is 1 student.</a:t>
            </a:r>
          </a:p>
        </p:txBody>
      </p:sp>
      <p:pic>
        <p:nvPicPr>
          <p:cNvPr id="5" name="Picture 4" descr="A colorful rectangular object with white squares&#10;&#10;AI-generated content may be incorrect.">
            <a:extLst>
              <a:ext uri="{FF2B5EF4-FFF2-40B4-BE49-F238E27FC236}">
                <a16:creationId xmlns:a16="http://schemas.microsoft.com/office/drawing/2014/main" id="{9E054133-37EB-A05E-7CF4-F8B5393B23EE}"/>
              </a:ext>
            </a:extLst>
          </p:cNvPr>
          <p:cNvPicPr>
            <a:picLocks noChangeAspect="1"/>
          </p:cNvPicPr>
          <p:nvPr/>
        </p:nvPicPr>
        <p:blipFill>
          <a:blip r:embed="rId3"/>
          <a:stretch>
            <a:fillRect/>
          </a:stretch>
        </p:blipFill>
        <p:spPr>
          <a:xfrm>
            <a:off x="725995" y="2941677"/>
            <a:ext cx="10740009" cy="2611941"/>
          </a:xfrm>
          <a:prstGeom prst="rect">
            <a:avLst/>
          </a:prstGeom>
        </p:spPr>
      </p:pic>
    </p:spTree>
    <p:extLst>
      <p:ext uri="{BB962C8B-B14F-4D97-AF65-F5344CB8AC3E}">
        <p14:creationId xmlns:p14="http://schemas.microsoft.com/office/powerpoint/2010/main" val="152984250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777C7-1375-CF6E-D168-087C22DE570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DAF7624-3C2E-D272-CE25-8AD1F673465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584B9C6-6F42-4952-9D28-16156A330B7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34D4D3F-4A06-AEE2-5608-394B5D19883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E485481-DCE1-59B9-5590-26ACCCF6337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06ABC16-25DF-93E0-544E-3F245A7EC68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DATA: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302F80A-F757-0AE6-19DC-3ED4BC88B9E7}"/>
              </a:ext>
            </a:extLst>
          </p:cNvPr>
          <p:cNvSpPr>
            <a:spLocks noChangeArrowheads="1"/>
          </p:cNvSpPr>
          <p:nvPr/>
        </p:nvSpPr>
        <p:spPr bwMode="auto">
          <a:xfrm>
            <a:off x="437660" y="1924723"/>
            <a:ext cx="1131668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4. </a:t>
            </a:r>
          </a:p>
          <a:p>
            <a:pPr marL="514350" indent="-51435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Which activity is the most popular?</a:t>
            </a:r>
          </a:p>
          <a:p>
            <a:pPr marL="514350" indent="-51435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Which activity is the least popular?</a:t>
            </a:r>
          </a:p>
          <a:p>
            <a:pPr marL="514350" indent="-51435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How many more students played a sport than a game?</a:t>
            </a:r>
          </a:p>
          <a:p>
            <a:pPr marL="514350" indent="-51435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How many students were surveyed?</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4194413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BEB63-8363-531E-93D8-99E0FF5E18C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C36C4FA-71AD-109D-EDE2-E257F6879E0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504AC4D-4F36-478F-B2DB-B7D6A75AB50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839388F-2C5B-1CFF-D74B-84156E5B701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A1E8AFE-6FEA-CBDE-69F4-105B4192595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56705B5-6502-35EE-A10D-39823F72D5A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DATA: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6431656-FBB7-6120-8B88-2B64D289FDAA}"/>
              </a:ext>
            </a:extLst>
          </p:cNvPr>
          <p:cNvSpPr>
            <a:spLocks noChangeArrowheads="1"/>
          </p:cNvSpPr>
          <p:nvPr/>
        </p:nvSpPr>
        <p:spPr bwMode="auto">
          <a:xfrm>
            <a:off x="437660" y="1930980"/>
            <a:ext cx="1131668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5. Ask friends and family what their favourite day of the week is. Record the data in a Tally Chart. Represent the data using a Bar Graph. Include all labels and a title.</a:t>
            </a:r>
          </a:p>
          <a:p>
            <a:r>
              <a:rPr lang="en-CA" sz="2800" dirty="0">
                <a:solidFill>
                  <a:srgbClr val="000000"/>
                </a:solidFill>
                <a:ea typeface="Times New Roman" panose="02020603050405020304" pitchFamily="18" charset="0"/>
                <a:cs typeface="Arial" panose="020B0604020202020204" pitchFamily="34" charset="0"/>
              </a:rPr>
              <a:t>Which day was the most popular?</a:t>
            </a:r>
          </a:p>
          <a:p>
            <a:r>
              <a:rPr lang="en-CA" sz="2800" dirty="0">
                <a:solidFill>
                  <a:srgbClr val="000000"/>
                </a:solidFill>
                <a:ea typeface="Times New Roman" panose="02020603050405020304" pitchFamily="18" charset="0"/>
                <a:cs typeface="Arial" panose="020B0604020202020204" pitchFamily="34" charset="0"/>
              </a:rPr>
              <a:t>Which was the least popular?</a:t>
            </a:r>
          </a:p>
        </p:txBody>
      </p:sp>
    </p:spTree>
    <p:extLst>
      <p:ext uri="{BB962C8B-B14F-4D97-AF65-F5344CB8AC3E}">
        <p14:creationId xmlns:p14="http://schemas.microsoft.com/office/powerpoint/2010/main" val="2400992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FC7E0-87E7-FF22-C5AA-2E304BB9399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5EB74B3-855B-E981-BC7A-965BB91EBB2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AF8BC9B-E074-77A3-943D-C33E7682BB8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2E13762-C3F1-87CD-0257-0772084FD72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28B6BD2-1037-719B-147B-802D8CA2668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177407C-12CB-DB95-50FD-126D7397E8B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64DB8DC-B86D-5C3C-22F1-7B7288FDB998}"/>
              </a:ext>
            </a:extLst>
          </p:cNvPr>
          <p:cNvSpPr>
            <a:spLocks noChangeArrowheads="1"/>
          </p:cNvSpPr>
          <p:nvPr/>
        </p:nvSpPr>
        <p:spPr bwMode="auto">
          <a:xfrm>
            <a:off x="665889" y="2044004"/>
            <a:ext cx="674087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13. Brin drew a picture of ⅓ but Danica says it’s not correct. What mistake did Brin make and how can she fix it?</a:t>
            </a:r>
          </a:p>
          <a:p>
            <a:endParaRPr lang="en-CA" sz="2800" dirty="0">
              <a:solidFill>
                <a:srgbClr val="000000"/>
              </a:solidFill>
              <a:ea typeface="Times New Roman" panose="02020603050405020304" pitchFamily="18" charset="0"/>
              <a:cs typeface="Arial" panose="020B0604020202020204" pitchFamily="34" charset="0"/>
            </a:endParaRPr>
          </a:p>
        </p:txBody>
      </p:sp>
      <p:pic>
        <p:nvPicPr>
          <p:cNvPr id="3" name="Picture 4">
            <a:extLst>
              <a:ext uri="{FF2B5EF4-FFF2-40B4-BE49-F238E27FC236}">
                <a16:creationId xmlns:a16="http://schemas.microsoft.com/office/drawing/2014/main" id="{15BE2779-2FAA-BCDD-AF32-DEFC262C93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6762" y="2044004"/>
            <a:ext cx="3762510" cy="352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97819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3D7D2-569B-3389-F266-240E2AEB7A3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DCDCFCC-4BFB-5031-11FD-9C9097CC1AF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1B12D2C-D52F-B4B3-34E5-4179278536A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F826F22-0042-4B01-FE56-39C46598C5D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48A1350-57A5-C7B0-51F4-6B4AA335CB1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A74654E-F800-BA37-8FD3-1983298C74F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DATA: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6B80AD6-78DC-6F06-797F-356C853A7946}"/>
              </a:ext>
            </a:extLst>
          </p:cNvPr>
          <p:cNvSpPr>
            <a:spLocks noChangeArrowheads="1"/>
          </p:cNvSpPr>
          <p:nvPr/>
        </p:nvSpPr>
        <p:spPr bwMode="auto">
          <a:xfrm>
            <a:off x="437660" y="2146424"/>
            <a:ext cx="1131668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6. Collect real data (e.g., pets, favourite games, eye colour) from your classmates. Use a tally chart to record your data. Represent the data using a bar graph or pictograph. Include all the important labels and a title. Explain what someone could learn from your graph.</a:t>
            </a:r>
          </a:p>
        </p:txBody>
      </p:sp>
    </p:spTree>
    <p:extLst>
      <p:ext uri="{BB962C8B-B14F-4D97-AF65-F5344CB8AC3E}">
        <p14:creationId xmlns:p14="http://schemas.microsoft.com/office/powerpoint/2010/main" val="382284724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BDB06-020E-8B89-D7D4-77CE2D96496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163CD80-FFB1-4756-25DC-A1AC65CA91B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72E51D4-4F62-56DF-FDEC-103C17F0819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9AE2F3F-CEA2-C4A3-A6FC-EFADF06FCC3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2A57F78-1EEC-2076-C2CE-02660FEEE1C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70D3DB3-0D52-AC79-F7AE-309BE3939B6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DATA: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D286EBB-038B-E824-C4B5-3C4F52F06947}"/>
              </a:ext>
            </a:extLst>
          </p:cNvPr>
          <p:cNvSpPr>
            <a:spLocks noChangeArrowheads="1"/>
          </p:cNvSpPr>
          <p:nvPr/>
        </p:nvSpPr>
        <p:spPr bwMode="auto">
          <a:xfrm>
            <a:off x="393564" y="1836560"/>
            <a:ext cx="384440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7. Describe what you think this graph could be trying to tell us. Give some reasons why.</a:t>
            </a:r>
          </a:p>
        </p:txBody>
      </p:sp>
      <p:pic>
        <p:nvPicPr>
          <p:cNvPr id="24578" name="Picture 2">
            <a:extLst>
              <a:ext uri="{FF2B5EF4-FFF2-40B4-BE49-F238E27FC236}">
                <a16:creationId xmlns:a16="http://schemas.microsoft.com/office/drawing/2014/main" id="{23CAD889-CAEE-2ADB-1A63-B8F28B730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068" y="1795149"/>
            <a:ext cx="7516368" cy="4634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51729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1B044-2F45-5D32-8BFE-33C195C87E9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0361487-7E83-1A05-9D16-557BB71A9AC8}"/>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23AF64E5-F51D-4D4C-E304-93A4BFDDAD1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BE83059-402F-0B61-3A12-E2AB8BABEDC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DD6E46E-F712-0450-3ED4-6599C6DC3A1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8B71EE6-D0C4-B436-96D7-1DFC86DDF79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DATA: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15EEA24-6794-F57E-5CB9-4E32A0B77235}"/>
              </a:ext>
            </a:extLst>
          </p:cNvPr>
          <p:cNvSpPr>
            <a:spLocks noChangeArrowheads="1"/>
          </p:cNvSpPr>
          <p:nvPr/>
        </p:nvSpPr>
        <p:spPr bwMode="auto">
          <a:xfrm>
            <a:off x="616588" y="1975950"/>
            <a:ext cx="1075765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8. Choose a graph that you made or found. Write three questions that someone could answer using the graph.</a:t>
            </a:r>
          </a:p>
        </p:txBody>
      </p:sp>
      <p:sp>
        <p:nvSpPr>
          <p:cNvPr id="2" name="TextBox 1">
            <a:extLst>
              <a:ext uri="{FF2B5EF4-FFF2-40B4-BE49-F238E27FC236}">
                <a16:creationId xmlns:a16="http://schemas.microsoft.com/office/drawing/2014/main" id="{94D674E3-D48C-77D1-96F0-DCABF62743D6}"/>
              </a:ext>
            </a:extLst>
          </p:cNvPr>
          <p:cNvSpPr txBox="1"/>
          <p:nvPr/>
        </p:nvSpPr>
        <p:spPr>
          <a:xfrm>
            <a:off x="9526916" y="9073334"/>
            <a:ext cx="186204" cy="39527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81903893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C0D7B-0B4F-A0C6-879C-2909ED115C5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F3334FB-18F2-F04D-A568-2F8AF7B4309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0E5EFC2-E9F2-DA53-80E2-5EDE35C8CEE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119C9DB-0DEE-C7DB-2644-CF4907CC370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597A0C1-BEC1-3404-9666-9F2A6FED60A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E8A67BC-1655-F2C0-3053-3134F53127B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DATA: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94F0CB36-61BB-2F4C-8363-99246B0B6E32}"/>
              </a:ext>
            </a:extLst>
          </p:cNvPr>
          <p:cNvSpPr>
            <a:spLocks noChangeArrowheads="1"/>
          </p:cNvSpPr>
          <p:nvPr/>
        </p:nvSpPr>
        <p:spPr bwMode="auto">
          <a:xfrm>
            <a:off x="616588" y="1760506"/>
            <a:ext cx="1075765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9. Imagine a friend created a bar graph about favourite sports, but they forgot to label something. Describe what could be missing and explain why it’s important.</a:t>
            </a:r>
          </a:p>
        </p:txBody>
      </p:sp>
      <p:sp>
        <p:nvSpPr>
          <p:cNvPr id="2" name="TextBox 1">
            <a:extLst>
              <a:ext uri="{FF2B5EF4-FFF2-40B4-BE49-F238E27FC236}">
                <a16:creationId xmlns:a16="http://schemas.microsoft.com/office/drawing/2014/main" id="{64E956F6-F841-7165-47F6-24E54989A401}"/>
              </a:ext>
            </a:extLst>
          </p:cNvPr>
          <p:cNvSpPr txBox="1"/>
          <p:nvPr/>
        </p:nvSpPr>
        <p:spPr>
          <a:xfrm>
            <a:off x="9526916" y="9073334"/>
            <a:ext cx="186204" cy="39527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27163878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7A95C-1EAF-E8BC-5369-CEB15AE55F0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9C35C09-8677-4DC8-F6C5-B3D6876313F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095A937-302B-68EC-26FB-7671DA09D27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6F6AACF-6191-441A-522A-F755439D0E8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3C7AFC3-8EFD-2907-9304-F91BEB3912B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52D1EF7-2F71-AF62-C872-A2A6395AA15C}"/>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DATA: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CB85954-13AF-7223-9A1D-0D2D1DA05276}"/>
              </a:ext>
            </a:extLst>
          </p:cNvPr>
          <p:cNvSpPr>
            <a:spLocks noChangeArrowheads="1"/>
          </p:cNvSpPr>
          <p:nvPr/>
        </p:nvSpPr>
        <p:spPr bwMode="auto">
          <a:xfrm>
            <a:off x="548830" y="2014614"/>
            <a:ext cx="1075765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10. a) How are a bar graph and a pictograph similar? How are they different?</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b) Which do you like better? Explain why.</a:t>
            </a:r>
          </a:p>
        </p:txBody>
      </p:sp>
      <p:sp>
        <p:nvSpPr>
          <p:cNvPr id="2" name="TextBox 1">
            <a:extLst>
              <a:ext uri="{FF2B5EF4-FFF2-40B4-BE49-F238E27FC236}">
                <a16:creationId xmlns:a16="http://schemas.microsoft.com/office/drawing/2014/main" id="{B73D84DB-FD82-3B5E-3D8C-3E518B3208BA}"/>
              </a:ext>
            </a:extLst>
          </p:cNvPr>
          <p:cNvSpPr txBox="1"/>
          <p:nvPr/>
        </p:nvSpPr>
        <p:spPr>
          <a:xfrm>
            <a:off x="9526916" y="9073334"/>
            <a:ext cx="186204" cy="39527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92009754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Text Box 2">
            <a:extLst>
              <a:ext uri="{FF2B5EF4-FFF2-40B4-BE49-F238E27FC236}">
                <a16:creationId xmlns:a16="http://schemas.microsoft.com/office/drawing/2014/main" id="{F11B2BCC-FD86-2CD7-F85C-7FF327BFFD94}"/>
              </a:ext>
            </a:extLst>
          </p:cNvPr>
          <p:cNvSpPr txBox="1"/>
          <p:nvPr/>
        </p:nvSpPr>
        <p:spPr>
          <a:xfrm>
            <a:off x="1201678" y="2448151"/>
            <a:ext cx="9788643"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4000" kern="100" dirty="0">
                <a:solidFill>
                  <a:schemeClr val="bg1"/>
                </a:solidFill>
                <a:latin typeface="+mj-lt"/>
                <a:ea typeface="Aptos" panose="020B0004020202020204" pitchFamily="34" charset="0"/>
                <a:cs typeface="Times New Roman" panose="02020603050405020304" pitchFamily="18" charset="0"/>
              </a:rPr>
              <a:t>GRADE 3 PRACTICE QUESTIONS </a:t>
            </a:r>
          </a:p>
          <a:p>
            <a:pPr algn="ctr"/>
            <a:r>
              <a:rPr lang="en-CA" sz="6000" b="1" kern="100" dirty="0">
                <a:solidFill>
                  <a:schemeClr val="bg1"/>
                </a:solidFill>
                <a:latin typeface="+mj-lt"/>
                <a:ea typeface="Aptos" panose="020B0004020202020204" pitchFamily="34" charset="0"/>
                <a:cs typeface="Times New Roman" panose="02020603050405020304" pitchFamily="18" charset="0"/>
              </a:rPr>
              <a:t>PROBABILITY</a:t>
            </a:r>
          </a:p>
        </p:txBody>
      </p:sp>
      <p:grpSp>
        <p:nvGrpSpPr>
          <p:cNvPr id="3" name="Group 2">
            <a:extLst>
              <a:ext uri="{FF2B5EF4-FFF2-40B4-BE49-F238E27FC236}">
                <a16:creationId xmlns:a16="http://schemas.microsoft.com/office/drawing/2014/main" id="{19BAEC7F-C769-8406-B355-E0C589D84095}"/>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43F3BE70-D1B6-7AF8-9E5A-F09C4B9B9E5D}"/>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44C0351B-0363-F377-BC31-E6A9A73C45C7}"/>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black and white logo&#10;&#10;AI-generated content may be incorrect.">
              <a:extLst>
                <a:ext uri="{FF2B5EF4-FFF2-40B4-BE49-F238E27FC236}">
                  <a16:creationId xmlns:a16="http://schemas.microsoft.com/office/drawing/2014/main" id="{2BDEA459-AB60-D706-295C-AAD2355B6C7E}"/>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136492616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83668-B1C7-9C82-A8F8-26F58ADE4BB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F6FD24C-94EB-68D7-47C7-4CEBFB00C6E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0C08B00-EB33-19DC-BC69-699140700A7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63FCEBB-6666-E027-1772-6D4C8878B4E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DA282E0-8EAC-31FB-D5BA-87E61B6D508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36BEAD3-06D4-6DB5-C94C-96EEA1A2FE5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PROBABILITY: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A0366C9-EA12-A405-0E73-8BC58F579E66}"/>
              </a:ext>
            </a:extLst>
          </p:cNvPr>
          <p:cNvSpPr>
            <a:spLocks noChangeArrowheads="1"/>
          </p:cNvSpPr>
          <p:nvPr/>
        </p:nvSpPr>
        <p:spPr bwMode="auto">
          <a:xfrm>
            <a:off x="542751" y="1930980"/>
            <a:ext cx="11023655"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 A bag hides five marbles. How many of each colour are there if the following is true:</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You are </a:t>
            </a:r>
            <a:r>
              <a:rPr lang="en-CA" sz="2800" b="1" dirty="0">
                <a:solidFill>
                  <a:srgbClr val="000000"/>
                </a:solidFill>
                <a:ea typeface="Times New Roman" panose="02020603050405020304" pitchFamily="18" charset="0"/>
                <a:cs typeface="Arial" panose="020B0604020202020204" pitchFamily="34" charset="0"/>
              </a:rPr>
              <a:t>more likely </a:t>
            </a:r>
            <a:r>
              <a:rPr lang="en-CA" sz="2800" dirty="0">
                <a:solidFill>
                  <a:srgbClr val="000000"/>
                </a:solidFill>
                <a:ea typeface="Times New Roman" panose="02020603050405020304" pitchFamily="18" charset="0"/>
                <a:cs typeface="Arial" panose="020B0604020202020204" pitchFamily="34" charset="0"/>
              </a:rPr>
              <a:t>to draw a red marble than a blue marble.</a:t>
            </a:r>
          </a:p>
          <a:p>
            <a:pPr marL="342900" indent="-342900">
              <a:buFont typeface="+mj-lt"/>
              <a:buAutoNum type="alphaLcParenR"/>
            </a:pPr>
            <a:endParaRPr lang="en-CA" sz="2800" dirty="0">
              <a:solidFill>
                <a:srgbClr val="000000"/>
              </a:solidFill>
              <a:ea typeface="Times New Roman" panose="02020603050405020304" pitchFamily="18" charset="0"/>
              <a:cs typeface="Arial" panose="020B0604020202020204" pitchFamily="34" charset="0"/>
            </a:endParaRP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You are </a:t>
            </a:r>
            <a:r>
              <a:rPr lang="en-CA" sz="2800" b="1" dirty="0">
                <a:solidFill>
                  <a:srgbClr val="000000"/>
                </a:solidFill>
                <a:ea typeface="Times New Roman" panose="02020603050405020304" pitchFamily="18" charset="0"/>
                <a:cs typeface="Arial" panose="020B0604020202020204" pitchFamily="34" charset="0"/>
              </a:rPr>
              <a:t>less likely</a:t>
            </a:r>
            <a:r>
              <a:rPr lang="en-CA" sz="2800" dirty="0">
                <a:solidFill>
                  <a:srgbClr val="000000"/>
                </a:solidFill>
                <a:ea typeface="Times New Roman" panose="02020603050405020304" pitchFamily="18" charset="0"/>
                <a:cs typeface="Arial" panose="020B0604020202020204" pitchFamily="34" charset="0"/>
              </a:rPr>
              <a:t> to draw a blue marble than a yellow marble.</a:t>
            </a:r>
          </a:p>
          <a:p>
            <a:endParaRPr lang="en-CA" sz="2800" dirty="0">
              <a:solidFill>
                <a:srgbClr val="000000"/>
              </a:solidFill>
              <a:ea typeface="Times New Roman" panose="02020603050405020304" pitchFamily="18" charset="0"/>
              <a:cs typeface="Arial" panose="020B0604020202020204" pitchFamily="34" charset="0"/>
            </a:endParaRP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Two of these colours are </a:t>
            </a:r>
            <a:r>
              <a:rPr lang="en-CA" sz="2800" b="1" dirty="0">
                <a:solidFill>
                  <a:srgbClr val="000000"/>
                </a:solidFill>
                <a:ea typeface="Times New Roman" panose="02020603050405020304" pitchFamily="18" charset="0"/>
                <a:cs typeface="Arial" panose="020B0604020202020204" pitchFamily="34" charset="0"/>
              </a:rPr>
              <a:t>equally likely</a:t>
            </a:r>
            <a:r>
              <a:rPr lang="en-CA" sz="2800" dirty="0">
                <a:solidFill>
                  <a:srgbClr val="000000"/>
                </a:solidFill>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121965332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60B3D-848F-C442-4D13-6EC8B57B13C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C38C1EF-E90E-D028-4F47-DE3C41A2B59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9B5649E-14E7-2BB5-92B1-563FFF1F301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D7DA07E-0007-2137-C465-2CB570AB41D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6A64A6A-C995-6FE0-6F7F-F80014E1DDB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A310954-8E52-6E43-1C0D-4045E7DFCAA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PROBABILITY: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B65F806-3535-BCE9-A322-6F46124A11A7}"/>
              </a:ext>
            </a:extLst>
          </p:cNvPr>
          <p:cNvSpPr>
            <a:spLocks noChangeArrowheads="1"/>
          </p:cNvSpPr>
          <p:nvPr/>
        </p:nvSpPr>
        <p:spPr bwMode="auto">
          <a:xfrm>
            <a:off x="584173" y="2176304"/>
            <a:ext cx="1058935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 What is the probability of rolling each outcome using a regular 6-sided die?</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Four</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An even number</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A 3 or a 5</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A number greater than 4</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Seven</a:t>
            </a:r>
          </a:p>
        </p:txBody>
      </p:sp>
    </p:spTree>
    <p:extLst>
      <p:ext uri="{BB962C8B-B14F-4D97-AF65-F5344CB8AC3E}">
        <p14:creationId xmlns:p14="http://schemas.microsoft.com/office/powerpoint/2010/main" val="213648893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77243-935C-2EE9-F769-39EF4E2C85F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69216BD-3F43-B7E9-875E-8E1657B1C43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7BBBED8-79F1-E77A-5F6C-B7E841C82A9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9DFA721-3966-49B8-048A-B1F8F445274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2E9873E-26D6-DA1E-DE3E-5E1A7AFB4CA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2492E2A4-671D-8418-9040-409772A6D97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PROBABILITY: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7991DA0-454A-20BC-BB69-0ECF1DD855D4}"/>
              </a:ext>
            </a:extLst>
          </p:cNvPr>
          <p:cNvSpPr>
            <a:spLocks noChangeArrowheads="1"/>
          </p:cNvSpPr>
          <p:nvPr/>
        </p:nvSpPr>
        <p:spPr bwMode="auto">
          <a:xfrm>
            <a:off x="628778" y="1975950"/>
            <a:ext cx="1058935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 A spinner has 4 equal sections: </a:t>
            </a:r>
          </a:p>
          <a:p>
            <a:r>
              <a:rPr lang="en-CA" sz="2800" b="1" dirty="0">
                <a:solidFill>
                  <a:srgbClr val="000000"/>
                </a:solidFill>
                <a:ea typeface="Times New Roman" panose="02020603050405020304" pitchFamily="18" charset="0"/>
                <a:cs typeface="Arial" panose="020B0604020202020204" pitchFamily="34" charset="0"/>
              </a:rPr>
              <a:t>red, red, blue, yellow.</a:t>
            </a:r>
          </a:p>
          <a:p>
            <a:r>
              <a:rPr lang="en-CA" sz="2800" dirty="0">
                <a:solidFill>
                  <a:srgbClr val="000000"/>
                </a:solidFill>
                <a:ea typeface="Times New Roman" panose="02020603050405020304" pitchFamily="18" charset="0"/>
                <a:cs typeface="Arial" panose="020B0604020202020204" pitchFamily="34" charset="0"/>
              </a:rPr>
              <a:t>Are you </a:t>
            </a:r>
            <a:r>
              <a:rPr lang="en-CA" sz="2800" b="1" dirty="0">
                <a:solidFill>
                  <a:srgbClr val="000000"/>
                </a:solidFill>
                <a:ea typeface="Times New Roman" panose="02020603050405020304" pitchFamily="18" charset="0"/>
                <a:cs typeface="Arial" panose="020B0604020202020204" pitchFamily="34" charset="0"/>
              </a:rPr>
              <a:t>more likely, less likely</a:t>
            </a:r>
            <a:r>
              <a:rPr lang="en-CA" sz="2800" dirty="0">
                <a:solidFill>
                  <a:srgbClr val="000000"/>
                </a:solidFill>
                <a:ea typeface="Times New Roman" panose="02020603050405020304" pitchFamily="18" charset="0"/>
                <a:cs typeface="Arial" panose="020B0604020202020204" pitchFamily="34" charset="0"/>
              </a:rPr>
              <a:t>, or </a:t>
            </a:r>
            <a:r>
              <a:rPr lang="en-CA" sz="2800" b="1" dirty="0">
                <a:solidFill>
                  <a:srgbClr val="000000"/>
                </a:solidFill>
                <a:ea typeface="Times New Roman" panose="02020603050405020304" pitchFamily="18" charset="0"/>
                <a:cs typeface="Arial" panose="020B0604020202020204" pitchFamily="34" charset="0"/>
              </a:rPr>
              <a:t>equally likely</a:t>
            </a:r>
            <a:r>
              <a:rPr lang="en-CA" sz="2800" dirty="0">
                <a:solidFill>
                  <a:srgbClr val="000000"/>
                </a:solidFill>
                <a:ea typeface="Times New Roman" panose="02020603050405020304" pitchFamily="18" charset="0"/>
                <a:cs typeface="Arial" panose="020B0604020202020204" pitchFamily="34" charset="0"/>
              </a:rPr>
              <a:t> to spin red compared to blue? Why?</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9766318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2B125-6AA8-D702-C802-B10FBF388B4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40F0EDF-3EA9-B0DC-AB9C-CCFBA4FD213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125D408-576D-B1CF-F95A-E9CBF32C6CE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F222E70-D24A-A932-AEC9-23F2687C8A8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6A3B155-046B-54DC-AA9D-89AFF17211A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7B22D13-62B8-E67F-5EFD-7006915F6DF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PROBABILITY: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53E6B0D-9C2B-7ABE-D109-E4609AD26DF0}"/>
              </a:ext>
            </a:extLst>
          </p:cNvPr>
          <p:cNvSpPr>
            <a:spLocks noChangeArrowheads="1"/>
          </p:cNvSpPr>
          <p:nvPr/>
        </p:nvSpPr>
        <p:spPr bwMode="auto">
          <a:xfrm>
            <a:off x="628778" y="1874728"/>
            <a:ext cx="1058935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4. Use the word </a:t>
            </a:r>
            <a:r>
              <a:rPr lang="en-CA" sz="2800" b="1" dirty="0">
                <a:solidFill>
                  <a:srgbClr val="000000"/>
                </a:solidFill>
                <a:ea typeface="Times New Roman" panose="02020603050405020304" pitchFamily="18" charset="0"/>
                <a:cs typeface="Arial" panose="020B0604020202020204" pitchFamily="34" charset="0"/>
              </a:rPr>
              <a:t>certain or uncertain </a:t>
            </a:r>
            <a:r>
              <a:rPr lang="en-CA" sz="2800" dirty="0">
                <a:solidFill>
                  <a:srgbClr val="000000"/>
                </a:solidFill>
                <a:ea typeface="Times New Roman" panose="02020603050405020304" pitchFamily="18" charset="0"/>
                <a:cs typeface="Arial" panose="020B0604020202020204" pitchFamily="34" charset="0"/>
              </a:rPr>
              <a:t>to describe the likelihood of each event:</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The sun will set today.</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I will eat pizza for dinner.</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I am in grade 3.</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It will rain on my next birthday.</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The passing of time.</a:t>
            </a:r>
          </a:p>
        </p:txBody>
      </p:sp>
    </p:spTree>
    <p:extLst>
      <p:ext uri="{BB962C8B-B14F-4D97-AF65-F5344CB8AC3E}">
        <p14:creationId xmlns:p14="http://schemas.microsoft.com/office/powerpoint/2010/main" val="1180764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CD161-ACFA-1A31-54AF-0D23FFA781F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2B3C0DD-AB74-0206-A577-93B6F9BC1F0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72F07AD-80F3-6236-2DB5-BA79C010C6B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B5B2285-A248-EA5A-7E93-C7C5D6DA67A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4ABED60-2C03-E57C-2C2A-D9B9ACD1253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270BC4A4-441D-51F4-437D-9030B57C83A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14DEC29-D70A-6F56-DE41-047C7FD9C98F}"/>
              </a:ext>
            </a:extLst>
          </p:cNvPr>
          <p:cNvSpPr>
            <a:spLocks noChangeArrowheads="1"/>
          </p:cNvSpPr>
          <p:nvPr/>
        </p:nvSpPr>
        <p:spPr bwMode="auto">
          <a:xfrm>
            <a:off x="598982" y="1768846"/>
            <a:ext cx="1050338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14. Look at the image of the measuring tape below. Notice the different sized benchmark lines. These represent multiple number lines laid on top of one another. What fraction are the gaps in each of these number lines going up by? Skip count by fractions for each of these number lines. Label each benchmark with a fraction.</a:t>
            </a:r>
          </a:p>
        </p:txBody>
      </p:sp>
      <p:pic>
        <p:nvPicPr>
          <p:cNvPr id="3" name="Picture 6">
            <a:extLst>
              <a:ext uri="{FF2B5EF4-FFF2-40B4-BE49-F238E27FC236}">
                <a16:creationId xmlns:a16="http://schemas.microsoft.com/office/drawing/2014/main" id="{61EC6E3E-9F37-40D5-BFDC-B7B584021D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112" r="56293" b="9368"/>
          <a:stretch>
            <a:fillRect/>
          </a:stretch>
        </p:blipFill>
        <p:spPr bwMode="auto">
          <a:xfrm>
            <a:off x="3338944" y="4135390"/>
            <a:ext cx="5091377" cy="2434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3233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31D67-8979-E59D-DD7C-AD6CD2C3268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2021AEC-98B6-8CD4-5565-B59418581E7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D62FA2C-D317-1DCC-F519-2A38C0A00A4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FFDB7D0-2C90-6B46-4507-95FEDA1140D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57C900D-A004-5FCF-9CE8-22F31D13BC1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3A9D822-8261-ADB4-DD66-ABFF14C32E5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PROBABILITY: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235947B-973B-9C97-3542-3CAD92962CF5}"/>
              </a:ext>
            </a:extLst>
          </p:cNvPr>
          <p:cNvSpPr>
            <a:spLocks noChangeArrowheads="1"/>
          </p:cNvSpPr>
          <p:nvPr/>
        </p:nvSpPr>
        <p:spPr bwMode="auto">
          <a:xfrm>
            <a:off x="606476" y="2090172"/>
            <a:ext cx="1058935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5. Always, sometimes, never true…</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Games of probability use dice.</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Games with dice involve chance.</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Games of strategy involve probability.</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Games based only on probability are unfair.</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5748624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EFA26-6EDC-4236-9471-34C92F3ABE4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A4E0880-F55F-A429-56C7-888BFD13855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A766005-3627-8255-791C-48444EFF8CA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6AC788D-CA06-BE1C-6088-486594130E0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39A47C9-6FA7-E987-5877-DD9B3AE1D04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C5FB717-25D1-8A45-B2CF-0E7998655E0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PROBABILITY: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218B3ED-9FE1-E2E6-022E-A11922755126}"/>
              </a:ext>
            </a:extLst>
          </p:cNvPr>
          <p:cNvSpPr>
            <a:spLocks noChangeArrowheads="1"/>
          </p:cNvSpPr>
          <p:nvPr/>
        </p:nvSpPr>
        <p:spPr bwMode="auto">
          <a:xfrm>
            <a:off x="609659" y="1874728"/>
            <a:ext cx="4988253"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6. Four students are playing a game. They each pick a colour at random. If the spinner lands on their colour, they win. If not, they lose. Is this a fair game? Why or why not?</a:t>
            </a:r>
          </a:p>
        </p:txBody>
      </p:sp>
      <p:pic>
        <p:nvPicPr>
          <p:cNvPr id="3" name="Picture 2" descr="See the source image">
            <a:extLst>
              <a:ext uri="{FF2B5EF4-FFF2-40B4-BE49-F238E27FC236}">
                <a16:creationId xmlns:a16="http://schemas.microsoft.com/office/drawing/2014/main" id="{866A734D-D787-4EBE-F6FA-4D5D4BCC13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2565" y="1874728"/>
            <a:ext cx="4163464" cy="4163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29088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E8296-BB03-184C-B2CA-E6FF2E46FEF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9ED8141-D669-770E-CA7F-6CD5D521AA8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7D95377-465E-C0DF-5D64-4B160A39028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25F8BBF-F92E-AB13-635D-B3AF3DC252D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702629F-36C9-A699-0EB8-E1728A1333E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D30CE39-769D-0FA0-F76D-4795D114906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PROBABILITY: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AAE379E-B3A9-E064-DBED-B8CBBC08109F}"/>
              </a:ext>
            </a:extLst>
          </p:cNvPr>
          <p:cNvSpPr>
            <a:spLocks noChangeArrowheads="1"/>
          </p:cNvSpPr>
          <p:nvPr/>
        </p:nvSpPr>
        <p:spPr bwMode="auto">
          <a:xfrm>
            <a:off x="591044" y="1930980"/>
            <a:ext cx="110099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7. A coin has two sides: heads and tails. If you toss the coin 10 times, what is one possible outcome (i.e., how many heads and how many tails)? Will this always happen? Why or why not?</a:t>
            </a:r>
          </a:p>
        </p:txBody>
      </p:sp>
    </p:spTree>
    <p:extLst>
      <p:ext uri="{BB962C8B-B14F-4D97-AF65-F5344CB8AC3E}">
        <p14:creationId xmlns:p14="http://schemas.microsoft.com/office/powerpoint/2010/main" val="75317207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CF87C-8E81-1993-7DA8-0F76440919B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947B0E1-0992-EDC7-CEBD-BD853148788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9A27EDD-E1BD-F33A-80DB-E91F18A80A1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0F5F19C-2944-85EA-F511-13AD74294D4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9240BFC-7C86-8243-CFBA-B53165DD929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3FE4B1E-95AE-19C0-AB87-ACE64550CF9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PROBABILITY: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8C41DF5-F8F3-B2ED-B06A-1D35A7C9D6E0}"/>
              </a:ext>
            </a:extLst>
          </p:cNvPr>
          <p:cNvSpPr>
            <a:spLocks noChangeArrowheads="1"/>
          </p:cNvSpPr>
          <p:nvPr/>
        </p:nvSpPr>
        <p:spPr bwMode="auto">
          <a:xfrm>
            <a:off x="591044" y="1930980"/>
            <a:ext cx="110099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8. You roll two dice and find the sum. Give an example of a sum that you think is more likely and one that you think is less likely. Explain your reasoning. </a:t>
            </a:r>
          </a:p>
        </p:txBody>
      </p:sp>
    </p:spTree>
    <p:extLst>
      <p:ext uri="{BB962C8B-B14F-4D97-AF65-F5344CB8AC3E}">
        <p14:creationId xmlns:p14="http://schemas.microsoft.com/office/powerpoint/2010/main" val="110779903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E0304-782F-481C-4C46-7B5B6C9750F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E2C26CC-A1E5-149C-41EC-DD8A854F646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B753C71-7956-4531-E8DF-6E1A1E666DE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1931097-FAE2-DEFB-C9AB-41AC535BE91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A5ECE99-FAD6-DE54-B7AC-836B79D5E78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5428EA7-C64C-AB08-FC68-E82481BBA3C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PROBABILITY: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2466388-BBB5-BD3D-DFE8-3EBC423DC86B}"/>
              </a:ext>
            </a:extLst>
          </p:cNvPr>
          <p:cNvSpPr>
            <a:spLocks noChangeArrowheads="1"/>
          </p:cNvSpPr>
          <p:nvPr/>
        </p:nvSpPr>
        <p:spPr bwMode="auto">
          <a:xfrm>
            <a:off x="591044" y="1930980"/>
            <a:ext cx="1100991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9. Design a game where one outcome is very likely and another is very unlikely.</a:t>
            </a:r>
          </a:p>
          <a:p>
            <a:r>
              <a:rPr lang="en-CA" sz="2800" dirty="0">
                <a:solidFill>
                  <a:srgbClr val="000000"/>
                </a:solidFill>
                <a:ea typeface="Times New Roman" panose="02020603050405020304" pitchFamily="18" charset="0"/>
                <a:cs typeface="Arial" panose="020B0604020202020204" pitchFamily="34" charset="0"/>
              </a:rPr>
              <a:t>Describe your game and explain why the outcomes have those probabilities.</a:t>
            </a:r>
          </a:p>
        </p:txBody>
      </p:sp>
    </p:spTree>
    <p:extLst>
      <p:ext uri="{BB962C8B-B14F-4D97-AF65-F5344CB8AC3E}">
        <p14:creationId xmlns:p14="http://schemas.microsoft.com/office/powerpoint/2010/main" val="257437109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3C847-7298-7A41-A6DF-99748D535A4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31BB489-C9E6-2E62-9FE7-118C73DB69B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68AC13A-DAAE-D58E-B86C-686EF1A49A0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D3B1737-D68F-106B-462A-C4C02F03B7B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4C7EDAA-76ED-1F2A-F1B7-E5D2DCA8298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BE53591-B530-C62E-CEEF-A16EEF73233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PROBABILITY: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47082C1-387E-B136-B6CB-DE32D78C21FE}"/>
              </a:ext>
            </a:extLst>
          </p:cNvPr>
          <p:cNvSpPr>
            <a:spLocks noChangeArrowheads="1"/>
          </p:cNvSpPr>
          <p:nvPr/>
        </p:nvSpPr>
        <p:spPr bwMode="auto">
          <a:xfrm>
            <a:off x="591044" y="1930980"/>
            <a:ext cx="1131674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10. Help Red give an example of an event for each outcome on the probability meter.</a:t>
            </a:r>
          </a:p>
          <a:p>
            <a:r>
              <a:rPr lang="en-CA" sz="2800" dirty="0">
                <a:solidFill>
                  <a:srgbClr val="000000"/>
                </a:solidFill>
                <a:ea typeface="Times New Roman" panose="02020603050405020304" pitchFamily="18" charset="0"/>
                <a:cs typeface="Arial" panose="020B0604020202020204" pitchFamily="34" charset="0"/>
              </a:rPr>
              <a:t>Refer to the video: </a:t>
            </a:r>
            <a:r>
              <a:rPr lang="en-CA" sz="2800" dirty="0">
                <a:solidFill>
                  <a:srgbClr val="000000"/>
                </a:solidFill>
                <a:ea typeface="Times New Roman" panose="02020603050405020304" pitchFamily="18" charset="0"/>
                <a:cs typeface="Arial" panose="020B0604020202020204" pitchFamily="34" charset="0"/>
                <a:hlinkClick r:id="rId3"/>
              </a:rPr>
              <a:t>https://</a:t>
            </a:r>
            <a:r>
              <a:rPr lang="en-CA" sz="2800" dirty="0" err="1">
                <a:solidFill>
                  <a:srgbClr val="000000"/>
                </a:solidFill>
                <a:ea typeface="Times New Roman" panose="02020603050405020304" pitchFamily="18" charset="0"/>
                <a:cs typeface="Arial" panose="020B0604020202020204" pitchFamily="34" charset="0"/>
                <a:hlinkClick r:id="rId3"/>
              </a:rPr>
              <a:t>www.youtube.com</a:t>
            </a:r>
            <a:r>
              <a:rPr lang="en-CA" sz="2800" dirty="0">
                <a:solidFill>
                  <a:srgbClr val="000000"/>
                </a:solidFill>
                <a:ea typeface="Times New Roman" panose="02020603050405020304" pitchFamily="18" charset="0"/>
                <a:cs typeface="Arial" panose="020B0604020202020204" pitchFamily="34" charset="0"/>
                <a:hlinkClick r:id="rId3"/>
              </a:rPr>
              <a:t>/</a:t>
            </a:r>
            <a:r>
              <a:rPr lang="en-CA" sz="2800" dirty="0" err="1">
                <a:solidFill>
                  <a:srgbClr val="000000"/>
                </a:solidFill>
                <a:ea typeface="Times New Roman" panose="02020603050405020304" pitchFamily="18" charset="0"/>
                <a:cs typeface="Arial" panose="020B0604020202020204" pitchFamily="34" charset="0"/>
                <a:hlinkClick r:id="rId3"/>
              </a:rPr>
              <a:t>watch?v</a:t>
            </a:r>
            <a:r>
              <a:rPr lang="en-CA" sz="2800" dirty="0">
                <a:solidFill>
                  <a:srgbClr val="000000"/>
                </a:solidFill>
                <a:ea typeface="Times New Roman" panose="02020603050405020304" pitchFamily="18" charset="0"/>
                <a:cs typeface="Arial" panose="020B0604020202020204" pitchFamily="34" charset="0"/>
                <a:hlinkClick r:id="rId3"/>
              </a:rPr>
              <a:t>=7XuNVVlD98g</a:t>
            </a:r>
            <a:endParaRPr lang="en-CA" sz="2800" dirty="0">
              <a:solidFill>
                <a:srgbClr val="000000"/>
              </a:solidFill>
              <a:ea typeface="Times New Roman" panose="02020603050405020304" pitchFamily="18" charset="0"/>
              <a:cs typeface="Arial" panose="020B0604020202020204" pitchFamily="34" charset="0"/>
            </a:endParaRP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735612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Text Box 2">
            <a:extLst>
              <a:ext uri="{FF2B5EF4-FFF2-40B4-BE49-F238E27FC236}">
                <a16:creationId xmlns:a16="http://schemas.microsoft.com/office/drawing/2014/main" id="{F11B2BCC-FD86-2CD7-F85C-7FF327BFFD94}"/>
              </a:ext>
            </a:extLst>
          </p:cNvPr>
          <p:cNvSpPr txBox="1"/>
          <p:nvPr/>
        </p:nvSpPr>
        <p:spPr>
          <a:xfrm>
            <a:off x="1201678" y="2448151"/>
            <a:ext cx="9788643"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4000" kern="100" dirty="0">
                <a:solidFill>
                  <a:schemeClr val="bg1"/>
                </a:solidFill>
                <a:latin typeface="+mj-lt"/>
                <a:ea typeface="Aptos" panose="020B0004020202020204" pitchFamily="34" charset="0"/>
                <a:cs typeface="Times New Roman" panose="02020603050405020304" pitchFamily="18" charset="0"/>
              </a:rPr>
              <a:t>GRADE 3 PRACTICE QUESTIONS </a:t>
            </a:r>
          </a:p>
          <a:p>
            <a:pPr algn="ctr"/>
            <a:r>
              <a:rPr lang="en-CA" sz="6000" b="1" kern="100" dirty="0">
                <a:solidFill>
                  <a:schemeClr val="bg1"/>
                </a:solidFill>
                <a:latin typeface="+mj-lt"/>
                <a:ea typeface="Aptos" panose="020B0004020202020204" pitchFamily="34" charset="0"/>
                <a:cs typeface="Times New Roman" panose="02020603050405020304" pitchFamily="18" charset="0"/>
              </a:rPr>
              <a:t>MEASUREMENT</a:t>
            </a:r>
          </a:p>
        </p:txBody>
      </p:sp>
      <p:grpSp>
        <p:nvGrpSpPr>
          <p:cNvPr id="3" name="Group 2">
            <a:extLst>
              <a:ext uri="{FF2B5EF4-FFF2-40B4-BE49-F238E27FC236}">
                <a16:creationId xmlns:a16="http://schemas.microsoft.com/office/drawing/2014/main" id="{19BAEC7F-C769-8406-B355-E0C589D84095}"/>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43F3BE70-D1B6-7AF8-9E5A-F09C4B9B9E5D}"/>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44C0351B-0363-F377-BC31-E6A9A73C45C7}"/>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black and white logo&#10;&#10;AI-generated content may be incorrect.">
              <a:extLst>
                <a:ext uri="{FF2B5EF4-FFF2-40B4-BE49-F238E27FC236}">
                  <a16:creationId xmlns:a16="http://schemas.microsoft.com/office/drawing/2014/main" id="{2BDEA459-AB60-D706-295C-AAD2355B6C7E}"/>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250052018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83668-B1C7-9C82-A8F8-26F58ADE4BB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F6FD24C-94EB-68D7-47C7-4CEBFB00C6E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0C08B00-EB33-19DC-BC69-699140700A7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63FCEBB-6666-E027-1772-6D4C8878B4E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DA282E0-8EAC-31FB-D5BA-87E61B6D508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36BEAD3-06D4-6DB5-C94C-96EEA1A2FE5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MEASUREMENT:</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A0366C9-EA12-A405-0E73-8BC58F579E66}"/>
              </a:ext>
            </a:extLst>
          </p:cNvPr>
          <p:cNvSpPr>
            <a:spLocks noChangeArrowheads="1"/>
          </p:cNvSpPr>
          <p:nvPr/>
        </p:nvSpPr>
        <p:spPr bwMode="auto">
          <a:xfrm>
            <a:off x="437660" y="1591045"/>
            <a:ext cx="1102365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 </a:t>
            </a:r>
            <a:r>
              <a:rPr lang="en-CA" sz="2800" dirty="0"/>
              <a:t>Pick one of the shapes (blue, green, or red). Find its area and perimeter. </a:t>
            </a:r>
          </a:p>
        </p:txBody>
      </p:sp>
      <p:pic>
        <p:nvPicPr>
          <p:cNvPr id="1026" name="Picture 2">
            <a:extLst>
              <a:ext uri="{FF2B5EF4-FFF2-40B4-BE49-F238E27FC236}">
                <a16:creationId xmlns:a16="http://schemas.microsoft.com/office/drawing/2014/main" id="{0A0D8B02-716F-8547-8207-E7176DF1BD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242"/>
          <a:stretch>
            <a:fillRect/>
          </a:stretch>
        </p:blipFill>
        <p:spPr bwMode="auto">
          <a:xfrm>
            <a:off x="2542136" y="2273229"/>
            <a:ext cx="6866965" cy="407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5318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A222C-C9B7-E4D0-72FC-CA384407462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516F33D-D7D7-6BA5-3399-A44405A8EC1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FCB6142-1DD6-4A0F-2728-1404A0E6B32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53B68ED-ED1E-933F-C3DC-8EA5D385BE7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9DB2EBB-7F63-6C7B-9A3C-B1BD106FE57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62702C0-1006-C9AD-5FBC-DF03BB220F3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MEASUREMENT:</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8D2131D-8DDD-0AA0-BCD0-C04C0DB5DF0B}"/>
              </a:ext>
            </a:extLst>
          </p:cNvPr>
          <p:cNvSpPr>
            <a:spLocks noChangeArrowheads="1"/>
          </p:cNvSpPr>
          <p:nvPr/>
        </p:nvSpPr>
        <p:spPr bwMode="auto">
          <a:xfrm>
            <a:off x="437660" y="1975950"/>
            <a:ext cx="1102365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 About how many cans of pop are in a 2 litre bottle of pop? Justify your thinking.</a:t>
            </a:r>
          </a:p>
        </p:txBody>
      </p:sp>
    </p:spTree>
    <p:extLst>
      <p:ext uri="{BB962C8B-B14F-4D97-AF65-F5344CB8AC3E}">
        <p14:creationId xmlns:p14="http://schemas.microsoft.com/office/powerpoint/2010/main" val="139583463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273D7-6917-C957-6FE3-7A1C85B8AE9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EC29A6A-0DC4-AFB9-A11B-4B377DB6820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F5CA462-FE12-8469-DA51-C7500915649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CC61FAA-F3EB-B006-EE40-F59D1046498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91AA659-2FCC-8905-ACEC-41DBF198194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77E4F0E-1B8B-BE8F-365E-0A1760CC782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MEASUREMENT:</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F5324CD-3677-169E-1C3B-BAA5D0FC7D77}"/>
              </a:ext>
            </a:extLst>
          </p:cNvPr>
          <p:cNvSpPr>
            <a:spLocks noChangeArrowheads="1"/>
          </p:cNvSpPr>
          <p:nvPr/>
        </p:nvSpPr>
        <p:spPr bwMode="auto">
          <a:xfrm>
            <a:off x="437660" y="1930980"/>
            <a:ext cx="1102365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 Which weighs more?  </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A 1000 gram bag of feathers</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A 1 kilogram bag of rocks</a:t>
            </a:r>
          </a:p>
          <a:p>
            <a:r>
              <a:rPr lang="en-CA" sz="2800" dirty="0">
                <a:solidFill>
                  <a:srgbClr val="000000"/>
                </a:solidFill>
                <a:ea typeface="Times New Roman" panose="02020603050405020304" pitchFamily="18" charset="0"/>
                <a:cs typeface="Arial" panose="020B0604020202020204" pitchFamily="34" charset="0"/>
              </a:rPr>
              <a:t>Justify your thinking.</a:t>
            </a:r>
          </a:p>
        </p:txBody>
      </p:sp>
      <p:pic>
        <p:nvPicPr>
          <p:cNvPr id="2" name="Picture 2" descr="See the source image">
            <a:extLst>
              <a:ext uri="{FF2B5EF4-FFF2-40B4-BE49-F238E27FC236}">
                <a16:creationId xmlns:a16="http://schemas.microsoft.com/office/drawing/2014/main" id="{90B5FD60-E81C-3065-036C-2EDF1D7EF7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6270" y="2026708"/>
            <a:ext cx="2804583" cy="28045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See the source image">
            <a:extLst>
              <a:ext uri="{FF2B5EF4-FFF2-40B4-BE49-F238E27FC236}">
                <a16:creationId xmlns:a16="http://schemas.microsoft.com/office/drawing/2014/main" id="{C33B9C4D-FD78-5703-D394-7B791ABF9F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7531" y="2026708"/>
            <a:ext cx="2829185" cy="2804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204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C8BAF-3F2D-91D0-D42E-A078A54656B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86A3262-48C3-B991-8A4F-63E94C968BE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18772F2-A13E-3295-9E11-2AC2BEE9725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E85D7BE-78F4-8592-08EF-022A0CA6715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3BB2534-4FD2-E0E2-5B75-15F525D8033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FC76660-AE16-7C23-577F-F04C7B3C793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34C4203-DE82-93B9-AF0F-4D57C35ED5EC}"/>
              </a:ext>
            </a:extLst>
          </p:cNvPr>
          <p:cNvSpPr>
            <a:spLocks noChangeArrowheads="1"/>
          </p:cNvSpPr>
          <p:nvPr/>
        </p:nvSpPr>
        <p:spPr bwMode="auto">
          <a:xfrm>
            <a:off x="632940" y="1930980"/>
            <a:ext cx="1050338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15. Look at a metric ruler. </a:t>
            </a:r>
          </a:p>
          <a:p>
            <a:r>
              <a:rPr lang="en-CA" sz="2800" dirty="0">
                <a:solidFill>
                  <a:srgbClr val="000000"/>
                </a:solidFill>
                <a:ea typeface="Times New Roman" panose="02020603050405020304" pitchFamily="18" charset="0"/>
                <a:cs typeface="Arial" panose="020B0604020202020204" pitchFamily="34" charset="0"/>
              </a:rPr>
              <a:t>Use fractions to describe how 1 mm is related to 1 cm.</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8025677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86DA8-35EF-173A-CD29-C20C58D59B3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12B1AC0-8A3F-269E-7850-316583FC38C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240A62F7-C39F-7D43-1032-8831757777A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EED8F5C-8755-D806-F86F-90127C4203E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2F9C10B-2F05-2DC8-CEA5-5C0A4150DB1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5ED7454-649B-EAF8-F4AE-AEFBFE7D44C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MEASUREMENT:</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8827085-3B7E-1DD4-1803-97C295590A72}"/>
              </a:ext>
            </a:extLst>
          </p:cNvPr>
          <p:cNvSpPr>
            <a:spLocks noChangeArrowheads="1"/>
          </p:cNvSpPr>
          <p:nvPr/>
        </p:nvSpPr>
        <p:spPr bwMode="auto">
          <a:xfrm>
            <a:off x="437660" y="1930980"/>
            <a:ext cx="1102365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4. Use a ruler. Draw each of the following shapes.</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A 3 cm square</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A rectangle that is 8 cm long and 5 cm wide</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A triangle with a square corner and side lengths: 3 cm, 4 cm, 5 cm </a:t>
            </a:r>
          </a:p>
          <a:p>
            <a:r>
              <a:rPr lang="en-CA" sz="2800" dirty="0">
                <a:solidFill>
                  <a:srgbClr val="000000"/>
                </a:solidFill>
                <a:ea typeface="Times New Roman" panose="02020603050405020304" pitchFamily="18" charset="0"/>
                <a:cs typeface="Arial" panose="020B0604020202020204" pitchFamily="34" charset="0"/>
              </a:rPr>
              <a:t>Challenge: A circle with a circumference as close to 20 cm as you can get!</a:t>
            </a:r>
          </a:p>
        </p:txBody>
      </p:sp>
    </p:spTree>
    <p:extLst>
      <p:ext uri="{BB962C8B-B14F-4D97-AF65-F5344CB8AC3E}">
        <p14:creationId xmlns:p14="http://schemas.microsoft.com/office/powerpoint/2010/main" val="369201499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8199D-3FD3-325C-C1DB-D3371913F04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173C817-D8B1-B28B-FA06-A4D27106EA6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A676E86-F18D-9834-D3D8-2972B342D15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E295D3C-DFF8-B247-A564-D3206496824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C2375DD-ACFB-A76F-A882-7CA4C3713DC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616C10C-068C-EE4A-D2FA-27261D5D9B9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MEASUREMENT:</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FEFF0A9-7627-4249-3AD9-98FB564E451C}"/>
              </a:ext>
            </a:extLst>
          </p:cNvPr>
          <p:cNvSpPr>
            <a:spLocks noChangeArrowheads="1"/>
          </p:cNvSpPr>
          <p:nvPr/>
        </p:nvSpPr>
        <p:spPr bwMode="auto">
          <a:xfrm>
            <a:off x="437660" y="1672380"/>
            <a:ext cx="1102365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6. Exploring Linear Measurement</a:t>
            </a:r>
          </a:p>
          <a:p>
            <a:r>
              <a:rPr lang="en-CA" sz="2800" b="1" dirty="0">
                <a:solidFill>
                  <a:srgbClr val="000000"/>
                </a:solidFill>
                <a:ea typeface="Times New Roman" panose="02020603050405020304" pitchFamily="18" charset="0"/>
                <a:cs typeface="Arial" panose="020B0604020202020204" pitchFamily="34" charset="0"/>
              </a:rPr>
              <a:t>MILLIMETRE</a:t>
            </a:r>
          </a:p>
        </p:txBody>
      </p:sp>
      <p:graphicFrame>
        <p:nvGraphicFramePr>
          <p:cNvPr id="2" name="Table 1">
            <a:extLst>
              <a:ext uri="{FF2B5EF4-FFF2-40B4-BE49-F238E27FC236}">
                <a16:creationId xmlns:a16="http://schemas.microsoft.com/office/drawing/2014/main" id="{C95C2823-FFDA-D7AD-EFAA-3876F7FDA7FF}"/>
              </a:ext>
            </a:extLst>
          </p:cNvPr>
          <p:cNvGraphicFramePr>
            <a:graphicFrameLocks noGrp="1"/>
          </p:cNvGraphicFramePr>
          <p:nvPr/>
        </p:nvGraphicFramePr>
        <p:xfrm>
          <a:off x="437661" y="2869584"/>
          <a:ext cx="11470130" cy="3039461"/>
        </p:xfrm>
        <a:graphic>
          <a:graphicData uri="http://schemas.openxmlformats.org/drawingml/2006/table">
            <a:tbl>
              <a:tblPr firstRow="1" bandRow="1">
                <a:tableStyleId>{5C22544A-7EE6-4342-B048-85BDC9FD1C3A}</a:tableStyleId>
              </a:tblPr>
              <a:tblGrid>
                <a:gridCol w="1995397">
                  <a:extLst>
                    <a:ext uri="{9D8B030D-6E8A-4147-A177-3AD203B41FA5}">
                      <a16:colId xmlns:a16="http://schemas.microsoft.com/office/drawing/2014/main" val="2013799448"/>
                    </a:ext>
                  </a:extLst>
                </a:gridCol>
                <a:gridCol w="4815539">
                  <a:extLst>
                    <a:ext uri="{9D8B030D-6E8A-4147-A177-3AD203B41FA5}">
                      <a16:colId xmlns:a16="http://schemas.microsoft.com/office/drawing/2014/main" val="1145804737"/>
                    </a:ext>
                  </a:extLst>
                </a:gridCol>
                <a:gridCol w="4659194">
                  <a:extLst>
                    <a:ext uri="{9D8B030D-6E8A-4147-A177-3AD203B41FA5}">
                      <a16:colId xmlns:a16="http://schemas.microsoft.com/office/drawing/2014/main" val="2172899141"/>
                    </a:ext>
                  </a:extLst>
                </a:gridCol>
              </a:tblGrid>
              <a:tr h="3039461">
                <a:tc>
                  <a:txBody>
                    <a:bodyPr/>
                    <a:lstStyle/>
                    <a:p>
                      <a:r>
                        <a:rPr lang="en-US" sz="3200" b="0" dirty="0">
                          <a:solidFill>
                            <a:schemeClr val="tx1"/>
                          </a:solidFill>
                        </a:rPr>
                        <a:t>Symbol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3200" b="0" dirty="0">
                          <a:solidFill>
                            <a:schemeClr val="tx1"/>
                          </a:solidFill>
                        </a:rPr>
                        <a:t>What is a good referent?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3200" b="0" dirty="0">
                          <a:solidFill>
                            <a:schemeClr val="tx1"/>
                          </a:solidFill>
                        </a:rPr>
                        <a:t>I can use it to 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6487776"/>
                  </a:ext>
                </a:extLst>
              </a:tr>
            </a:tbl>
          </a:graphicData>
        </a:graphic>
      </p:graphicFrame>
    </p:spTree>
    <p:extLst>
      <p:ext uri="{BB962C8B-B14F-4D97-AF65-F5344CB8AC3E}">
        <p14:creationId xmlns:p14="http://schemas.microsoft.com/office/powerpoint/2010/main" val="100172458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E9A8D-E105-EC26-8BE5-8E72715B3B2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A372711-7E98-2F58-7E47-028218639D9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CEAE7F1-8825-8280-140F-65041827984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8FDEE7A-6FEB-81E3-6D98-097CC500C47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AFA71A4-7D95-7D2F-F461-222832D63FF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3E22E20-A328-FB88-9E63-AB22A0807D4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MEASUREMENT:</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AEA1E6D-6372-674A-7E40-2686544C2894}"/>
              </a:ext>
            </a:extLst>
          </p:cNvPr>
          <p:cNvSpPr>
            <a:spLocks noChangeArrowheads="1"/>
          </p:cNvSpPr>
          <p:nvPr/>
        </p:nvSpPr>
        <p:spPr bwMode="auto">
          <a:xfrm>
            <a:off x="437660" y="1672380"/>
            <a:ext cx="1102365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6. Exploring Linear Measurement</a:t>
            </a:r>
          </a:p>
          <a:p>
            <a:r>
              <a:rPr lang="en-CA" sz="2800" b="1" dirty="0">
                <a:solidFill>
                  <a:srgbClr val="000000"/>
                </a:solidFill>
                <a:ea typeface="Times New Roman" panose="02020603050405020304" pitchFamily="18" charset="0"/>
                <a:cs typeface="Arial" panose="020B0604020202020204" pitchFamily="34" charset="0"/>
              </a:rPr>
              <a:t>CENTIMETRE</a:t>
            </a:r>
          </a:p>
        </p:txBody>
      </p:sp>
      <p:graphicFrame>
        <p:nvGraphicFramePr>
          <p:cNvPr id="2" name="Table 1">
            <a:extLst>
              <a:ext uri="{FF2B5EF4-FFF2-40B4-BE49-F238E27FC236}">
                <a16:creationId xmlns:a16="http://schemas.microsoft.com/office/drawing/2014/main" id="{33A37F33-C834-B3BB-2C4C-F6915D2D60FE}"/>
              </a:ext>
            </a:extLst>
          </p:cNvPr>
          <p:cNvGraphicFramePr>
            <a:graphicFrameLocks noGrp="1"/>
          </p:cNvGraphicFramePr>
          <p:nvPr/>
        </p:nvGraphicFramePr>
        <p:xfrm>
          <a:off x="437661" y="2869584"/>
          <a:ext cx="11470130" cy="3039461"/>
        </p:xfrm>
        <a:graphic>
          <a:graphicData uri="http://schemas.openxmlformats.org/drawingml/2006/table">
            <a:tbl>
              <a:tblPr firstRow="1" bandRow="1">
                <a:tableStyleId>{5C22544A-7EE6-4342-B048-85BDC9FD1C3A}</a:tableStyleId>
              </a:tblPr>
              <a:tblGrid>
                <a:gridCol w="1995397">
                  <a:extLst>
                    <a:ext uri="{9D8B030D-6E8A-4147-A177-3AD203B41FA5}">
                      <a16:colId xmlns:a16="http://schemas.microsoft.com/office/drawing/2014/main" val="2013799448"/>
                    </a:ext>
                  </a:extLst>
                </a:gridCol>
                <a:gridCol w="4815539">
                  <a:extLst>
                    <a:ext uri="{9D8B030D-6E8A-4147-A177-3AD203B41FA5}">
                      <a16:colId xmlns:a16="http://schemas.microsoft.com/office/drawing/2014/main" val="1145804737"/>
                    </a:ext>
                  </a:extLst>
                </a:gridCol>
                <a:gridCol w="4659194">
                  <a:extLst>
                    <a:ext uri="{9D8B030D-6E8A-4147-A177-3AD203B41FA5}">
                      <a16:colId xmlns:a16="http://schemas.microsoft.com/office/drawing/2014/main" val="2172899141"/>
                    </a:ext>
                  </a:extLst>
                </a:gridCol>
              </a:tblGrid>
              <a:tr h="3039461">
                <a:tc>
                  <a:txBody>
                    <a:bodyPr/>
                    <a:lstStyle/>
                    <a:p>
                      <a:r>
                        <a:rPr lang="en-US" sz="3200" b="0" dirty="0">
                          <a:solidFill>
                            <a:schemeClr val="tx1"/>
                          </a:solidFill>
                        </a:rPr>
                        <a:t>Symbol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3200" b="0" dirty="0">
                          <a:solidFill>
                            <a:schemeClr val="tx1"/>
                          </a:solidFill>
                        </a:rPr>
                        <a:t>What is a good referent?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3200" b="0" dirty="0">
                          <a:solidFill>
                            <a:schemeClr val="tx1"/>
                          </a:solidFill>
                        </a:rPr>
                        <a:t>I can use it to 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6487776"/>
                  </a:ext>
                </a:extLst>
              </a:tr>
            </a:tbl>
          </a:graphicData>
        </a:graphic>
      </p:graphicFrame>
    </p:spTree>
    <p:extLst>
      <p:ext uri="{BB962C8B-B14F-4D97-AF65-F5344CB8AC3E}">
        <p14:creationId xmlns:p14="http://schemas.microsoft.com/office/powerpoint/2010/main" val="260896432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C078E-EE4F-1F20-0FD6-EB52FA5FBC2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CC4034C-E2E1-2BF0-9BC0-5121D6C0DFC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E8D4710-E0F8-B72B-5ACB-CF67280104C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74AD32F-C099-27E6-7387-A47803A431F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352AD30-89A6-DBFB-097B-A65CF0EC5ED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1833E9B-0297-70E2-DED8-22CA321E156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MEASUREMENT:</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F3D6F34-F461-E166-8112-36A20B3A693A}"/>
              </a:ext>
            </a:extLst>
          </p:cNvPr>
          <p:cNvSpPr>
            <a:spLocks noChangeArrowheads="1"/>
          </p:cNvSpPr>
          <p:nvPr/>
        </p:nvSpPr>
        <p:spPr bwMode="auto">
          <a:xfrm>
            <a:off x="437660" y="1672380"/>
            <a:ext cx="1102365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6. Exploring Linear Measurement</a:t>
            </a:r>
          </a:p>
          <a:p>
            <a:r>
              <a:rPr lang="en-CA" sz="2800" b="1" dirty="0">
                <a:solidFill>
                  <a:srgbClr val="000000"/>
                </a:solidFill>
                <a:ea typeface="Times New Roman" panose="02020603050405020304" pitchFamily="18" charset="0"/>
                <a:cs typeface="Arial" panose="020B0604020202020204" pitchFamily="34" charset="0"/>
              </a:rPr>
              <a:t>METRE</a:t>
            </a:r>
          </a:p>
        </p:txBody>
      </p:sp>
      <p:graphicFrame>
        <p:nvGraphicFramePr>
          <p:cNvPr id="2" name="Table 1">
            <a:extLst>
              <a:ext uri="{FF2B5EF4-FFF2-40B4-BE49-F238E27FC236}">
                <a16:creationId xmlns:a16="http://schemas.microsoft.com/office/drawing/2014/main" id="{F7E87C9E-FD38-083C-0341-20807CED8F34}"/>
              </a:ext>
            </a:extLst>
          </p:cNvPr>
          <p:cNvGraphicFramePr>
            <a:graphicFrameLocks noGrp="1"/>
          </p:cNvGraphicFramePr>
          <p:nvPr/>
        </p:nvGraphicFramePr>
        <p:xfrm>
          <a:off x="437661" y="2869584"/>
          <a:ext cx="11470130" cy="3039461"/>
        </p:xfrm>
        <a:graphic>
          <a:graphicData uri="http://schemas.openxmlformats.org/drawingml/2006/table">
            <a:tbl>
              <a:tblPr firstRow="1" bandRow="1">
                <a:tableStyleId>{5C22544A-7EE6-4342-B048-85BDC9FD1C3A}</a:tableStyleId>
              </a:tblPr>
              <a:tblGrid>
                <a:gridCol w="1995397">
                  <a:extLst>
                    <a:ext uri="{9D8B030D-6E8A-4147-A177-3AD203B41FA5}">
                      <a16:colId xmlns:a16="http://schemas.microsoft.com/office/drawing/2014/main" val="2013799448"/>
                    </a:ext>
                  </a:extLst>
                </a:gridCol>
                <a:gridCol w="4815539">
                  <a:extLst>
                    <a:ext uri="{9D8B030D-6E8A-4147-A177-3AD203B41FA5}">
                      <a16:colId xmlns:a16="http://schemas.microsoft.com/office/drawing/2014/main" val="1145804737"/>
                    </a:ext>
                  </a:extLst>
                </a:gridCol>
                <a:gridCol w="4659194">
                  <a:extLst>
                    <a:ext uri="{9D8B030D-6E8A-4147-A177-3AD203B41FA5}">
                      <a16:colId xmlns:a16="http://schemas.microsoft.com/office/drawing/2014/main" val="2172899141"/>
                    </a:ext>
                  </a:extLst>
                </a:gridCol>
              </a:tblGrid>
              <a:tr h="3039461">
                <a:tc>
                  <a:txBody>
                    <a:bodyPr/>
                    <a:lstStyle/>
                    <a:p>
                      <a:r>
                        <a:rPr lang="en-US" sz="3200" b="0" dirty="0">
                          <a:solidFill>
                            <a:schemeClr val="tx1"/>
                          </a:solidFill>
                        </a:rPr>
                        <a:t>Symbol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3200" b="0" dirty="0">
                          <a:solidFill>
                            <a:schemeClr val="tx1"/>
                          </a:solidFill>
                        </a:rPr>
                        <a:t>What is a good referent?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3200" b="0" dirty="0">
                          <a:solidFill>
                            <a:schemeClr val="tx1"/>
                          </a:solidFill>
                        </a:rPr>
                        <a:t>I can use it to 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6487776"/>
                  </a:ext>
                </a:extLst>
              </a:tr>
            </a:tbl>
          </a:graphicData>
        </a:graphic>
      </p:graphicFrame>
    </p:spTree>
    <p:extLst>
      <p:ext uri="{BB962C8B-B14F-4D97-AF65-F5344CB8AC3E}">
        <p14:creationId xmlns:p14="http://schemas.microsoft.com/office/powerpoint/2010/main" val="13972379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4F898-CD39-CDFF-D3DA-07335B6E0DF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D96C63E-C623-9D10-12FE-9A6064951D0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2EEA1E24-C4F9-0E36-8F6A-1ABA559B16B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1DC4897-554E-E802-1913-C31439EF557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9566709-F931-0942-56D3-CAB25947EBA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884A78C-B8C9-263A-CD70-C41B89B9F6D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MEASUREMENT:</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5D34672-2A51-C96A-1B85-81EDD8F165F6}"/>
              </a:ext>
            </a:extLst>
          </p:cNvPr>
          <p:cNvSpPr>
            <a:spLocks noChangeArrowheads="1"/>
          </p:cNvSpPr>
          <p:nvPr/>
        </p:nvSpPr>
        <p:spPr bwMode="auto">
          <a:xfrm>
            <a:off x="437660" y="1672380"/>
            <a:ext cx="1102365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6. Exploring Linear Measurement</a:t>
            </a:r>
          </a:p>
          <a:p>
            <a:r>
              <a:rPr lang="en-CA" sz="2800" b="1" dirty="0">
                <a:solidFill>
                  <a:srgbClr val="000000"/>
                </a:solidFill>
                <a:ea typeface="Times New Roman" panose="02020603050405020304" pitchFamily="18" charset="0"/>
                <a:cs typeface="Arial" panose="020B0604020202020204" pitchFamily="34" charset="0"/>
              </a:rPr>
              <a:t>KILOMETRE</a:t>
            </a:r>
          </a:p>
        </p:txBody>
      </p:sp>
      <p:graphicFrame>
        <p:nvGraphicFramePr>
          <p:cNvPr id="2" name="Table 1">
            <a:extLst>
              <a:ext uri="{FF2B5EF4-FFF2-40B4-BE49-F238E27FC236}">
                <a16:creationId xmlns:a16="http://schemas.microsoft.com/office/drawing/2014/main" id="{993840E9-AB76-204B-3B50-0F0344F5C805}"/>
              </a:ext>
            </a:extLst>
          </p:cNvPr>
          <p:cNvGraphicFramePr>
            <a:graphicFrameLocks noGrp="1"/>
          </p:cNvGraphicFramePr>
          <p:nvPr/>
        </p:nvGraphicFramePr>
        <p:xfrm>
          <a:off x="437661" y="2869584"/>
          <a:ext cx="11470130" cy="3039461"/>
        </p:xfrm>
        <a:graphic>
          <a:graphicData uri="http://schemas.openxmlformats.org/drawingml/2006/table">
            <a:tbl>
              <a:tblPr firstRow="1" bandRow="1">
                <a:tableStyleId>{5C22544A-7EE6-4342-B048-85BDC9FD1C3A}</a:tableStyleId>
              </a:tblPr>
              <a:tblGrid>
                <a:gridCol w="1995397">
                  <a:extLst>
                    <a:ext uri="{9D8B030D-6E8A-4147-A177-3AD203B41FA5}">
                      <a16:colId xmlns:a16="http://schemas.microsoft.com/office/drawing/2014/main" val="2013799448"/>
                    </a:ext>
                  </a:extLst>
                </a:gridCol>
                <a:gridCol w="4815539">
                  <a:extLst>
                    <a:ext uri="{9D8B030D-6E8A-4147-A177-3AD203B41FA5}">
                      <a16:colId xmlns:a16="http://schemas.microsoft.com/office/drawing/2014/main" val="1145804737"/>
                    </a:ext>
                  </a:extLst>
                </a:gridCol>
                <a:gridCol w="4659194">
                  <a:extLst>
                    <a:ext uri="{9D8B030D-6E8A-4147-A177-3AD203B41FA5}">
                      <a16:colId xmlns:a16="http://schemas.microsoft.com/office/drawing/2014/main" val="2172899141"/>
                    </a:ext>
                  </a:extLst>
                </a:gridCol>
              </a:tblGrid>
              <a:tr h="3039461">
                <a:tc>
                  <a:txBody>
                    <a:bodyPr/>
                    <a:lstStyle/>
                    <a:p>
                      <a:r>
                        <a:rPr lang="en-US" sz="3200" b="0" dirty="0">
                          <a:solidFill>
                            <a:schemeClr val="tx1"/>
                          </a:solidFill>
                        </a:rPr>
                        <a:t>Symbol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3200" b="0" dirty="0">
                          <a:solidFill>
                            <a:schemeClr val="tx1"/>
                          </a:solidFill>
                        </a:rPr>
                        <a:t>What is a good referent?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3200" b="0" dirty="0">
                          <a:solidFill>
                            <a:schemeClr val="tx1"/>
                          </a:solidFill>
                        </a:rPr>
                        <a:t>I can use it to 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6487776"/>
                  </a:ext>
                </a:extLst>
              </a:tr>
            </a:tbl>
          </a:graphicData>
        </a:graphic>
      </p:graphicFrame>
    </p:spTree>
    <p:extLst>
      <p:ext uri="{BB962C8B-B14F-4D97-AF65-F5344CB8AC3E}">
        <p14:creationId xmlns:p14="http://schemas.microsoft.com/office/powerpoint/2010/main" val="102651375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B0A27-B03D-B706-FB3A-15E22B6A097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7AA95E4-3CFC-05F9-9844-26225C568F2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DA4FB54-7381-3CF8-EE0E-CF5B2C05858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4165345-E46C-9F87-3789-D4F6DC9C731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F90FC91-0AFB-8A64-E384-FBFEC61A228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C7B71E1-BFAF-DBF2-650F-E3C65369C07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MEASUREMENT:</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858F84C-16A7-92F5-853B-B87677AB7070}"/>
              </a:ext>
            </a:extLst>
          </p:cNvPr>
          <p:cNvSpPr>
            <a:spLocks noChangeArrowheads="1"/>
          </p:cNvSpPr>
          <p:nvPr/>
        </p:nvSpPr>
        <p:spPr bwMode="auto">
          <a:xfrm>
            <a:off x="437660" y="1672380"/>
            <a:ext cx="1102365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7. a) Describe or show a strategy for measuring the distance around a circle or curved object like a cylinder.</a:t>
            </a:r>
          </a:p>
        </p:txBody>
      </p:sp>
    </p:spTree>
    <p:extLst>
      <p:ext uri="{BB962C8B-B14F-4D97-AF65-F5344CB8AC3E}">
        <p14:creationId xmlns:p14="http://schemas.microsoft.com/office/powerpoint/2010/main" val="80467457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EC7F6-EF0F-9E22-2468-0DE1B2FE324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CC23AA6-4D02-75D7-999F-B5951F12E1C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A1C6F0A-6DB4-CA40-B9BB-93807B0A1ED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1160530-005C-DA0C-1C76-145464574CC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A49916D-F5E5-8397-AB0B-D0B077DD601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63D78E2-080E-16D9-A75F-3E04ADA0369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MEASUREMENT:</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475FE94-E536-1529-AE00-92146D20F301}"/>
              </a:ext>
            </a:extLst>
          </p:cNvPr>
          <p:cNvSpPr>
            <a:spLocks noChangeArrowheads="1"/>
          </p:cNvSpPr>
          <p:nvPr/>
        </p:nvSpPr>
        <p:spPr bwMode="auto">
          <a:xfrm>
            <a:off x="437660" y="1591045"/>
            <a:ext cx="1102365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7. </a:t>
            </a:r>
            <a:r>
              <a:rPr lang="en-CA" sz="2800" dirty="0">
                <a:ea typeface="Times New Roman" panose="02020603050405020304" pitchFamily="18" charset="0"/>
              </a:rPr>
              <a:t>b) Find some objects that are curved to measure (water bottle, tree trunk, your head).</a:t>
            </a:r>
          </a:p>
          <a:p>
            <a:r>
              <a:rPr lang="en-CA" sz="2800" dirty="0">
                <a:ea typeface="Times New Roman" panose="02020603050405020304" pitchFamily="18" charset="0"/>
              </a:rPr>
              <a:t>Write them in the chart below. Estimate the distance around them. Then measure them. How close did you get (find the difference between your estimate and measurement)? </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0203142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A1113-F29C-F51A-4593-64A76E85D92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BA5B808-29D3-6E85-AF6A-916E93C01AC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24C6D91-F34F-3FBF-6A31-C3873FB605F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2BABEF7-BBB1-9E06-AF96-E629AD552F4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D517D5B-FA88-7732-3E64-D479CBB4FB4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1AB0CAC-587B-0C79-1F61-33C8629E89B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MEASUREMENT:</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CBE9A1B-070F-7B32-C811-FA1EAD14F27C}"/>
              </a:ext>
            </a:extLst>
          </p:cNvPr>
          <p:cNvSpPr>
            <a:spLocks noChangeArrowheads="1"/>
          </p:cNvSpPr>
          <p:nvPr/>
        </p:nvSpPr>
        <p:spPr bwMode="auto">
          <a:xfrm>
            <a:off x="437660" y="1591045"/>
            <a:ext cx="110236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7b)</a:t>
            </a:r>
          </a:p>
        </p:txBody>
      </p:sp>
      <p:graphicFrame>
        <p:nvGraphicFramePr>
          <p:cNvPr id="2" name="Table 1">
            <a:extLst>
              <a:ext uri="{FF2B5EF4-FFF2-40B4-BE49-F238E27FC236}">
                <a16:creationId xmlns:a16="http://schemas.microsoft.com/office/drawing/2014/main" id="{86DE12FB-8B9C-22E5-3E6E-39A56ABA386D}"/>
              </a:ext>
            </a:extLst>
          </p:cNvPr>
          <p:cNvGraphicFramePr>
            <a:graphicFrameLocks noGrp="1"/>
          </p:cNvGraphicFramePr>
          <p:nvPr/>
        </p:nvGraphicFramePr>
        <p:xfrm>
          <a:off x="1413173" y="1852655"/>
          <a:ext cx="10048144" cy="4292520"/>
        </p:xfrm>
        <a:graphic>
          <a:graphicData uri="http://schemas.openxmlformats.org/drawingml/2006/table">
            <a:tbl>
              <a:tblPr firstRow="1" bandRow="1">
                <a:tableStyleId>{5C22544A-7EE6-4342-B048-85BDC9FD1C3A}</a:tableStyleId>
              </a:tblPr>
              <a:tblGrid>
                <a:gridCol w="2512036">
                  <a:extLst>
                    <a:ext uri="{9D8B030D-6E8A-4147-A177-3AD203B41FA5}">
                      <a16:colId xmlns:a16="http://schemas.microsoft.com/office/drawing/2014/main" val="2013799448"/>
                    </a:ext>
                  </a:extLst>
                </a:gridCol>
                <a:gridCol w="2512036">
                  <a:extLst>
                    <a:ext uri="{9D8B030D-6E8A-4147-A177-3AD203B41FA5}">
                      <a16:colId xmlns:a16="http://schemas.microsoft.com/office/drawing/2014/main" val="1145804737"/>
                    </a:ext>
                  </a:extLst>
                </a:gridCol>
                <a:gridCol w="2512036">
                  <a:extLst>
                    <a:ext uri="{9D8B030D-6E8A-4147-A177-3AD203B41FA5}">
                      <a16:colId xmlns:a16="http://schemas.microsoft.com/office/drawing/2014/main" val="1171418722"/>
                    </a:ext>
                  </a:extLst>
                </a:gridCol>
                <a:gridCol w="2512036">
                  <a:extLst>
                    <a:ext uri="{9D8B030D-6E8A-4147-A177-3AD203B41FA5}">
                      <a16:colId xmlns:a16="http://schemas.microsoft.com/office/drawing/2014/main" val="2172899141"/>
                    </a:ext>
                  </a:extLst>
                </a:gridCol>
              </a:tblGrid>
              <a:tr h="708752">
                <a:tc>
                  <a:txBody>
                    <a:bodyPr/>
                    <a:lstStyle/>
                    <a:p>
                      <a:pPr algn="ctr"/>
                      <a:r>
                        <a:rPr lang="en-US" sz="2800" b="1" dirty="0">
                          <a:solidFill>
                            <a:schemeClr val="tx1"/>
                          </a:solidFill>
                        </a:rPr>
                        <a:t>Curved Object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tx1"/>
                          </a:solidFill>
                        </a:rPr>
                        <a:t>Estimate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tx1"/>
                          </a:solidFill>
                        </a:rPr>
                        <a:t>Measurement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tx1"/>
                          </a:solidFill>
                        </a:rPr>
                        <a:t>Difference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6487776"/>
                  </a:ext>
                </a:extLst>
              </a:tr>
              <a:tr h="669528">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278243"/>
                  </a:ext>
                </a:extLst>
              </a:tr>
              <a:tr h="669528">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0187863"/>
                  </a:ext>
                </a:extLst>
              </a:tr>
              <a:tr h="669528">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9396144"/>
                  </a:ext>
                </a:extLst>
              </a:tr>
              <a:tr h="669528">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6498543"/>
                  </a:ext>
                </a:extLst>
              </a:tr>
              <a:tr h="669528">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3955200"/>
                  </a:ext>
                </a:extLst>
              </a:tr>
            </a:tbl>
          </a:graphicData>
        </a:graphic>
      </p:graphicFrame>
    </p:spTree>
    <p:extLst>
      <p:ext uri="{BB962C8B-B14F-4D97-AF65-F5344CB8AC3E}">
        <p14:creationId xmlns:p14="http://schemas.microsoft.com/office/powerpoint/2010/main" val="186229980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3AEA6-0DE6-F7EF-9D9B-722D3702DC7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1BC7290-28C0-7602-FA3F-A3210CAA9938}"/>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3200E90-3AEA-E7E5-FCDE-A5E2B472A05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B6B7B6F-C7A1-FE41-0835-C286877622B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20C6AF8-B503-B025-3D69-3A2446E6AA9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E46C904-F4AF-B88E-9621-83730DBEF92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MEASUREMENT:</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4C4DDE3-D744-E79D-3E73-BF0F1AFBA39F}"/>
              </a:ext>
            </a:extLst>
          </p:cNvPr>
          <p:cNvSpPr>
            <a:spLocks noChangeArrowheads="1"/>
          </p:cNvSpPr>
          <p:nvPr/>
        </p:nvSpPr>
        <p:spPr bwMode="auto">
          <a:xfrm>
            <a:off x="437660" y="1930980"/>
            <a:ext cx="1102365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8. Explain how one person could measure something and get a big number, and a different person could measure the same thing and get a small number. Use a specific example to support your thinking.</a:t>
            </a:r>
            <a:endParaRPr lang="en-CA" sz="2800" dirty="0">
              <a:ea typeface="Times New Roman" panose="02020603050405020304" pitchFamily="18" charset="0"/>
            </a:endParaRP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936134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81288-F43C-DC49-1C91-29778C8DE9F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88EFF18-743B-16D2-5E30-9B5CCB90BB7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9EB91D9-93E3-4A06-3A90-79A1CDC74D8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BEA5486-1B6D-16BE-E123-E6EF3EEBB96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06F6795-4700-2D7D-1592-C24F14ED40C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2CAACE3D-4635-ABE4-2F30-3E1D3545F8D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MEASUREMENT:</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FA5BF7B-29C7-2BB1-C271-8858430B9F80}"/>
              </a:ext>
            </a:extLst>
          </p:cNvPr>
          <p:cNvSpPr>
            <a:spLocks noChangeArrowheads="1"/>
          </p:cNvSpPr>
          <p:nvPr/>
        </p:nvSpPr>
        <p:spPr bwMode="auto">
          <a:xfrm>
            <a:off x="437660" y="1975950"/>
            <a:ext cx="1102365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9. Use a balance scale and weights. Find two very different objects that have almost the same mass. How can you tell if they have the same mass? How close in mass were the two objects?</a:t>
            </a:r>
          </a:p>
        </p:txBody>
      </p:sp>
    </p:spTree>
    <p:extLst>
      <p:ext uri="{BB962C8B-B14F-4D97-AF65-F5344CB8AC3E}">
        <p14:creationId xmlns:p14="http://schemas.microsoft.com/office/powerpoint/2010/main" val="368428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C7941-9B44-5235-5449-A0FC687C9AE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78786C9-0029-A58A-0EBB-1AAD6317406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C6855AC-E5D0-755A-02F4-9892FA1717B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4012A4C-1673-8AE1-2DF7-96D31C884E0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DCFB0A6-6A81-3F91-22C7-2F971F52D1C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7D23704-A575-DE15-3247-A7A6C0CC18A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A928BF3-84ED-8E1F-F45F-3D2495918536}"/>
              </a:ext>
            </a:extLst>
          </p:cNvPr>
          <p:cNvSpPr>
            <a:spLocks noChangeArrowheads="1"/>
          </p:cNvSpPr>
          <p:nvPr/>
        </p:nvSpPr>
        <p:spPr bwMode="auto">
          <a:xfrm>
            <a:off x="844308" y="1975950"/>
            <a:ext cx="1050338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16. You are skip counting forward by 25s starting at 125.</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a) What are the next three numbers?</a:t>
            </a:r>
          </a:p>
          <a:p>
            <a:r>
              <a:rPr lang="en-CA" sz="2800" dirty="0">
                <a:solidFill>
                  <a:srgbClr val="000000"/>
                </a:solidFill>
                <a:ea typeface="Times New Roman" panose="02020603050405020304" pitchFamily="18" charset="0"/>
                <a:cs typeface="Arial" panose="020B0604020202020204" pitchFamily="34" charset="0"/>
              </a:rPr>
              <a:t>b) If you keep going, will you land on 300 exactly?</a:t>
            </a:r>
          </a:p>
          <a:p>
            <a:r>
              <a:rPr lang="en-CA" sz="2800" dirty="0">
                <a:solidFill>
                  <a:srgbClr val="000000"/>
                </a:solidFill>
                <a:ea typeface="Times New Roman" panose="02020603050405020304" pitchFamily="18" charset="0"/>
                <a:cs typeface="Arial" panose="020B0604020202020204" pitchFamily="34" charset="0"/>
              </a:rPr>
              <a:t>c) Explain why or why not.</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8541123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4BA40-4A75-C4F6-AC85-F57F1F3F1F8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01B92D5-CDC4-981B-5CDA-3030CFFD029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92B4230-64A8-00AF-8FF5-6850B3BAE30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5900E7D-9403-D83F-92A9-9E32BD574A3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E94598D-8192-C943-561E-2F3E78B7361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512FF83-DD92-BE45-252D-E9651F96417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MEASUREMENT:</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A71DBFD-DDC8-B5F1-6CC0-5B573B327F7A}"/>
              </a:ext>
            </a:extLst>
          </p:cNvPr>
          <p:cNvSpPr>
            <a:spLocks noChangeArrowheads="1"/>
          </p:cNvSpPr>
          <p:nvPr/>
        </p:nvSpPr>
        <p:spPr bwMode="auto">
          <a:xfrm>
            <a:off x="437660" y="1760507"/>
            <a:ext cx="1102365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10. In Canada, we have to be familiar with both the Metric System and the Imperial System. Make a pro/con list for each system. Then decide which one you think is better using your pro/con lists to justify your choice.</a:t>
            </a:r>
          </a:p>
        </p:txBody>
      </p:sp>
    </p:spTree>
    <p:extLst>
      <p:ext uri="{BB962C8B-B14F-4D97-AF65-F5344CB8AC3E}">
        <p14:creationId xmlns:p14="http://schemas.microsoft.com/office/powerpoint/2010/main" val="44231789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057EF-9569-55EF-5E68-0B52FE1FF53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DAACEA9-B732-6282-7399-A9A0561758A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28EBF5B-3FBE-E831-33D4-25A5BBDC8CB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B7F691F-8D2B-7422-BFB5-6E0BE056AE8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C154F9B-0CF2-8B94-7A11-71DE2BAAD0C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061FC72-1910-EC7B-B879-2126445B402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MEASUREMENT:</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ABA7733-E56F-B11A-D02C-9FE16CCD2A28}"/>
              </a:ext>
            </a:extLst>
          </p:cNvPr>
          <p:cNvSpPr>
            <a:spLocks noChangeArrowheads="1"/>
          </p:cNvSpPr>
          <p:nvPr/>
        </p:nvSpPr>
        <p:spPr bwMode="auto">
          <a:xfrm>
            <a:off x="437660" y="2090172"/>
            <a:ext cx="5374131"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11. Estimate the length of the wholly mammoth in the picture using the referent for 1 metre. Explain your process and how you know your estimate is reasonable.</a:t>
            </a:r>
          </a:p>
        </p:txBody>
      </p:sp>
      <p:pic>
        <p:nvPicPr>
          <p:cNvPr id="5122" name="Picture 2">
            <a:extLst>
              <a:ext uri="{FF2B5EF4-FFF2-40B4-BE49-F238E27FC236}">
                <a16:creationId xmlns:a16="http://schemas.microsoft.com/office/drawing/2014/main" id="{6CFD324C-B4F3-F7EF-CE1C-BD8D6701B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1791" y="1636751"/>
            <a:ext cx="6096000" cy="452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52005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52871-9EE7-149E-E0BE-6CED738420B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184B4C8-0016-023A-391F-1B6C5F43279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04BF57A-74EA-6194-111C-0247DA7D6CD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8F32EFB-EC3F-7EEF-B80C-627643B8DA3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460AA3D-1D3C-36A4-97FE-C4C6A264E7A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CB617BA-659A-C40A-2E06-B7E55456624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MEASUREMENT:</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19D1E6B-CA36-448A-CC68-137BE574EF12}"/>
              </a:ext>
            </a:extLst>
          </p:cNvPr>
          <p:cNvSpPr>
            <a:spLocks noChangeArrowheads="1"/>
          </p:cNvSpPr>
          <p:nvPr/>
        </p:nvSpPr>
        <p:spPr bwMode="auto">
          <a:xfrm>
            <a:off x="437660" y="1591045"/>
            <a:ext cx="1102365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11. Estimation Clipboard. Use the first image (top, left) to estimate the lengths of the strings labelled A through F. Justify your estimates. </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Visually list the strings in order from shortest to longest. Do your number estimates agree with the order of your letters? Adjust your estimates if you need to.</a:t>
            </a:r>
          </a:p>
        </p:txBody>
      </p:sp>
    </p:spTree>
    <p:extLst>
      <p:ext uri="{BB962C8B-B14F-4D97-AF65-F5344CB8AC3E}">
        <p14:creationId xmlns:p14="http://schemas.microsoft.com/office/powerpoint/2010/main" val="57274521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562FC-F036-E84E-A0AA-CCE992D3DEF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E6B36D8-0275-73F4-2CFC-8713A6A3484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BB3E98E-4237-3A92-877B-02C0DBC4A60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4DD0A53-77B6-56E2-BE50-D0BE696BC10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2F136EE-F31B-FED6-3591-3E96E993B2F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4C187F0-2466-2925-94BE-9DACAE94BF5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MEASUREMENT:</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02418A6-41CE-5299-F6C3-C6BE1E0A81A6}"/>
              </a:ext>
            </a:extLst>
          </p:cNvPr>
          <p:cNvSpPr>
            <a:spLocks noChangeArrowheads="1"/>
          </p:cNvSpPr>
          <p:nvPr/>
        </p:nvSpPr>
        <p:spPr bwMode="auto">
          <a:xfrm>
            <a:off x="437660" y="1591045"/>
            <a:ext cx="110236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11. Estimation Clipboard</a:t>
            </a:r>
          </a:p>
        </p:txBody>
      </p:sp>
      <p:pic>
        <p:nvPicPr>
          <p:cNvPr id="2" name="Picture 2">
            <a:extLst>
              <a:ext uri="{FF2B5EF4-FFF2-40B4-BE49-F238E27FC236}">
                <a16:creationId xmlns:a16="http://schemas.microsoft.com/office/drawing/2014/main" id="{2322608B-3722-1A4D-CC17-6F8135A528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278" y="1473887"/>
            <a:ext cx="6836037" cy="5116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02876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Text Box 2">
            <a:extLst>
              <a:ext uri="{FF2B5EF4-FFF2-40B4-BE49-F238E27FC236}">
                <a16:creationId xmlns:a16="http://schemas.microsoft.com/office/drawing/2014/main" id="{F11B2BCC-FD86-2CD7-F85C-7FF327BFFD94}"/>
              </a:ext>
            </a:extLst>
          </p:cNvPr>
          <p:cNvSpPr txBox="1"/>
          <p:nvPr/>
        </p:nvSpPr>
        <p:spPr>
          <a:xfrm>
            <a:off x="1201678" y="2448151"/>
            <a:ext cx="9788643"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4000" kern="100" dirty="0">
                <a:solidFill>
                  <a:schemeClr val="bg1"/>
                </a:solidFill>
                <a:latin typeface="+mj-lt"/>
                <a:ea typeface="Aptos" panose="020B0004020202020204" pitchFamily="34" charset="0"/>
                <a:cs typeface="Times New Roman" panose="02020603050405020304" pitchFamily="18" charset="0"/>
              </a:rPr>
              <a:t>GRADE 3 PRACTICE QUESTIONS </a:t>
            </a:r>
          </a:p>
          <a:p>
            <a:pPr algn="ctr"/>
            <a:r>
              <a:rPr lang="en-CA" sz="6000" b="1" kern="100" dirty="0">
                <a:solidFill>
                  <a:schemeClr val="bg1"/>
                </a:solidFill>
                <a:latin typeface="+mj-lt"/>
                <a:ea typeface="Aptos" panose="020B0004020202020204" pitchFamily="34" charset="0"/>
                <a:cs typeface="Times New Roman" panose="02020603050405020304" pitchFamily="18" charset="0"/>
              </a:rPr>
              <a:t>GEOMETRY</a:t>
            </a:r>
          </a:p>
        </p:txBody>
      </p:sp>
      <p:grpSp>
        <p:nvGrpSpPr>
          <p:cNvPr id="3" name="Group 2">
            <a:extLst>
              <a:ext uri="{FF2B5EF4-FFF2-40B4-BE49-F238E27FC236}">
                <a16:creationId xmlns:a16="http://schemas.microsoft.com/office/drawing/2014/main" id="{19BAEC7F-C769-8406-B355-E0C589D84095}"/>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43F3BE70-D1B6-7AF8-9E5A-F09C4B9B9E5D}"/>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44C0351B-0363-F377-BC31-E6A9A73C45C7}"/>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black and white logo&#10;&#10;AI-generated content may be incorrect.">
              <a:extLst>
                <a:ext uri="{FF2B5EF4-FFF2-40B4-BE49-F238E27FC236}">
                  <a16:creationId xmlns:a16="http://schemas.microsoft.com/office/drawing/2014/main" id="{2BDEA459-AB60-D706-295C-AAD2355B6C7E}"/>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306157304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83668-B1C7-9C82-A8F8-26F58ADE4BB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F6FD24C-94EB-68D7-47C7-4CEBFB00C6E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0C08B00-EB33-19DC-BC69-699140700A7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63FCEBB-6666-E027-1772-6D4C8878B4E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DA282E0-8EAC-31FB-D5BA-87E61B6D508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36BEAD3-06D4-6DB5-C94C-96EEA1A2FE5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GEOMETRY: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A0366C9-EA12-A405-0E73-8BC58F579E66}"/>
              </a:ext>
            </a:extLst>
          </p:cNvPr>
          <p:cNvSpPr>
            <a:spLocks noChangeArrowheads="1"/>
          </p:cNvSpPr>
          <p:nvPr/>
        </p:nvSpPr>
        <p:spPr bwMode="auto">
          <a:xfrm>
            <a:off x="437660" y="1930980"/>
            <a:ext cx="11023655"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 Provide a set of 3D solids. How many faces, edges, vertices do each have?</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Cube</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Rectangular prism</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Rectangular pyramid</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Tetrahedron</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Triangular prism</a:t>
            </a:r>
          </a:p>
        </p:txBody>
      </p:sp>
    </p:spTree>
    <p:extLst>
      <p:ext uri="{BB962C8B-B14F-4D97-AF65-F5344CB8AC3E}">
        <p14:creationId xmlns:p14="http://schemas.microsoft.com/office/powerpoint/2010/main" val="300619821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1BC88-7799-FEE1-D6C0-37A93473515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D846746-D2B8-1BC3-EA47-23E463E4C7C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28A6083D-16E1-C939-1987-7524A9FD923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E44D80C-7066-50DD-BA4C-8735853ACAF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A68D383-D6C3-8579-8B98-356C27F1259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24E8DFB-F181-6490-FCB0-78737C7F216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GEOMETRY: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9B26C55-5696-D8A9-19AE-B26F2399380E}"/>
              </a:ext>
            </a:extLst>
          </p:cNvPr>
          <p:cNvSpPr>
            <a:spLocks noChangeArrowheads="1"/>
          </p:cNvSpPr>
          <p:nvPr/>
        </p:nvSpPr>
        <p:spPr bwMode="auto">
          <a:xfrm>
            <a:off x="584172" y="1975950"/>
            <a:ext cx="1102365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 What 2D shapes are in a hexagonal prism? How about a hexagonal pyramid?</a:t>
            </a:r>
          </a:p>
        </p:txBody>
      </p:sp>
    </p:spTree>
    <p:extLst>
      <p:ext uri="{BB962C8B-B14F-4D97-AF65-F5344CB8AC3E}">
        <p14:creationId xmlns:p14="http://schemas.microsoft.com/office/powerpoint/2010/main" val="174248824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564E7-AAA5-EC1A-0DCA-21C034E6FE4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293FBB1-31BD-405A-6D6B-10E69F79E8F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E649F0A-4564-9755-2704-8E6AB19B741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97FDFCF-25D5-EC5C-FB01-A257D939CD6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47F142D-B3E0-7030-6B2F-A98C0B9F9CA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219EC7B-4373-B708-C8B9-1D990F2F490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GEOMETRY: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DC5BCDC-8A99-6D4E-4A8A-85706726CF68}"/>
              </a:ext>
            </a:extLst>
          </p:cNvPr>
          <p:cNvSpPr>
            <a:spLocks noChangeArrowheads="1"/>
          </p:cNvSpPr>
          <p:nvPr/>
        </p:nvSpPr>
        <p:spPr bwMode="auto">
          <a:xfrm>
            <a:off x="584172" y="1975950"/>
            <a:ext cx="443387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 What shapes do you see in a bentwood box? </a:t>
            </a:r>
          </a:p>
        </p:txBody>
      </p:sp>
      <p:pic>
        <p:nvPicPr>
          <p:cNvPr id="4" name="Picture 2">
            <a:extLst>
              <a:ext uri="{FF2B5EF4-FFF2-40B4-BE49-F238E27FC236}">
                <a16:creationId xmlns:a16="http://schemas.microsoft.com/office/drawing/2014/main" id="{8A5BD179-DFEB-9FB5-DD0B-BEFEA6AE44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062" b="15130"/>
          <a:stretch>
            <a:fillRect/>
          </a:stretch>
        </p:blipFill>
        <p:spPr bwMode="auto">
          <a:xfrm>
            <a:off x="4784646" y="1737608"/>
            <a:ext cx="6823182" cy="476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92801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AF759-F7FC-090A-9914-F3BF40046D4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14220F6-4358-191A-AC66-BEBB7FD7D72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A6BD16C-14EA-726C-9366-3B4C4781BF0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B72BD30-5A28-8265-7890-BBB3B1DC2B0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84F799D-07F4-0649-7794-0DE77707BB8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3DFCC19-91D8-6037-EDF5-2CDA02B6ED3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GEOMETRY: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5429291-C9AA-546E-98B2-7589D3EA4E89}"/>
              </a:ext>
            </a:extLst>
          </p:cNvPr>
          <p:cNvSpPr>
            <a:spLocks noChangeArrowheads="1"/>
          </p:cNvSpPr>
          <p:nvPr/>
        </p:nvSpPr>
        <p:spPr bwMode="auto">
          <a:xfrm>
            <a:off x="717987" y="1725788"/>
            <a:ext cx="471590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4. Investigate. Look at the following nets. Which of them can fold into a cube? Which cannot? </a:t>
            </a:r>
          </a:p>
        </p:txBody>
      </p:sp>
      <p:pic>
        <p:nvPicPr>
          <p:cNvPr id="2" name="Picture 2">
            <a:extLst>
              <a:ext uri="{FF2B5EF4-FFF2-40B4-BE49-F238E27FC236}">
                <a16:creationId xmlns:a16="http://schemas.microsoft.com/office/drawing/2014/main" id="{33797723-1991-47DE-C66E-88F475A49A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361" y="1591045"/>
            <a:ext cx="4715906" cy="516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06770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80D12-F8B1-9109-B619-0BEB5623D72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18E49A3-17AA-4CF4-5CF5-6ACD7DA675C8}"/>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5B72698-90F2-F7C0-58E2-3F4EC973671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6C9E95B-2F2D-1BDD-B81B-62A21B4B0DE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E807511-3E15-90AD-9F75-35A95EA62C2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D763B4C-929E-2CC9-8E3B-1C77EC7C891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GEOMETRY: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5375B0A-D6E6-E197-B685-EABA23837C43}"/>
              </a:ext>
            </a:extLst>
          </p:cNvPr>
          <p:cNvSpPr>
            <a:spLocks noChangeArrowheads="1"/>
          </p:cNvSpPr>
          <p:nvPr/>
        </p:nvSpPr>
        <p:spPr bwMode="auto">
          <a:xfrm>
            <a:off x="437660" y="1975950"/>
            <a:ext cx="228418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5. Name the 3D solids in the image.</a:t>
            </a:r>
          </a:p>
          <a:p>
            <a:endParaRPr lang="en-CA" sz="2800" dirty="0">
              <a:solidFill>
                <a:srgbClr val="000000"/>
              </a:solidFill>
              <a:ea typeface="Times New Roman" panose="02020603050405020304" pitchFamily="18" charset="0"/>
              <a:cs typeface="Arial" panose="020B0604020202020204" pitchFamily="34" charset="0"/>
            </a:endParaRPr>
          </a:p>
        </p:txBody>
      </p:sp>
      <p:pic>
        <p:nvPicPr>
          <p:cNvPr id="4" name="Picture 2">
            <a:extLst>
              <a:ext uri="{FF2B5EF4-FFF2-40B4-BE49-F238E27FC236}">
                <a16:creationId xmlns:a16="http://schemas.microsoft.com/office/drawing/2014/main" id="{3B3E4D31-2F20-46EF-C951-1AD9B25C2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386" y="1634282"/>
            <a:ext cx="8620405" cy="4911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510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DDB35-6DB4-023A-0ECC-5C3D724AF51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DA811A9-9F33-2FB6-2771-26F13465B31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4FC02B1-5903-10B4-A652-3F3FF4C66FF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1B6E3E4-2684-0B9F-35B0-66F62A1DE7F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BB03E18-4FFC-FABA-37F1-629DA26E7FA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23A9B27-9A31-055A-A262-F8B89E99864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79D2379-74B7-6F3A-AD26-E2FD8256C275}"/>
              </a:ext>
            </a:extLst>
          </p:cNvPr>
          <p:cNvSpPr>
            <a:spLocks noChangeArrowheads="1"/>
          </p:cNvSpPr>
          <p:nvPr/>
        </p:nvSpPr>
        <p:spPr bwMode="auto">
          <a:xfrm>
            <a:off x="688191" y="1930980"/>
            <a:ext cx="1050338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17. A number is covered on a hundreds chart. You can see:</a:t>
            </a:r>
          </a:p>
          <a:p>
            <a:endParaRPr lang="en-CA" sz="2800" dirty="0">
              <a:solidFill>
                <a:srgbClr val="000000"/>
              </a:solidFill>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r>
              <a:rPr lang="en-CA" sz="2800" dirty="0">
                <a:solidFill>
                  <a:srgbClr val="000000"/>
                </a:solidFill>
                <a:ea typeface="Times New Roman" panose="02020603050405020304" pitchFamily="18" charset="0"/>
                <a:cs typeface="Arial" panose="020B0604020202020204" pitchFamily="34" charset="0"/>
              </a:rPr>
              <a:t>The number above it is 362.</a:t>
            </a:r>
          </a:p>
          <a:p>
            <a:pPr marL="457200" indent="-457200">
              <a:buFont typeface="Arial" panose="020B0604020202020204" pitchFamily="34" charset="0"/>
              <a:buChar char="•"/>
            </a:pPr>
            <a:r>
              <a:rPr lang="en-CA" sz="2800" dirty="0">
                <a:solidFill>
                  <a:srgbClr val="000000"/>
                </a:solidFill>
                <a:ea typeface="Times New Roman" panose="02020603050405020304" pitchFamily="18" charset="0"/>
                <a:cs typeface="Arial" panose="020B0604020202020204" pitchFamily="34" charset="0"/>
              </a:rPr>
              <a:t>The number to the right of it is ???</a:t>
            </a:r>
          </a:p>
          <a:p>
            <a:pPr marL="457200" indent="-457200">
              <a:buFont typeface="Arial" panose="020B0604020202020204" pitchFamily="34" charset="0"/>
              <a:buChar char="•"/>
            </a:pPr>
            <a:r>
              <a:rPr lang="en-CA" sz="2800" dirty="0">
                <a:solidFill>
                  <a:srgbClr val="000000"/>
                </a:solidFill>
                <a:ea typeface="Times New Roman" panose="02020603050405020304" pitchFamily="18" charset="0"/>
                <a:cs typeface="Arial" panose="020B0604020202020204" pitchFamily="34" charset="0"/>
              </a:rPr>
              <a:t>The number below it is 382.</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What is the missing number? What is the number to the right of it? Is the hidden number even or odd?</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5352696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690A2-DF47-D239-FD1F-69FC22A971E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31B035E-596A-627A-79C0-BB507EB2BA6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08792DB-99E5-2584-5606-2D1AB098F7A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5EDBD4F-192A-23B1-E0B2-D24604763DB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33A37AC-3A13-AD9A-B323-EB02B6DC27E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2049CA11-EF86-6F46-99E4-CEA28BAA98C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GEOMETRY: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A2F0238-2CED-E679-0F38-CFD7D7914BFF}"/>
              </a:ext>
            </a:extLst>
          </p:cNvPr>
          <p:cNvSpPr>
            <a:spLocks noChangeArrowheads="1"/>
          </p:cNvSpPr>
          <p:nvPr/>
        </p:nvSpPr>
        <p:spPr bwMode="auto">
          <a:xfrm>
            <a:off x="593777" y="1930980"/>
            <a:ext cx="1093658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6. Consider a square and a cube. How are they similar? How are they different? </a:t>
            </a:r>
          </a:p>
        </p:txBody>
      </p:sp>
      <p:pic>
        <p:nvPicPr>
          <p:cNvPr id="3" name="Picture 2">
            <a:extLst>
              <a:ext uri="{FF2B5EF4-FFF2-40B4-BE49-F238E27FC236}">
                <a16:creationId xmlns:a16="http://schemas.microsoft.com/office/drawing/2014/main" id="{AB296487-C777-1FF7-5DB2-77C5A8AB06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559" y="3162553"/>
            <a:ext cx="7129019" cy="301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91808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77EF9-C048-1F9A-AF79-C9EEF71A203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BBD5664-089E-68C7-E9E1-D8562D91081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8C7928B-07BD-A722-4DD6-DDAB9CA8C2C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C74B10A-13E4-CD80-3321-4EBC2BD560A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ED99617-D0FD-1EEF-DFC4-AE485195785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C262A88-7E2A-BD0B-8D78-25CF353F722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GEOMETRY: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85F6A73-44DC-1CD2-2846-DB1DA54D280A}"/>
              </a:ext>
            </a:extLst>
          </p:cNvPr>
          <p:cNvSpPr>
            <a:spLocks noChangeArrowheads="1"/>
          </p:cNvSpPr>
          <p:nvPr/>
        </p:nvSpPr>
        <p:spPr bwMode="auto">
          <a:xfrm>
            <a:off x="593777" y="1715536"/>
            <a:ext cx="1093658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7. How many different ways can you draw a quadrilateral? Name them if you can!</a:t>
            </a:r>
          </a:p>
          <a:p>
            <a:r>
              <a:rPr lang="en-CA" sz="2800" dirty="0">
                <a:solidFill>
                  <a:srgbClr val="000000"/>
                </a:solidFill>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145586908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3115F-D343-9318-89FE-E4C08321904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0ECDC62-1FB1-A621-1EAA-4B2CF4F6C4E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1067EAE-3C31-DD06-72D0-99975E35345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50B8E14-3932-A3EF-6C6C-D49194254F6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D01981F-BC3E-2DD8-8CCD-85452DA7DEA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C2A831F-7BDB-3212-C5E4-2C0642D52E4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GEOMETRY: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A59036F-D83C-504D-C76D-75CDEF8916EB}"/>
              </a:ext>
            </a:extLst>
          </p:cNvPr>
          <p:cNvSpPr>
            <a:spLocks noChangeArrowheads="1"/>
          </p:cNvSpPr>
          <p:nvPr/>
        </p:nvSpPr>
        <p:spPr bwMode="auto">
          <a:xfrm>
            <a:off x="627708" y="1930980"/>
            <a:ext cx="1093658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8. Lucy says the shape below is a diamond. Samuel says it’s a square. Who do you agree with? Justify your thinking. </a:t>
            </a:r>
          </a:p>
        </p:txBody>
      </p:sp>
      <p:pic>
        <p:nvPicPr>
          <p:cNvPr id="2" name="Picture 2">
            <a:extLst>
              <a:ext uri="{FF2B5EF4-FFF2-40B4-BE49-F238E27FC236}">
                <a16:creationId xmlns:a16="http://schemas.microsoft.com/office/drawing/2014/main" id="{241B9C75-5EE6-F910-2933-7D10B506F2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359" y="3061147"/>
            <a:ext cx="3284853" cy="3230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8584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1A5B9-7CCF-28F9-3431-38E8F14794E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71B6B4B-1405-267C-150C-1BB76D36A72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90422F3-22C0-D644-8B43-C834B3EDA05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F1A0496-0569-AA0D-3545-EA2FB5D8BA9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89B9E3C-DF32-8CC3-0F35-2E86A2771AE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E1E6B5A-D9DC-4B31-9543-829DFFD3A21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GEOMETRY: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3FA0A5C-9B3B-D07F-2BF7-C0F263DE8123}"/>
              </a:ext>
            </a:extLst>
          </p:cNvPr>
          <p:cNvSpPr>
            <a:spLocks noChangeArrowheads="1"/>
          </p:cNvSpPr>
          <p:nvPr/>
        </p:nvSpPr>
        <p:spPr bwMode="auto">
          <a:xfrm>
            <a:off x="627708" y="1930980"/>
            <a:ext cx="10936584"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9. a) Identify three different kinds of prisms. Name them. What gives a prism its name?</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b) Identify three different kinds of pyramids. Name them. What gives a pyramid its name?</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c) How are prisms and pyramids similar? How are they different? </a:t>
            </a:r>
          </a:p>
        </p:txBody>
      </p:sp>
    </p:spTree>
    <p:extLst>
      <p:ext uri="{BB962C8B-B14F-4D97-AF65-F5344CB8AC3E}">
        <p14:creationId xmlns:p14="http://schemas.microsoft.com/office/powerpoint/2010/main" val="226532850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5639A-B6AC-E3D5-785F-FE1C09316BA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68CBDA5-B997-6C74-D628-EF4C66750EA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92E0F79-FB1B-890D-AA6F-4A1BAE1B91C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2FD0146-50B7-7011-0348-F2A57E57DF5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C941155-AFF1-968B-7C89-3A89772BFA7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FBB03E2-980B-66EB-1729-EBC19B85681C}"/>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GEOMETRY: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9FA24940-70B5-43D7-1A8F-53F221954B1F}"/>
              </a:ext>
            </a:extLst>
          </p:cNvPr>
          <p:cNvSpPr>
            <a:spLocks noChangeArrowheads="1"/>
          </p:cNvSpPr>
          <p:nvPr/>
        </p:nvSpPr>
        <p:spPr bwMode="auto">
          <a:xfrm>
            <a:off x="627708" y="1975950"/>
            <a:ext cx="1093658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10. Platonic Solids investigation. Using multiple copies of a single shape, how many different 3D shapes can you make? How do you know you have found all the ways?</a:t>
            </a:r>
          </a:p>
        </p:txBody>
      </p:sp>
    </p:spTree>
    <p:extLst>
      <p:ext uri="{BB962C8B-B14F-4D97-AF65-F5344CB8AC3E}">
        <p14:creationId xmlns:p14="http://schemas.microsoft.com/office/powerpoint/2010/main" val="331338711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Text Box 2">
            <a:extLst>
              <a:ext uri="{FF2B5EF4-FFF2-40B4-BE49-F238E27FC236}">
                <a16:creationId xmlns:a16="http://schemas.microsoft.com/office/drawing/2014/main" id="{F11B2BCC-FD86-2CD7-F85C-7FF327BFFD94}"/>
              </a:ext>
            </a:extLst>
          </p:cNvPr>
          <p:cNvSpPr txBox="1"/>
          <p:nvPr/>
        </p:nvSpPr>
        <p:spPr>
          <a:xfrm>
            <a:off x="1201678" y="2448151"/>
            <a:ext cx="9788643"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4000" kern="100" dirty="0">
                <a:solidFill>
                  <a:schemeClr val="bg1"/>
                </a:solidFill>
                <a:latin typeface="+mj-lt"/>
                <a:ea typeface="Aptos" panose="020B0004020202020204" pitchFamily="34" charset="0"/>
                <a:cs typeface="Times New Roman" panose="02020603050405020304" pitchFamily="18" charset="0"/>
              </a:rPr>
              <a:t>GRADE 3 PRACTICE QUESTIONS </a:t>
            </a:r>
          </a:p>
          <a:p>
            <a:pPr algn="ctr"/>
            <a:r>
              <a:rPr lang="en-CA" sz="6000" b="1" kern="100" dirty="0">
                <a:solidFill>
                  <a:schemeClr val="bg1"/>
                </a:solidFill>
                <a:latin typeface="+mj-lt"/>
                <a:ea typeface="Aptos" panose="020B0004020202020204" pitchFamily="34" charset="0"/>
                <a:cs typeface="Times New Roman" panose="02020603050405020304" pitchFamily="18" charset="0"/>
              </a:rPr>
              <a:t>FINANCIAL LITERACY</a:t>
            </a:r>
          </a:p>
        </p:txBody>
      </p:sp>
      <p:grpSp>
        <p:nvGrpSpPr>
          <p:cNvPr id="3" name="Group 2">
            <a:extLst>
              <a:ext uri="{FF2B5EF4-FFF2-40B4-BE49-F238E27FC236}">
                <a16:creationId xmlns:a16="http://schemas.microsoft.com/office/drawing/2014/main" id="{19BAEC7F-C769-8406-B355-E0C589D84095}"/>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43F3BE70-D1B6-7AF8-9E5A-F09C4B9B9E5D}"/>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44C0351B-0363-F377-BC31-E6A9A73C45C7}"/>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black and white logo&#10;&#10;AI-generated content may be incorrect.">
              <a:extLst>
                <a:ext uri="{FF2B5EF4-FFF2-40B4-BE49-F238E27FC236}">
                  <a16:creationId xmlns:a16="http://schemas.microsoft.com/office/drawing/2014/main" id="{2BDEA459-AB60-D706-295C-AAD2355B6C7E}"/>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310294680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83668-B1C7-9C82-A8F8-26F58ADE4BB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F6FD24C-94EB-68D7-47C7-4CEBFB00C6E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0C08B00-EB33-19DC-BC69-699140700A7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63FCEBB-6666-E027-1772-6D4C8878B4E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DA282E0-8EAC-31FB-D5BA-87E61B6D508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36BEAD3-06D4-6DB5-C94C-96EEA1A2FE5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FINANCIAL LITERACY: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A0366C9-EA12-A405-0E73-8BC58F579E66}"/>
              </a:ext>
            </a:extLst>
          </p:cNvPr>
          <p:cNvSpPr>
            <a:spLocks noChangeArrowheads="1"/>
          </p:cNvSpPr>
          <p:nvPr/>
        </p:nvSpPr>
        <p:spPr bwMode="auto">
          <a:xfrm>
            <a:off x="584172" y="2090172"/>
            <a:ext cx="1102365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 How many of the same kind of coin do you need to make $1?</a:t>
            </a:r>
          </a:p>
          <a:p>
            <a:pPr marL="514350" indent="-51435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Quarter</a:t>
            </a:r>
          </a:p>
          <a:p>
            <a:pPr marL="514350" indent="-514350">
              <a:buFont typeface="+mj-lt"/>
              <a:buAutoNum type="alphaLcParenR"/>
            </a:pPr>
            <a:endParaRPr lang="en-CA" sz="2800" dirty="0">
              <a:solidFill>
                <a:srgbClr val="000000"/>
              </a:solidFill>
              <a:ea typeface="Times New Roman" panose="02020603050405020304" pitchFamily="18" charset="0"/>
              <a:cs typeface="Arial" panose="020B0604020202020204" pitchFamily="34" charset="0"/>
            </a:endParaRPr>
          </a:p>
          <a:p>
            <a:pPr marL="514350" indent="-51435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Dime</a:t>
            </a:r>
          </a:p>
          <a:p>
            <a:pPr marL="514350" indent="-514350">
              <a:buFont typeface="+mj-lt"/>
              <a:buAutoNum type="alphaLcParenR"/>
            </a:pPr>
            <a:endParaRPr lang="en-CA" sz="2800" dirty="0">
              <a:solidFill>
                <a:srgbClr val="000000"/>
              </a:solidFill>
              <a:ea typeface="Times New Roman" panose="02020603050405020304" pitchFamily="18" charset="0"/>
              <a:cs typeface="Arial" panose="020B0604020202020204" pitchFamily="34" charset="0"/>
            </a:endParaRPr>
          </a:p>
          <a:p>
            <a:pPr marL="514350" indent="-51435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Nickel</a:t>
            </a:r>
          </a:p>
        </p:txBody>
      </p:sp>
    </p:spTree>
    <p:extLst>
      <p:ext uri="{BB962C8B-B14F-4D97-AF65-F5344CB8AC3E}">
        <p14:creationId xmlns:p14="http://schemas.microsoft.com/office/powerpoint/2010/main" val="273536360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ED16F-F697-E1D4-814E-BBC5A5EBC17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AE36305-CE18-469C-B157-778C08D19F0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76AB564-883D-B801-A7EB-3BF53A078C3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7E4E6E7-7F56-80A5-D641-1D8FCA671A4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BD78A86-40D3-AC4E-8721-DE6EF982BB3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41D76EA-963D-82CF-D19E-028ED6E2663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FINANCIAL LITERACY: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D7F6814-5E68-16C3-0A0C-42C598A4200F}"/>
              </a:ext>
            </a:extLst>
          </p:cNvPr>
          <p:cNvSpPr>
            <a:spLocks noChangeArrowheads="1"/>
          </p:cNvSpPr>
          <p:nvPr/>
        </p:nvSpPr>
        <p:spPr bwMode="auto">
          <a:xfrm>
            <a:off x="584172" y="1975950"/>
            <a:ext cx="1102365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 Describe three different ways that someone can make a payment for a good or service.</a:t>
            </a:r>
          </a:p>
        </p:txBody>
      </p:sp>
    </p:spTree>
    <p:extLst>
      <p:ext uri="{BB962C8B-B14F-4D97-AF65-F5344CB8AC3E}">
        <p14:creationId xmlns:p14="http://schemas.microsoft.com/office/powerpoint/2010/main" val="323521318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CD139-60B3-2C0A-2B73-5993DED9140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8482E06-5DC0-E629-AD54-BF8B379002B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B13D0E8-A802-B2D3-CA09-36739ACE022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D5AFA26-4A60-1240-36E6-DB306EE4472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378B588-901D-DC4A-F070-A22FF718992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52D9AC8-AB34-C49C-6B78-C0343D479E1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FINANCIAL LITERACY: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51B70BF-9C28-D74A-4D6B-8DA4D354B837}"/>
              </a:ext>
            </a:extLst>
          </p:cNvPr>
          <p:cNvSpPr>
            <a:spLocks noChangeArrowheads="1"/>
          </p:cNvSpPr>
          <p:nvPr/>
        </p:nvSpPr>
        <p:spPr bwMode="auto">
          <a:xfrm>
            <a:off x="584172" y="1930980"/>
            <a:ext cx="1102365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 A family from one Nation trades 3 items for another 3 items with a different Nation. Is trading an equal number of items always a fair trade? Why or why not?</a:t>
            </a:r>
          </a:p>
        </p:txBody>
      </p:sp>
    </p:spTree>
    <p:extLst>
      <p:ext uri="{BB962C8B-B14F-4D97-AF65-F5344CB8AC3E}">
        <p14:creationId xmlns:p14="http://schemas.microsoft.com/office/powerpoint/2010/main" val="73234763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A560C-1BFA-68C6-9F45-4D2496D9FC1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1BC7B7E-C7B3-2EF0-F76D-493C4DE07D2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5BE2B99-BCCA-67BE-49E8-D53E0F352BC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33423CE-861C-1315-022B-107A8DA8A6F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7CFF5A0-FA03-E613-2846-EC0A951DB25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3CE054C-1ACC-A76C-EEBF-6796CA47E32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FINANCIAL LITERACY: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C3A5A09-C729-B9D3-F709-4A4E317312E0}"/>
              </a:ext>
            </a:extLst>
          </p:cNvPr>
          <p:cNvSpPr>
            <a:spLocks noChangeArrowheads="1"/>
          </p:cNvSpPr>
          <p:nvPr/>
        </p:nvSpPr>
        <p:spPr bwMode="auto">
          <a:xfrm>
            <a:off x="584172" y="1930980"/>
            <a:ext cx="1102365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4. Find all possible ways to make 35¢. How do you know you found all the ways?</a:t>
            </a:r>
          </a:p>
        </p:txBody>
      </p:sp>
    </p:spTree>
    <p:extLst>
      <p:ext uri="{BB962C8B-B14F-4D97-AF65-F5344CB8AC3E}">
        <p14:creationId xmlns:p14="http://schemas.microsoft.com/office/powerpoint/2010/main" val="239413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83668-B1C7-9C82-A8F8-26F58ADE4BB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F6FD24C-94EB-68D7-47C7-4CEBFB00C6E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0C08B00-EB33-19DC-BC69-699140700A7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63FCEBB-6666-E027-1772-6D4C8878B4E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DA282E0-8EAC-31FB-D5BA-87E61B6D508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36BEAD3-06D4-6DB5-C94C-96EEA1A2FE5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A0366C9-EA12-A405-0E73-8BC58F579E66}"/>
              </a:ext>
            </a:extLst>
          </p:cNvPr>
          <p:cNvSpPr>
            <a:spLocks noChangeArrowheads="1"/>
          </p:cNvSpPr>
          <p:nvPr/>
        </p:nvSpPr>
        <p:spPr bwMode="auto">
          <a:xfrm>
            <a:off x="647837" y="1975950"/>
            <a:ext cx="10484709"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 Consider the set of numbers: </a:t>
            </a:r>
            <a:r>
              <a:rPr lang="en-CA" sz="3600" b="1" dirty="0"/>
              <a:t>602, 125, 999, 500, 941</a:t>
            </a:r>
            <a:endParaRPr lang="en-CA" sz="2800" b="1" dirty="0"/>
          </a:p>
          <a:p>
            <a:r>
              <a:rPr lang="en-CA" sz="2800" dirty="0"/>
              <a:t>Decompose each number by place value </a:t>
            </a:r>
          </a:p>
          <a:p>
            <a:r>
              <a:rPr lang="en-CA" sz="2800" dirty="0"/>
              <a:t>(e.g., 256 = 200 + 50 + 6).</a:t>
            </a:r>
          </a:p>
          <a:p>
            <a:r>
              <a:rPr lang="en-CA" sz="2800" dirty="0"/>
              <a:t>Put the set of numbers in order from least to greatest. How did decomposing each number by place value help you to order them?</a:t>
            </a:r>
          </a:p>
          <a:p>
            <a:endParaRPr lang="en-CA" sz="2800" dirty="0"/>
          </a:p>
        </p:txBody>
      </p:sp>
    </p:spTree>
    <p:extLst>
      <p:ext uri="{BB962C8B-B14F-4D97-AF65-F5344CB8AC3E}">
        <p14:creationId xmlns:p14="http://schemas.microsoft.com/office/powerpoint/2010/main" val="3928157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17099-5C12-C509-4C50-C7A9B65BA31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90FAEE2-1225-6359-01BE-640CDDB3291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7B1A2AF-7064-8863-EF34-63BAF9ADBAB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4C8CE8A-303A-1FE1-CC18-83347F21144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6D3B8BB-99A7-5FCA-9662-DDFE6E57D10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096B113-84A5-1D36-2356-878526953C6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4E59BF4-E4C0-74B8-9674-00425AF916F7}"/>
              </a:ext>
            </a:extLst>
          </p:cNvPr>
          <p:cNvSpPr>
            <a:spLocks noChangeArrowheads="1"/>
          </p:cNvSpPr>
          <p:nvPr/>
        </p:nvSpPr>
        <p:spPr bwMode="auto">
          <a:xfrm>
            <a:off x="688191" y="2300312"/>
            <a:ext cx="10503383"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18. You have the number </a:t>
            </a:r>
            <a:r>
              <a:rPr lang="en-CA" sz="3600" b="1" dirty="0">
                <a:solidFill>
                  <a:srgbClr val="000000"/>
                </a:solidFill>
                <a:ea typeface="Times New Roman" panose="02020603050405020304" pitchFamily="18" charset="0"/>
                <a:cs typeface="Arial" panose="020B0604020202020204" pitchFamily="34" charset="0"/>
              </a:rPr>
              <a:t>748.</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a) Write 748 in expanded form.</a:t>
            </a:r>
          </a:p>
          <a:p>
            <a:r>
              <a:rPr lang="en-CA" sz="2800" dirty="0">
                <a:solidFill>
                  <a:srgbClr val="000000"/>
                </a:solidFill>
                <a:ea typeface="Times New Roman" panose="02020603050405020304" pitchFamily="18" charset="0"/>
                <a:cs typeface="Arial" panose="020B0604020202020204" pitchFamily="34" charset="0"/>
              </a:rPr>
              <a:t>b) How many tens would you have if you traded all the hundreds for tens?</a:t>
            </a:r>
          </a:p>
          <a:p>
            <a:r>
              <a:rPr lang="en-CA" sz="2800" dirty="0">
                <a:solidFill>
                  <a:srgbClr val="000000"/>
                </a:solidFill>
                <a:ea typeface="Times New Roman" panose="02020603050405020304" pitchFamily="18" charset="0"/>
                <a:cs typeface="Arial" panose="020B0604020202020204" pitchFamily="34" charset="0"/>
              </a:rPr>
              <a:t>c) What is 748 – 300?</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76490478"/>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4B2F8-A425-C42C-2703-4CF74910F3C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E975E13-A636-A715-F2C7-EFE91955408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3C4D393-7817-8557-B3A6-1CD1A0BF7FA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A8A9353-B834-F913-AAA6-E2EA4D95633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4C90DC6-628C-EC57-D9CA-B817128354E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6D1B5D9-24C9-F996-D3D3-69F3F50EAA7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FINANCIAL LITERACY: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FC45C53-BEB9-3AA9-E27E-A2762C275A7C}"/>
              </a:ext>
            </a:extLst>
          </p:cNvPr>
          <p:cNvSpPr>
            <a:spLocks noChangeArrowheads="1"/>
          </p:cNvSpPr>
          <p:nvPr/>
        </p:nvSpPr>
        <p:spPr bwMode="auto">
          <a:xfrm>
            <a:off x="584172" y="1930980"/>
            <a:ext cx="1102365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5. What is the least number of Canadian coins and bills you would need to make $99.95?</a:t>
            </a:r>
          </a:p>
        </p:txBody>
      </p:sp>
    </p:spTree>
    <p:extLst>
      <p:ext uri="{BB962C8B-B14F-4D97-AF65-F5344CB8AC3E}">
        <p14:creationId xmlns:p14="http://schemas.microsoft.com/office/powerpoint/2010/main" val="128025463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6CDB4-889B-1777-99D8-0DC915392C7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1819F41-A8A0-9471-BA3F-35DC781557C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953632A-731F-1DFE-DE52-4B1B419361E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34A7E72-8E0A-1A88-A4E7-5407EFD30FD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934196A-3796-D85A-4731-9B467397457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9DD4086-3314-4D2F-7E15-2CAC55085F5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FINANCIAL LITERACY: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9DAF4032-8297-6577-D7A4-AECFA15C4E43}"/>
              </a:ext>
            </a:extLst>
          </p:cNvPr>
          <p:cNvSpPr>
            <a:spLocks noChangeArrowheads="1"/>
          </p:cNvSpPr>
          <p:nvPr/>
        </p:nvSpPr>
        <p:spPr bwMode="auto">
          <a:xfrm>
            <a:off x="584172" y="2044005"/>
            <a:ext cx="1102365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6. Imagine two kids want to trade items instead of using money—similar to First Peoples bartering traditions. Describe a trade that would be fair, and explain why it is fair.</a:t>
            </a:r>
          </a:p>
        </p:txBody>
      </p:sp>
    </p:spTree>
    <p:extLst>
      <p:ext uri="{BB962C8B-B14F-4D97-AF65-F5344CB8AC3E}">
        <p14:creationId xmlns:p14="http://schemas.microsoft.com/office/powerpoint/2010/main" val="414354325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4CB8B-1038-3C46-6C32-6747AD03C48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FF28603-035C-7513-B8D4-2669DC2E8DE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2217949B-C77F-8AAC-B20A-3AE4334DCDE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F9321E2-7C1A-4AE5-359D-64261445B7F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8014E95-A2C4-4D63-A4A4-C92A6A057A0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C82AE06-D767-D972-5237-87BECF954FA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FINANCIAL LITERACY: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F0FC766-DDCF-B8CB-F800-58FD6B186160}"/>
              </a:ext>
            </a:extLst>
          </p:cNvPr>
          <p:cNvSpPr>
            <a:spLocks noChangeArrowheads="1"/>
          </p:cNvSpPr>
          <p:nvPr/>
        </p:nvSpPr>
        <p:spPr bwMode="auto">
          <a:xfrm>
            <a:off x="584172" y="2044005"/>
            <a:ext cx="1102365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7. You want to buy some new fish for your fish tank. Describe two or more ways to earn money. Explain which one you think would be the easiest or most fun, and why.</a:t>
            </a:r>
          </a:p>
        </p:txBody>
      </p:sp>
    </p:spTree>
    <p:extLst>
      <p:ext uri="{BB962C8B-B14F-4D97-AF65-F5344CB8AC3E}">
        <p14:creationId xmlns:p14="http://schemas.microsoft.com/office/powerpoint/2010/main" val="4515740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22161-11C4-E2BE-04FF-CDF88CC7994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35500D3-59E2-2518-EF7F-615F9FA3207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AAF6052-59F5-34A8-C443-851C1BC87FE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B873C8A-26C7-6ADA-7E7D-B072F9183FD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B2F706D-D734-452A-7788-22B84D8824D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8F3AAB9-F5F8-0DD9-055B-893AD8220DE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FINANCIAL LITERACY: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C72BE85-F7D3-A8AA-10D5-95156323B826}"/>
              </a:ext>
            </a:extLst>
          </p:cNvPr>
          <p:cNvSpPr>
            <a:spLocks noChangeArrowheads="1"/>
          </p:cNvSpPr>
          <p:nvPr/>
        </p:nvSpPr>
        <p:spPr bwMode="auto">
          <a:xfrm>
            <a:off x="584172" y="2259449"/>
            <a:ext cx="1102365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8. A toy costs $17.89. What combination of bills and coins could you use to give the exact payment?</a:t>
            </a:r>
          </a:p>
        </p:txBody>
      </p:sp>
    </p:spTree>
    <p:extLst>
      <p:ext uri="{BB962C8B-B14F-4D97-AF65-F5344CB8AC3E}">
        <p14:creationId xmlns:p14="http://schemas.microsoft.com/office/powerpoint/2010/main" val="146504048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1861D-682F-41F8-FADF-2A0756E595F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90EB47A-EC7C-39E9-F31C-DEC46A4D251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2F06DC3-3612-7442-8472-BD637F7FB05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300725C-C2C2-C1A3-D537-26284945A96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50DEF80-AC97-6AAF-CE67-96689C3D071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59CAE16-26D0-0119-DF95-8B458A9927C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FINANCIAL LITERACY: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AE2DD0E-08CB-C3AA-CB31-054F61DF77E5}"/>
              </a:ext>
            </a:extLst>
          </p:cNvPr>
          <p:cNvSpPr>
            <a:spLocks noChangeArrowheads="1"/>
          </p:cNvSpPr>
          <p:nvPr/>
        </p:nvSpPr>
        <p:spPr bwMode="auto">
          <a:xfrm>
            <a:off x="584172" y="2044005"/>
            <a:ext cx="1102365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9. A book set costs $48. List two different ways someone could pay a cashier using bills. (You do not need to give the exact amount--the cashier can give you change!)</a:t>
            </a:r>
          </a:p>
        </p:txBody>
      </p:sp>
    </p:spTree>
    <p:extLst>
      <p:ext uri="{BB962C8B-B14F-4D97-AF65-F5344CB8AC3E}">
        <p14:creationId xmlns:p14="http://schemas.microsoft.com/office/powerpoint/2010/main" val="255349276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D8F27-A61B-4220-B0DD-7F68688CAFE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7A6DF0E-4435-D7B8-A5B0-32E3D4FC2BE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594402E-6643-5330-5843-F1B4E158F7E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235759A-5D65-E0AC-96BD-4A33D87CCC1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7C3BC24-E210-C4FC-A7FD-B761F4E5F55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969582E-6023-515B-733F-3B1CE7ACC7F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FINANCIAL LITERACY: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D349771-3D9C-49CB-C681-0FE3F1646A43}"/>
              </a:ext>
            </a:extLst>
          </p:cNvPr>
          <p:cNvSpPr>
            <a:spLocks noChangeArrowheads="1"/>
          </p:cNvSpPr>
          <p:nvPr/>
        </p:nvSpPr>
        <p:spPr bwMode="auto">
          <a:xfrm>
            <a:off x="584172" y="1930980"/>
            <a:ext cx="110236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10.</a:t>
            </a:r>
          </a:p>
        </p:txBody>
      </p:sp>
      <p:pic>
        <p:nvPicPr>
          <p:cNvPr id="2" name="Picture 2">
            <a:extLst>
              <a:ext uri="{FF2B5EF4-FFF2-40B4-BE49-F238E27FC236}">
                <a16:creationId xmlns:a16="http://schemas.microsoft.com/office/drawing/2014/main" id="{C757BD4F-5DE3-0C49-2835-6F338476D6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430" y="1611873"/>
            <a:ext cx="6592141" cy="4933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21680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Text Box 2">
            <a:extLst>
              <a:ext uri="{FF2B5EF4-FFF2-40B4-BE49-F238E27FC236}">
                <a16:creationId xmlns:a16="http://schemas.microsoft.com/office/drawing/2014/main" id="{F11B2BCC-FD86-2CD7-F85C-7FF327BFFD94}"/>
              </a:ext>
            </a:extLst>
          </p:cNvPr>
          <p:cNvSpPr txBox="1"/>
          <p:nvPr/>
        </p:nvSpPr>
        <p:spPr>
          <a:xfrm>
            <a:off x="1201678" y="2448151"/>
            <a:ext cx="9788643"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4000" kern="100" dirty="0">
                <a:solidFill>
                  <a:schemeClr val="bg1"/>
                </a:solidFill>
                <a:latin typeface="+mj-lt"/>
                <a:ea typeface="Aptos" panose="020B0004020202020204" pitchFamily="34" charset="0"/>
                <a:cs typeface="Times New Roman" panose="02020603050405020304" pitchFamily="18" charset="0"/>
              </a:rPr>
              <a:t>GRADE 3 PRACTICE QUESTIONS </a:t>
            </a:r>
          </a:p>
          <a:p>
            <a:pPr algn="ctr"/>
            <a:r>
              <a:rPr lang="en-CA" sz="6000" b="1" kern="100" dirty="0">
                <a:solidFill>
                  <a:schemeClr val="bg1"/>
                </a:solidFill>
                <a:latin typeface="+mj-lt"/>
                <a:ea typeface="Aptos" panose="020B0004020202020204" pitchFamily="34" charset="0"/>
                <a:cs typeface="Times New Roman" panose="02020603050405020304" pitchFamily="18" charset="0"/>
              </a:rPr>
              <a:t>MIXED PRACTICE</a:t>
            </a:r>
          </a:p>
        </p:txBody>
      </p:sp>
      <p:grpSp>
        <p:nvGrpSpPr>
          <p:cNvPr id="3" name="Group 2">
            <a:extLst>
              <a:ext uri="{FF2B5EF4-FFF2-40B4-BE49-F238E27FC236}">
                <a16:creationId xmlns:a16="http://schemas.microsoft.com/office/drawing/2014/main" id="{19BAEC7F-C769-8406-B355-E0C589D84095}"/>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43F3BE70-D1B6-7AF8-9E5A-F09C4B9B9E5D}"/>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44C0351B-0363-F377-BC31-E6A9A73C45C7}"/>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black and white logo&#10;&#10;AI-generated content may be incorrect.">
              <a:extLst>
                <a:ext uri="{FF2B5EF4-FFF2-40B4-BE49-F238E27FC236}">
                  <a16:creationId xmlns:a16="http://schemas.microsoft.com/office/drawing/2014/main" id="{2BDEA459-AB60-D706-295C-AAD2355B6C7E}"/>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151126582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83668-B1C7-9C82-A8F8-26F58ADE4BB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F6FD24C-94EB-68D7-47C7-4CEBFB00C6E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0C08B00-EB33-19DC-BC69-699140700A7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63FCEBB-6666-E027-1772-6D4C8878B4E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DA282E0-8EAC-31FB-D5BA-87E61B6D508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36BEAD3-06D4-6DB5-C94C-96EEA1A2FE5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MIXED PRACTICE:</a:t>
              </a:r>
            </a:p>
            <a:p>
              <a:pPr algn="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A0366C9-EA12-A405-0E73-8BC58F579E66}"/>
              </a:ext>
            </a:extLst>
          </p:cNvPr>
          <p:cNvSpPr>
            <a:spLocks noChangeArrowheads="1"/>
          </p:cNvSpPr>
          <p:nvPr/>
        </p:nvSpPr>
        <p:spPr bwMode="auto">
          <a:xfrm>
            <a:off x="584172" y="2044005"/>
            <a:ext cx="1102365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 I want to buy three board games. They cost: $48, $24 and $13 (including tax). I have a $100 bill. Is that enough to buy all three games?​ Show your thinking.</a:t>
            </a:r>
          </a:p>
        </p:txBody>
      </p:sp>
    </p:spTree>
    <p:extLst>
      <p:ext uri="{BB962C8B-B14F-4D97-AF65-F5344CB8AC3E}">
        <p14:creationId xmlns:p14="http://schemas.microsoft.com/office/powerpoint/2010/main" val="77718784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CD359-C896-9BEB-0B93-4732C452DD7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1CEFB75-3F65-1BA8-2BF2-49A2705CDDF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B25E86A-573C-37EC-3459-AB57E251F01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A124025-611B-5029-79FE-C87E099FA9F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F3EEBBE-E0A3-48DF-BC68-282858CC0B2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78BAAB8-1518-AB7F-270F-DA44C1977AC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MIXED PRACTICE:</a:t>
              </a:r>
            </a:p>
            <a:p>
              <a:pPr algn="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03FC32B-193C-E901-4FED-FC386EAC4830}"/>
              </a:ext>
            </a:extLst>
          </p:cNvPr>
          <p:cNvSpPr>
            <a:spLocks noChangeArrowheads="1"/>
          </p:cNvSpPr>
          <p:nvPr/>
        </p:nvSpPr>
        <p:spPr bwMode="auto">
          <a:xfrm>
            <a:off x="584172" y="1930980"/>
            <a:ext cx="1102365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 You’re celebrating your birthday with 12 friends. Will baking 20 cookies be enough for you and your guests? Explain.​</a:t>
            </a:r>
          </a:p>
        </p:txBody>
      </p:sp>
    </p:spTree>
    <p:extLst>
      <p:ext uri="{BB962C8B-B14F-4D97-AF65-F5344CB8AC3E}">
        <p14:creationId xmlns:p14="http://schemas.microsoft.com/office/powerpoint/2010/main" val="309314909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D7E2F-522B-8BC5-E909-91021B89A54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0090A60-4FEA-DC3F-12C1-E7725B5C70D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70C8805-E947-7DF6-33EE-61A802466E0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89D276D-BA7E-895D-0F79-A79B814491F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7A55347-B720-CE8C-6872-D924CA8383E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6CA31D4-883B-399C-CEA9-E477C884832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MIXED PRACTICE:</a:t>
              </a:r>
            </a:p>
            <a:p>
              <a:pPr algn="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B7A514A-1E4E-CDA9-18C9-4EF4F7D89F0C}"/>
              </a:ext>
            </a:extLst>
          </p:cNvPr>
          <p:cNvSpPr>
            <a:spLocks noChangeArrowheads="1"/>
          </p:cNvSpPr>
          <p:nvPr/>
        </p:nvSpPr>
        <p:spPr bwMode="auto">
          <a:xfrm>
            <a:off x="584172" y="1930980"/>
            <a:ext cx="1102365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 A student says 1000 – 246 = 864. Does this answer make sense?​ Why or why not?</a:t>
            </a:r>
          </a:p>
        </p:txBody>
      </p:sp>
    </p:spTree>
    <p:extLst>
      <p:ext uri="{BB962C8B-B14F-4D97-AF65-F5344CB8AC3E}">
        <p14:creationId xmlns:p14="http://schemas.microsoft.com/office/powerpoint/2010/main" val="2639925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CB7B8-5A69-3AA8-862F-94D1DA61142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8D6702B-C6F0-544B-7977-6B32497DA01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B334543-F174-5C70-F9ED-22167B31770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1B6D42A-0835-AB81-D97E-AAF2C06BECC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2902734-B64E-1044-B591-2BD57A9EFFE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E3B7E34-F8B3-C28B-A18E-6347F92332B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0BCB658-5BA9-F60B-6A75-71DB83EB8762}"/>
              </a:ext>
            </a:extLst>
          </p:cNvPr>
          <p:cNvSpPr>
            <a:spLocks noChangeArrowheads="1"/>
          </p:cNvSpPr>
          <p:nvPr/>
        </p:nvSpPr>
        <p:spPr bwMode="auto">
          <a:xfrm>
            <a:off x="688191" y="1869424"/>
            <a:ext cx="10503383"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19. Put the numbers in order from least to greatest:</a:t>
            </a:r>
          </a:p>
          <a:p>
            <a:endParaRPr lang="en-CA" sz="2800" dirty="0">
              <a:solidFill>
                <a:srgbClr val="000000"/>
              </a:solidFill>
              <a:ea typeface="Times New Roman" panose="02020603050405020304" pitchFamily="18" charset="0"/>
              <a:cs typeface="Arial" panose="020B0604020202020204" pitchFamily="34" charset="0"/>
            </a:endParaRPr>
          </a:p>
          <a:p>
            <a:r>
              <a:rPr lang="en-CA" sz="3600" b="1" dirty="0">
                <a:solidFill>
                  <a:srgbClr val="000000"/>
                </a:solidFill>
                <a:ea typeface="Times New Roman" panose="02020603050405020304" pitchFamily="18" charset="0"/>
                <a:cs typeface="Arial" panose="020B0604020202020204" pitchFamily="34" charset="0"/>
              </a:rPr>
              <a:t>307, 370, 703, 730</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a) Write the correct order.</a:t>
            </a:r>
          </a:p>
          <a:p>
            <a:r>
              <a:rPr lang="en-CA" sz="2800" dirty="0">
                <a:solidFill>
                  <a:srgbClr val="000000"/>
                </a:solidFill>
                <a:ea typeface="Times New Roman" panose="02020603050405020304" pitchFamily="18" charset="0"/>
                <a:cs typeface="Arial" panose="020B0604020202020204" pitchFamily="34" charset="0"/>
              </a:rPr>
              <a:t>b) Reverse each number.</a:t>
            </a:r>
          </a:p>
          <a:p>
            <a:r>
              <a:rPr lang="en-CA" sz="2800" dirty="0">
                <a:solidFill>
                  <a:srgbClr val="000000"/>
                </a:solidFill>
                <a:ea typeface="Times New Roman" panose="02020603050405020304" pitchFamily="18" charset="0"/>
                <a:cs typeface="Arial" panose="020B0604020202020204" pitchFamily="34" charset="0"/>
              </a:rPr>
              <a:t>c) Which original number changes the most in value when reversed?</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42886964"/>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9D6FE-2575-18E6-69EC-DD04809B4DC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3289F8B-A414-AE48-D843-B76477BB6DC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114FEF8-D0B8-BC21-8F31-55898391484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ADC8E22-2E7B-635D-020C-B1DD0E18920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9B5BEE8-5C47-500D-662E-F03E68E0F3B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1E6EEA3-0BFF-3398-B031-7BA7582111E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MIXED PRACTICE:</a:t>
              </a:r>
            </a:p>
            <a:p>
              <a:pPr algn="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9331A6DF-76F9-25A1-1F3B-AF404AB8F71A}"/>
              </a:ext>
            </a:extLst>
          </p:cNvPr>
          <p:cNvSpPr>
            <a:spLocks noChangeArrowheads="1"/>
          </p:cNvSpPr>
          <p:nvPr/>
        </p:nvSpPr>
        <p:spPr bwMode="auto">
          <a:xfrm>
            <a:off x="584172" y="1715536"/>
            <a:ext cx="1102365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4. The distance from New Westminster to Kelowna is 372 km. If you drive 100 km every hour, about how many hours will it take to get to Kelowna?​</a:t>
            </a:r>
          </a:p>
        </p:txBody>
      </p:sp>
    </p:spTree>
    <p:extLst>
      <p:ext uri="{BB962C8B-B14F-4D97-AF65-F5344CB8AC3E}">
        <p14:creationId xmlns:p14="http://schemas.microsoft.com/office/powerpoint/2010/main" val="353569169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B3676-2F11-2E04-AF5F-023E4F7214D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2BAA7D5-023C-0F21-1C56-7415D0D92C1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C227D94-1058-3CEB-F231-4A6E854F0B2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B1EC0A0-0069-50A0-B87E-7DE7D6816B1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22B9DD1-C0A3-9F17-865D-14E05F3BB91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23709CAF-2723-0333-1114-B50530EE32A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MIXED PRACTICE:</a:t>
              </a:r>
            </a:p>
            <a:p>
              <a:pPr algn="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284A8CD-F2BF-24B6-D094-190FB535FA34}"/>
              </a:ext>
            </a:extLst>
          </p:cNvPr>
          <p:cNvSpPr>
            <a:spLocks noChangeArrowheads="1"/>
          </p:cNvSpPr>
          <p:nvPr/>
        </p:nvSpPr>
        <p:spPr bwMode="auto">
          <a:xfrm>
            <a:off x="437660" y="1930980"/>
            <a:ext cx="474320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5. About how many candies are in the candy bowl?​ How do you know this is a reasonable estimate?</a:t>
            </a:r>
          </a:p>
        </p:txBody>
      </p:sp>
      <p:pic>
        <p:nvPicPr>
          <p:cNvPr id="2" name="Picture 2" descr="See the source image">
            <a:extLst>
              <a:ext uri="{FF2B5EF4-FFF2-40B4-BE49-F238E27FC236}">
                <a16:creationId xmlns:a16="http://schemas.microsoft.com/office/drawing/2014/main" id="{85025EF9-24A3-52D9-79A8-08751D681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4607" y="1947530"/>
            <a:ext cx="3956958" cy="2962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62137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DFA48-FAB8-C41C-32FA-E6865A91E20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B41FBA0-8164-E25A-7AF1-FBBAA806B7D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9964FDB-E649-D29F-4705-A5F38804FB0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6E3154E-BC4A-4C3B-ADCA-7606F3FD4C0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719E849-5D58-0989-F1B8-E3026142934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DA1F43C-4E10-3541-0CEA-6BB87B18194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MIXED PRACTICE:</a:t>
              </a:r>
            </a:p>
            <a:p>
              <a:pPr algn="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9AC8909-1D5D-9F58-6765-AA5FA8A3488A}"/>
              </a:ext>
            </a:extLst>
          </p:cNvPr>
          <p:cNvSpPr>
            <a:spLocks noChangeArrowheads="1"/>
          </p:cNvSpPr>
          <p:nvPr/>
        </p:nvSpPr>
        <p:spPr bwMode="auto">
          <a:xfrm>
            <a:off x="437660" y="2146423"/>
            <a:ext cx="1127063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6. Why is area measured in square units (ex. cm2) while perimeter is measured in linear units (ex. cm)?​ Show your thinking using specific examples.</a:t>
            </a:r>
          </a:p>
        </p:txBody>
      </p:sp>
    </p:spTree>
    <p:extLst>
      <p:ext uri="{BB962C8B-B14F-4D97-AF65-F5344CB8AC3E}">
        <p14:creationId xmlns:p14="http://schemas.microsoft.com/office/powerpoint/2010/main" val="339853887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E8F0B-436E-FBEC-B28D-1635D8C4CDD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63A4D9A-3CBA-4672-5783-13491BC7C5D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17CC0E7-1E86-0030-FC9B-5C9C765A2B3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E1B7C31-E3E5-6D99-E3F1-3773CAA3693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3BA0967-5DC1-431A-3F35-6E9190888A2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5CF65EA-1593-BB8B-F1AF-B1178ED61A2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MIXED PRACTICE:</a:t>
              </a:r>
            </a:p>
            <a:p>
              <a:pPr algn="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E036B0B-853A-C1DE-BF55-C50189BD3C19}"/>
              </a:ext>
            </a:extLst>
          </p:cNvPr>
          <p:cNvSpPr>
            <a:spLocks noChangeArrowheads="1"/>
          </p:cNvSpPr>
          <p:nvPr/>
        </p:nvSpPr>
        <p:spPr bwMode="auto">
          <a:xfrm>
            <a:off x="460682" y="1975950"/>
            <a:ext cx="1127063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7. Draw a net for a triangular prism.​ Is this the only way to make the net? Explain or show your reasoning.</a:t>
            </a:r>
          </a:p>
        </p:txBody>
      </p:sp>
    </p:spTree>
    <p:extLst>
      <p:ext uri="{BB962C8B-B14F-4D97-AF65-F5344CB8AC3E}">
        <p14:creationId xmlns:p14="http://schemas.microsoft.com/office/powerpoint/2010/main" val="411363620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E67F2-3985-68F6-0F6C-0BBD3CCA636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55264BF-AFB9-129E-9C2D-39B851B0297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C3542BF-D97E-7774-119B-8FE95FD9821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E39C821-090D-8612-CC77-6B7F4FC3FDC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9B0B9F5-B918-1847-BFE8-AB2CB47CAD4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762D3A2-2618-EBBD-6E4D-64ADD78E529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MIXED PRACTICE:</a:t>
              </a:r>
            </a:p>
            <a:p>
              <a:pPr algn="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185664E-BAB4-443E-D035-774E5F17E3B7}"/>
              </a:ext>
            </a:extLst>
          </p:cNvPr>
          <p:cNvSpPr>
            <a:spLocks noChangeArrowheads="1"/>
          </p:cNvSpPr>
          <p:nvPr/>
        </p:nvSpPr>
        <p:spPr bwMode="auto">
          <a:xfrm>
            <a:off x="460682" y="1975950"/>
            <a:ext cx="1127063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8. Estimate the numerical value of letters A, B, and C on the number line below. Justify your answer.</a:t>
            </a:r>
          </a:p>
        </p:txBody>
      </p:sp>
      <p:pic>
        <p:nvPicPr>
          <p:cNvPr id="2" name="Picture 2">
            <a:extLst>
              <a:ext uri="{FF2B5EF4-FFF2-40B4-BE49-F238E27FC236}">
                <a16:creationId xmlns:a16="http://schemas.microsoft.com/office/drawing/2014/main" id="{A62DF37F-6B5F-6C2E-0A1A-46A0757AC5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210" y="3566664"/>
            <a:ext cx="11451934" cy="95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80351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06511-744B-E280-F188-5BCC99DCB52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1A111EE-A649-D04C-FFBA-6EDE148667B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548DC4C-747E-B29B-E611-430902C957A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AF82824-A5F3-D3D0-AAED-BCD265500C8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C0F8306-C118-199F-945B-0B6E44B6765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201B9F4F-22A0-F3A5-55C4-B02D26785F8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MIXED PRACTICE:</a:t>
              </a:r>
            </a:p>
            <a:p>
              <a:pPr algn="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0519370-FF19-6C86-893E-A44270DAFFD5}"/>
              </a:ext>
            </a:extLst>
          </p:cNvPr>
          <p:cNvSpPr>
            <a:spLocks noChangeArrowheads="1"/>
          </p:cNvSpPr>
          <p:nvPr/>
        </p:nvSpPr>
        <p:spPr bwMode="auto">
          <a:xfrm>
            <a:off x="460682" y="1975950"/>
            <a:ext cx="112706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9. Which months have exactly 30 days?​</a:t>
            </a:r>
          </a:p>
        </p:txBody>
      </p:sp>
    </p:spTree>
    <p:extLst>
      <p:ext uri="{BB962C8B-B14F-4D97-AF65-F5344CB8AC3E}">
        <p14:creationId xmlns:p14="http://schemas.microsoft.com/office/powerpoint/2010/main" val="24141984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262ED-452F-76AA-06DE-1A86B671895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42B90B3-C160-2BB2-C0B8-599A25D3A37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97FBB33-E665-9E07-766E-72E88FAB192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B542300-03D3-4610-D6FE-91845DFA2E4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76A76BE-9646-468B-7CEB-439F7AFD2EC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C267608-DC78-A443-5E7F-0C0DA8F7313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MIXED PRACTICE:</a:t>
              </a:r>
            </a:p>
            <a:p>
              <a:pPr algn="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9031702-8C1B-C3AE-6668-D2EBF45892B1}"/>
              </a:ext>
            </a:extLst>
          </p:cNvPr>
          <p:cNvSpPr>
            <a:spLocks noChangeArrowheads="1"/>
          </p:cNvSpPr>
          <p:nvPr/>
        </p:nvSpPr>
        <p:spPr bwMode="auto">
          <a:xfrm>
            <a:off x="460682" y="1760507"/>
            <a:ext cx="1127063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10. A bike costs $389 in total. If you pay with a $1000 bill, how much change would you get back? </a:t>
            </a:r>
          </a:p>
        </p:txBody>
      </p:sp>
    </p:spTree>
    <p:extLst>
      <p:ext uri="{BB962C8B-B14F-4D97-AF65-F5344CB8AC3E}">
        <p14:creationId xmlns:p14="http://schemas.microsoft.com/office/powerpoint/2010/main" val="295510022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3DC82-B123-9879-9AA4-3979735869B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695F32C-3D0D-4C65-DBC6-61E7E5D4E72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E28381D-9513-FFFE-12B6-312DD296856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E9D1864-5C8C-65DE-5BA1-8330F393E79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523EEAB-CB7D-20B9-45C6-38C94B85834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91F9D6C-4F8D-DEC4-58C6-DBE3F180CD1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MIXED PRACTICE:</a:t>
              </a:r>
            </a:p>
            <a:p>
              <a:pPr algn="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9797550-2BF8-098F-EBF9-EDA46EE5BF97}"/>
              </a:ext>
            </a:extLst>
          </p:cNvPr>
          <p:cNvSpPr>
            <a:spLocks noChangeArrowheads="1"/>
          </p:cNvSpPr>
          <p:nvPr/>
        </p:nvSpPr>
        <p:spPr bwMode="auto">
          <a:xfrm>
            <a:off x="460682" y="1975950"/>
            <a:ext cx="1127063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11. 786 = ____ hundreds + ____ tens + ____ ones​</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How many ways can you fill in the blanks so that the equation is true?​</a:t>
            </a:r>
          </a:p>
        </p:txBody>
      </p:sp>
    </p:spTree>
    <p:extLst>
      <p:ext uri="{BB962C8B-B14F-4D97-AF65-F5344CB8AC3E}">
        <p14:creationId xmlns:p14="http://schemas.microsoft.com/office/powerpoint/2010/main" val="348945095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2893D-8511-622D-28C9-44314316029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06BBBFC-BF38-CC67-69F0-E2612BFBE11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03C2235-638E-CA36-5C90-3721451D3F3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8A94A9F-7F40-42BC-6BE0-EE41558E360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F28992C-7FA6-E1F1-3AC2-4124F323417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AF33E44-537E-3C75-C00F-0FB44CDB598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MIXED PRACTICE:</a:t>
              </a:r>
            </a:p>
            <a:p>
              <a:pPr algn="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2BFC679-9C43-43D2-52B8-60CBA96CCA8F}"/>
              </a:ext>
            </a:extLst>
          </p:cNvPr>
          <p:cNvSpPr>
            <a:spLocks noChangeArrowheads="1"/>
          </p:cNvSpPr>
          <p:nvPr/>
        </p:nvSpPr>
        <p:spPr bwMode="auto">
          <a:xfrm>
            <a:off x="460682" y="1930980"/>
            <a:ext cx="1127063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12. Calculate:  </a:t>
            </a:r>
            <a:r>
              <a:rPr lang="en-CA" sz="2800" b="1" dirty="0">
                <a:solidFill>
                  <a:srgbClr val="000000"/>
                </a:solidFill>
                <a:ea typeface="Times New Roman" panose="02020603050405020304" pitchFamily="18" charset="0"/>
                <a:cs typeface="Arial" panose="020B0604020202020204" pitchFamily="34" charset="0"/>
              </a:rPr>
              <a:t>923 – 289 ​</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Show your strategy. How can you check that your answer is reasonable?</a:t>
            </a:r>
          </a:p>
        </p:txBody>
      </p:sp>
    </p:spTree>
    <p:extLst>
      <p:ext uri="{BB962C8B-B14F-4D97-AF65-F5344CB8AC3E}">
        <p14:creationId xmlns:p14="http://schemas.microsoft.com/office/powerpoint/2010/main" val="208190670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69E5C-4ABF-7149-DFB3-07126B5CB2F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991926C-1D68-B3D9-0D6A-800E3AB3033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F9C7787-35C7-AC14-D2F8-A026524FDB5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2701261-0E06-6772-0956-6252AC59E32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FB2E092-6C1D-1CAC-E83F-AD027E6ECA3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0F64632-EA71-BFFA-C52D-CA2172D93E8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MIXED PRACTICE:</a:t>
              </a:r>
            </a:p>
            <a:p>
              <a:pPr algn="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FCF4CD8-57AD-CC4D-B617-D53C55D1069A}"/>
              </a:ext>
            </a:extLst>
          </p:cNvPr>
          <p:cNvSpPr>
            <a:spLocks noChangeArrowheads="1"/>
          </p:cNvSpPr>
          <p:nvPr/>
        </p:nvSpPr>
        <p:spPr bwMode="auto">
          <a:xfrm>
            <a:off x="460682" y="1930980"/>
            <a:ext cx="1127063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13. How are the “equal groups” and “fair share” meanings of division similar? How are they different? Use an example to support your answer.​</a:t>
            </a:r>
          </a:p>
        </p:txBody>
      </p:sp>
    </p:spTree>
    <p:extLst>
      <p:ext uri="{BB962C8B-B14F-4D97-AF65-F5344CB8AC3E}">
        <p14:creationId xmlns:p14="http://schemas.microsoft.com/office/powerpoint/2010/main" val="3934867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A6FDB-29BC-B08F-842E-5860F0FAF03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63C7E1E-B687-0CA9-8E4C-2128C50A608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1F3BE8E-C6D3-FEAB-8AE8-154A4C2E073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11CAFA7-899B-B0B0-2E9C-32BC86E6110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2F9B144-7FB5-644E-EF95-E5654C0822C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2F6D78AE-D5BC-F012-F3E3-34A689B990B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C9B8637-A852-5A03-4C1F-0F6EA1D282C8}"/>
              </a:ext>
            </a:extLst>
          </p:cNvPr>
          <p:cNvSpPr>
            <a:spLocks noChangeArrowheads="1"/>
          </p:cNvSpPr>
          <p:nvPr/>
        </p:nvSpPr>
        <p:spPr bwMode="auto">
          <a:xfrm>
            <a:off x="688191" y="1930980"/>
            <a:ext cx="1050338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20. Use counters or draw pictures. You have 12 berries.</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a) What is 1/2 of the berries?</a:t>
            </a:r>
          </a:p>
          <a:p>
            <a:r>
              <a:rPr lang="en-CA" sz="2800" dirty="0">
                <a:solidFill>
                  <a:srgbClr val="000000"/>
                </a:solidFill>
                <a:ea typeface="Times New Roman" panose="02020603050405020304" pitchFamily="18" charset="0"/>
                <a:cs typeface="Arial" panose="020B0604020202020204" pitchFamily="34" charset="0"/>
              </a:rPr>
              <a:t>b) What is 1/3 of the berries?</a:t>
            </a:r>
          </a:p>
          <a:p>
            <a:r>
              <a:rPr lang="en-CA" sz="2800" dirty="0">
                <a:solidFill>
                  <a:srgbClr val="000000"/>
                </a:solidFill>
                <a:ea typeface="Times New Roman" panose="02020603050405020304" pitchFamily="18" charset="0"/>
                <a:cs typeface="Arial" panose="020B0604020202020204" pitchFamily="34" charset="0"/>
              </a:rPr>
              <a:t>c) If you ate 1/4 of the berries, how many berries would be left?</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76245615"/>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0928D-D98F-CAD8-C6C0-595E3A7E521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87D7D81-FD84-DBD0-0ED5-F6842B307B6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9EA694A-7752-9F27-F495-7E24088461D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2891280-3ABF-46F0-618C-BA64CAB3146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DA47F16-EEC2-CC56-047D-F73FBE35FD6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27E3D3FA-D260-B0EE-79AA-A8A7866EC1D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MIXED PRACTICE:</a:t>
              </a:r>
            </a:p>
            <a:p>
              <a:pPr algn="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98B7BAD8-9384-6087-DB13-E4547B4CB8F1}"/>
              </a:ext>
            </a:extLst>
          </p:cNvPr>
          <p:cNvSpPr>
            <a:spLocks noChangeArrowheads="1"/>
          </p:cNvSpPr>
          <p:nvPr/>
        </p:nvSpPr>
        <p:spPr bwMode="auto">
          <a:xfrm>
            <a:off x="437660" y="2090172"/>
            <a:ext cx="1127063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14. Round 327 to the nearest 100 and nearest 10. Explain or show your reasoning.</a:t>
            </a:r>
          </a:p>
          <a:p>
            <a:endParaRPr lang="en-CA" sz="2800" dirty="0">
              <a:solidFill>
                <a:srgbClr val="000000"/>
              </a:solidFill>
              <a:ea typeface="Times New Roman" panose="02020603050405020304" pitchFamily="18" charset="0"/>
              <a:cs typeface="Arial" panose="020B0604020202020204" pitchFamily="34" charset="0"/>
            </a:endParaRPr>
          </a:p>
          <a:p>
            <a:pPr marL="514350" indent="-51435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100  </a:t>
            </a:r>
          </a:p>
          <a:p>
            <a:pPr marL="514350" indent="-514350">
              <a:buFont typeface="+mj-lt"/>
              <a:buAutoNum type="alphaLcParenR"/>
            </a:pPr>
            <a:endParaRPr lang="en-CA" sz="2800" dirty="0">
              <a:solidFill>
                <a:srgbClr val="000000"/>
              </a:solidFill>
              <a:ea typeface="Times New Roman" panose="02020603050405020304" pitchFamily="18" charset="0"/>
              <a:cs typeface="Arial" panose="020B0604020202020204" pitchFamily="34" charset="0"/>
            </a:endParaRPr>
          </a:p>
          <a:p>
            <a:pPr marL="514350" indent="-51435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 10​</a:t>
            </a:r>
          </a:p>
        </p:txBody>
      </p:sp>
    </p:spTree>
    <p:extLst>
      <p:ext uri="{BB962C8B-B14F-4D97-AF65-F5344CB8AC3E}">
        <p14:creationId xmlns:p14="http://schemas.microsoft.com/office/powerpoint/2010/main" val="411298535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A10E8-68D0-47D8-874D-881A160972B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2109F11-ABB7-A90C-BFDB-9CDF488855A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7D3F1AF-313B-12CE-BCE9-9CC10BDB789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D4D7736-5752-693E-BF66-DA5376781C5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590ED8D-15BF-8CFE-70D5-F5A35DB7A51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5294EE9-91B7-68C6-40A0-9023DA74F46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MIXED PRACTICE:</a:t>
              </a:r>
            </a:p>
            <a:p>
              <a:pPr algn="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DAFA025-DC99-23BB-4395-9060038C3E2F}"/>
              </a:ext>
            </a:extLst>
          </p:cNvPr>
          <p:cNvSpPr>
            <a:spLocks noChangeArrowheads="1"/>
          </p:cNvSpPr>
          <p:nvPr/>
        </p:nvSpPr>
        <p:spPr bwMode="auto">
          <a:xfrm>
            <a:off x="437660" y="1975950"/>
            <a:ext cx="1127063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15. If you count forward by 10s starting at 324, will you eventually say the number 444? Explain.​</a:t>
            </a:r>
          </a:p>
        </p:txBody>
      </p:sp>
    </p:spTree>
    <p:extLst>
      <p:ext uri="{BB962C8B-B14F-4D97-AF65-F5344CB8AC3E}">
        <p14:creationId xmlns:p14="http://schemas.microsoft.com/office/powerpoint/2010/main" val="594500471"/>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1F820-2C38-7A0B-3449-EBA1D7D7402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5BED021-D7DD-8EBB-B8C4-FB3FB7BC517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676AA7F-2BB9-A338-0EA1-3D209100B4B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41D3BA7-B2B0-5BB4-5A73-2D22773D5CE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5055CFA-8366-A6B7-44C6-B6F4E1B0BA3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28769179-5B8C-B5C4-DA6A-5F5C31CABB4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MIXED PRACTICE:</a:t>
              </a:r>
            </a:p>
            <a:p>
              <a:pPr algn="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966D0A46-0110-E758-B204-E04F100DD1A6}"/>
              </a:ext>
            </a:extLst>
          </p:cNvPr>
          <p:cNvSpPr>
            <a:spLocks noChangeArrowheads="1"/>
          </p:cNvSpPr>
          <p:nvPr/>
        </p:nvSpPr>
        <p:spPr bwMode="auto">
          <a:xfrm>
            <a:off x="437660" y="2191393"/>
            <a:ext cx="112706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16. Fill in the blank: 678 = ______ tens + 8 ones​</a:t>
            </a:r>
          </a:p>
        </p:txBody>
      </p:sp>
    </p:spTree>
    <p:extLst>
      <p:ext uri="{BB962C8B-B14F-4D97-AF65-F5344CB8AC3E}">
        <p14:creationId xmlns:p14="http://schemas.microsoft.com/office/powerpoint/2010/main" val="1670907784"/>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05570-1C39-C220-2115-615B0BD12B9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2ACF914-F148-34D7-0D7D-DA504366F3B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A1E9D03-EA8A-FAF5-8FFB-2A60046F391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CD2A50C-4ABA-998C-5787-8833AADEF68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9CACF5A-027D-D900-3A9A-A896E21EDFC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71D9961-4624-7A0B-AB5B-EC2F300CD66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MIXED PRACTICE:</a:t>
              </a:r>
            </a:p>
            <a:p>
              <a:pPr algn="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D10CD08-F5FD-6BD9-2770-A5F546AC8DB2}"/>
              </a:ext>
            </a:extLst>
          </p:cNvPr>
          <p:cNvSpPr>
            <a:spLocks noChangeArrowheads="1"/>
          </p:cNvSpPr>
          <p:nvPr/>
        </p:nvSpPr>
        <p:spPr bwMode="auto">
          <a:xfrm>
            <a:off x="437660" y="2191393"/>
            <a:ext cx="112706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17. Is 356 closer to 250 or 500?​ Justify your thinking.</a:t>
            </a:r>
          </a:p>
        </p:txBody>
      </p:sp>
    </p:spTree>
    <p:extLst>
      <p:ext uri="{BB962C8B-B14F-4D97-AF65-F5344CB8AC3E}">
        <p14:creationId xmlns:p14="http://schemas.microsoft.com/office/powerpoint/2010/main" val="67121542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D5E80-6751-9818-C4FF-5EA9A68AB06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06D2B90-740C-BCE9-E903-3FDE3B8FD1D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9402904-D288-5845-577A-D4E1D1A8CB0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D1C7A44-CBA7-E00E-8C1B-89B420B9CA3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28E8DCC-001C-914A-3811-93508DCF361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7529EF3-1AC8-28AA-5C6E-4A599A5ADAF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MIXED PRACTICE:</a:t>
              </a:r>
            </a:p>
            <a:p>
              <a:pPr algn="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1958410-7DFB-C189-FC79-B147048789C4}"/>
              </a:ext>
            </a:extLst>
          </p:cNvPr>
          <p:cNvSpPr>
            <a:spLocks noChangeArrowheads="1"/>
          </p:cNvSpPr>
          <p:nvPr/>
        </p:nvSpPr>
        <p:spPr bwMode="auto">
          <a:xfrm>
            <a:off x="437660" y="1975950"/>
            <a:ext cx="1127063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18. A friend always forgets 6 + 8 = 14. What strategy could you share to help them remember?​</a:t>
            </a:r>
          </a:p>
        </p:txBody>
      </p:sp>
    </p:spTree>
    <p:extLst>
      <p:ext uri="{BB962C8B-B14F-4D97-AF65-F5344CB8AC3E}">
        <p14:creationId xmlns:p14="http://schemas.microsoft.com/office/powerpoint/2010/main" val="24888310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2A33F-1F2A-B705-081F-A54A4BC7C98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3BA9BF9-DB27-136B-406A-AF3EC357C57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7285E6C-1442-2C9D-2240-A0AF7B82B1B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B3E7043-433E-B642-FEBC-933B22C3717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B91BAD3-085F-69EA-22CC-6B8CDE77148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1B02317-AFD9-E908-BABF-9288C6773E8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MIXED PRACTICE:</a:t>
              </a:r>
            </a:p>
            <a:p>
              <a:pPr algn="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3F0E136-3B67-AF58-8D42-AB0A1435899B}"/>
              </a:ext>
            </a:extLst>
          </p:cNvPr>
          <p:cNvSpPr>
            <a:spLocks noChangeArrowheads="1"/>
          </p:cNvSpPr>
          <p:nvPr/>
        </p:nvSpPr>
        <p:spPr bwMode="auto">
          <a:xfrm>
            <a:off x="437660" y="1930980"/>
            <a:ext cx="1127063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19. Living in Canada, we need to be familiar with both the metric system and Imperial measures.</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How many inches are in a foot?​</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How many centimetres are in a metre?​</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How many millilitres are in a cup?</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How many millilitres are in a litre?</a:t>
            </a:r>
          </a:p>
        </p:txBody>
      </p:sp>
    </p:spTree>
    <p:extLst>
      <p:ext uri="{BB962C8B-B14F-4D97-AF65-F5344CB8AC3E}">
        <p14:creationId xmlns:p14="http://schemas.microsoft.com/office/powerpoint/2010/main" val="153289448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82362-58DA-F35E-936C-1CEFFC1F1A9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9037A09-BEA9-7F63-E299-50B19061FAF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1934D35-0521-7F98-1189-78FC490ECB8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BC510F2-3EAE-3AD8-045A-F4068C30BEF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3B9B448-D361-E463-04C2-14D51F7552D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39C9378-385E-BAF6-E565-F35B6DFA2CF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MIXED PRACTICE:</a:t>
              </a:r>
            </a:p>
            <a:p>
              <a:pPr algn="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58DCCB8-F07F-CF4F-5A9F-4251964ABAEB}"/>
              </a:ext>
            </a:extLst>
          </p:cNvPr>
          <p:cNvSpPr>
            <a:spLocks noChangeArrowheads="1"/>
          </p:cNvSpPr>
          <p:nvPr/>
        </p:nvSpPr>
        <p:spPr bwMode="auto">
          <a:xfrm>
            <a:off x="437660" y="2176528"/>
            <a:ext cx="1127063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20. Which is greater:  </a:t>
            </a:r>
            <a:r>
              <a:rPr lang="en-CA" sz="2800" b="1" dirty="0">
                <a:solidFill>
                  <a:srgbClr val="000000"/>
                </a:solidFill>
                <a:ea typeface="Times New Roman" panose="02020603050405020304" pitchFamily="18" charset="0"/>
                <a:cs typeface="Arial" panose="020B0604020202020204" pitchFamily="34" charset="0"/>
              </a:rPr>
              <a:t>432 + 555   OR   1000 – 256</a:t>
            </a:r>
          </a:p>
          <a:p>
            <a:r>
              <a:rPr lang="en-CA" sz="2800" dirty="0">
                <a:solidFill>
                  <a:srgbClr val="000000"/>
                </a:solidFill>
                <a:ea typeface="Times New Roman" panose="02020603050405020304" pitchFamily="18" charset="0"/>
                <a:cs typeface="Arial" panose="020B0604020202020204" pitchFamily="34" charset="0"/>
              </a:rPr>
              <a:t>Explain your reasoning.</a:t>
            </a:r>
          </a:p>
        </p:txBody>
      </p:sp>
    </p:spTree>
    <p:extLst>
      <p:ext uri="{BB962C8B-B14F-4D97-AF65-F5344CB8AC3E}">
        <p14:creationId xmlns:p14="http://schemas.microsoft.com/office/powerpoint/2010/main" val="267498352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43DFE-52EA-1C64-F8CD-26752CCEAE9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3FBDDE9-24FD-538D-2AA7-0E0CC627FAA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9775E3A-099C-307C-1BCB-5721E5FA933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2A06285-998A-BDBE-AEE9-B47DA0082D6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129DFAA-8F42-8C0A-F1ED-E166730B93E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072D90E-0177-70F1-3F22-CB355D7E89D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MIXED PRACTICE:</a:t>
              </a:r>
            </a:p>
            <a:p>
              <a:pPr algn="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0EA918C-1CD1-C0D6-70F2-7D6CA3151F13}"/>
              </a:ext>
            </a:extLst>
          </p:cNvPr>
          <p:cNvSpPr>
            <a:spLocks noChangeArrowheads="1"/>
          </p:cNvSpPr>
          <p:nvPr/>
        </p:nvSpPr>
        <p:spPr bwMode="auto">
          <a:xfrm>
            <a:off x="437660" y="2391971"/>
            <a:ext cx="112706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21. What fraction of the cookies are pink? </a:t>
            </a:r>
          </a:p>
        </p:txBody>
      </p:sp>
      <p:pic>
        <p:nvPicPr>
          <p:cNvPr id="2" name="Picture 2">
            <a:extLst>
              <a:ext uri="{FF2B5EF4-FFF2-40B4-BE49-F238E27FC236}">
                <a16:creationId xmlns:a16="http://schemas.microsoft.com/office/drawing/2014/main" id="{CF62A6EE-38E0-B8EF-DD0E-DB6087E38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4469" y="1610978"/>
            <a:ext cx="3517593" cy="4889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211758"/>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88BD3-334A-16C9-6E5F-7CFD5F6A7C0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8919F84-A80F-A6EA-F935-3653A3F9C35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3CDC31C-2F33-A5E5-69FB-FA1B94C89D4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CAD91EB-2490-DB79-8DA5-FA585012C69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056728C-D528-18E4-1456-A45155E1A84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A87ED47-4D44-8D6E-A27E-5336E31125A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MIXED PRACTICE:</a:t>
              </a:r>
            </a:p>
            <a:p>
              <a:pPr algn="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E023D2D-E45B-CCC1-FA67-DE42FD917A27}"/>
              </a:ext>
            </a:extLst>
          </p:cNvPr>
          <p:cNvSpPr>
            <a:spLocks noChangeArrowheads="1"/>
          </p:cNvSpPr>
          <p:nvPr/>
        </p:nvSpPr>
        <p:spPr bwMode="auto">
          <a:xfrm>
            <a:off x="437660" y="1975950"/>
            <a:ext cx="1127063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22. Represent the fraction ¾ using three different models. </a:t>
            </a:r>
          </a:p>
          <a:p>
            <a:r>
              <a:rPr lang="en-CA" sz="2800" dirty="0">
                <a:solidFill>
                  <a:srgbClr val="000000"/>
                </a:solidFill>
                <a:ea typeface="Times New Roman" panose="02020603050405020304" pitchFamily="18" charset="0"/>
                <a:cs typeface="Arial" panose="020B0604020202020204" pitchFamily="34" charset="0"/>
              </a:rPr>
              <a:t>How does each model help you to understand ¾ in a different way? </a:t>
            </a:r>
          </a:p>
        </p:txBody>
      </p:sp>
    </p:spTree>
    <p:extLst>
      <p:ext uri="{BB962C8B-B14F-4D97-AF65-F5344CB8AC3E}">
        <p14:creationId xmlns:p14="http://schemas.microsoft.com/office/powerpoint/2010/main" val="4279461037"/>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CC601-F125-E32C-84A8-F6330EEBC8E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5C06D70-51C1-A2B2-0318-AAA6AF3D01A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2899FB9-4462-4F41-2F10-2B624EEBC1D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58D7DF4-A3A6-3EA9-FE28-0D4E864B1DB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FF6EA80-F1FD-AD44-8965-5D7C3D4C81C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5C5703A-42E2-D402-DEEF-334439F538A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MIXED PRACTICE:</a:t>
              </a:r>
            </a:p>
            <a:p>
              <a:pPr algn="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1063BD3-B115-D954-5E8E-BB5A34479CF4}"/>
              </a:ext>
            </a:extLst>
          </p:cNvPr>
          <p:cNvSpPr>
            <a:spLocks noChangeArrowheads="1"/>
          </p:cNvSpPr>
          <p:nvPr/>
        </p:nvSpPr>
        <p:spPr bwMode="auto">
          <a:xfrm>
            <a:off x="437660" y="1760506"/>
            <a:ext cx="1127063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23. What does the top number in a fraction (numerator) mean?</a:t>
            </a:r>
          </a:p>
          <a:p>
            <a:r>
              <a:rPr lang="en-CA" sz="2800" dirty="0">
                <a:solidFill>
                  <a:srgbClr val="000000"/>
                </a:solidFill>
                <a:ea typeface="Times New Roman" panose="02020603050405020304" pitchFamily="18" charset="0"/>
                <a:cs typeface="Arial" panose="020B0604020202020204" pitchFamily="34" charset="0"/>
              </a:rPr>
              <a:t>What does the bottom number in a fraction (denominator) mean?</a:t>
            </a:r>
          </a:p>
          <a:p>
            <a:r>
              <a:rPr lang="en-CA" sz="2800" dirty="0">
                <a:solidFill>
                  <a:srgbClr val="000000"/>
                </a:solidFill>
                <a:ea typeface="Times New Roman" panose="02020603050405020304" pitchFamily="18" charset="0"/>
                <a:cs typeface="Arial" panose="020B0604020202020204" pitchFamily="34" charset="0"/>
              </a:rPr>
              <a:t>Use pictures, numbers, words to explain your thinking.</a:t>
            </a:r>
          </a:p>
        </p:txBody>
      </p:sp>
    </p:spTree>
    <p:extLst>
      <p:ext uri="{BB962C8B-B14F-4D97-AF65-F5344CB8AC3E}">
        <p14:creationId xmlns:p14="http://schemas.microsoft.com/office/powerpoint/2010/main" val="4238432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8A825-E30A-6551-2C2C-D7CF6A1B119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9F7E38C-7DB9-CDE6-8AAD-2A355007310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26794FDD-5B2B-3393-8918-F1F38F1C0D7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11D5673-5E7F-041F-9F77-5F7BE05BF5B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2974AB9-78CD-6F19-D967-CACA238A2D2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F3D3F32-CD87-BDC4-E8C5-345B3603D0D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3D41B2C-9959-F7B0-4041-C98E990AE6BC}"/>
              </a:ext>
            </a:extLst>
          </p:cNvPr>
          <p:cNvSpPr>
            <a:spLocks noChangeArrowheads="1"/>
          </p:cNvSpPr>
          <p:nvPr/>
        </p:nvSpPr>
        <p:spPr bwMode="auto">
          <a:xfrm>
            <a:off x="438035" y="1975950"/>
            <a:ext cx="5801819"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21. Here is a Splat! problem to solve. If there are 18 blue dots altogether, how many are hiding under the splat? Show or explain your thinking. Can you write the several related equations that connect to this image? Hint: think “fact family”</a:t>
            </a:r>
          </a:p>
          <a:p>
            <a:endParaRPr lang="en-CA" sz="2800" dirty="0">
              <a:solidFill>
                <a:srgbClr val="000000"/>
              </a:solidFill>
              <a:ea typeface="Times New Roman" panose="02020603050405020304" pitchFamily="18" charset="0"/>
              <a:cs typeface="Arial" panose="020B0604020202020204" pitchFamily="34" charset="0"/>
            </a:endParaRPr>
          </a:p>
          <a:p>
            <a:endParaRPr lang="en-CA" sz="2800" dirty="0">
              <a:solidFill>
                <a:srgbClr val="000000"/>
              </a:solidFill>
              <a:ea typeface="Times New Roman" panose="02020603050405020304" pitchFamily="18" charset="0"/>
              <a:cs typeface="Arial" panose="020B0604020202020204" pitchFamily="34" charset="0"/>
            </a:endParaRPr>
          </a:p>
        </p:txBody>
      </p:sp>
      <p:pic>
        <p:nvPicPr>
          <p:cNvPr id="2" name="Picture 2">
            <a:extLst>
              <a:ext uri="{FF2B5EF4-FFF2-40B4-BE49-F238E27FC236}">
                <a16:creationId xmlns:a16="http://schemas.microsoft.com/office/drawing/2014/main" id="{9E45DF32-7D00-D1E6-D828-3F0D58FB5F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738" y="1588102"/>
            <a:ext cx="6156053" cy="4617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76599"/>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88EEE-3BD8-E245-CDF3-C2A790355AD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09E75AC-E7FF-7D15-15EE-C7CE9B243A9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5D77EEA-FEDB-8757-8C07-0A385460171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95C8355-1C05-8544-3094-A7972AF568F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3A11EAB-5F17-3819-8DC0-3989148236B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D3AE3D2-47A9-86BF-716D-04F7F1BD27D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MIXED PRACTICE:</a:t>
              </a:r>
            </a:p>
            <a:p>
              <a:pPr algn="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E0E58F9-E94D-572B-A160-7A9E4B7E23AC}"/>
              </a:ext>
            </a:extLst>
          </p:cNvPr>
          <p:cNvSpPr>
            <a:spLocks noChangeArrowheads="1"/>
          </p:cNvSpPr>
          <p:nvPr/>
        </p:nvSpPr>
        <p:spPr bwMode="auto">
          <a:xfrm>
            <a:off x="437660" y="1930980"/>
            <a:ext cx="1127063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24. How would you explain what 3 × 4 means to a student in a younger grade? </a:t>
            </a:r>
          </a:p>
          <a:p>
            <a:r>
              <a:rPr lang="en-CA" sz="2800" dirty="0">
                <a:solidFill>
                  <a:srgbClr val="000000"/>
                </a:solidFill>
                <a:ea typeface="Times New Roman" panose="02020603050405020304" pitchFamily="18" charset="0"/>
                <a:cs typeface="Arial" panose="020B0604020202020204" pitchFamily="34" charset="0"/>
              </a:rPr>
              <a:t>Use at least one model in your explanation.</a:t>
            </a:r>
          </a:p>
        </p:txBody>
      </p:sp>
    </p:spTree>
    <p:extLst>
      <p:ext uri="{BB962C8B-B14F-4D97-AF65-F5344CB8AC3E}">
        <p14:creationId xmlns:p14="http://schemas.microsoft.com/office/powerpoint/2010/main" val="2369802965"/>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6C6DD-D975-EB31-6D37-AA196F8EFC5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C644518-4F3B-E737-04E2-579C3AC048A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D3735BD-E86A-1C59-F3AA-E1D4C2F261A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8FE66E4-C7C9-1ACE-70BB-91924D75B16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B0E6166-3126-41B6-1AF1-36E8FF830BB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0F52637-2B5E-75F2-2990-11F467C75E2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MIXED PRACTICE:</a:t>
              </a:r>
            </a:p>
            <a:p>
              <a:pPr algn="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545B132-AD28-F559-120A-DBD3649DA2CE}"/>
              </a:ext>
            </a:extLst>
          </p:cNvPr>
          <p:cNvSpPr>
            <a:spLocks noChangeArrowheads="1"/>
          </p:cNvSpPr>
          <p:nvPr/>
        </p:nvSpPr>
        <p:spPr bwMode="auto">
          <a:xfrm>
            <a:off x="437660" y="1700375"/>
            <a:ext cx="1127063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25. What information do the table and graph tell you? How are the two representations similar? How are they different? Which do you prefer and why?</a:t>
            </a:r>
          </a:p>
        </p:txBody>
      </p:sp>
      <p:pic>
        <p:nvPicPr>
          <p:cNvPr id="2" name="Picture 2">
            <a:extLst>
              <a:ext uri="{FF2B5EF4-FFF2-40B4-BE49-F238E27FC236}">
                <a16:creationId xmlns:a16="http://schemas.microsoft.com/office/drawing/2014/main" id="{25D6AA96-7488-F744-CB57-3CA8D296A9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8846" y="3085370"/>
            <a:ext cx="7874308" cy="3179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263838"/>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B1800-1B7F-5F95-99F1-33C6D607404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4AABADB-AD25-909B-F222-BB6BC8D52AE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188A5EF-4F93-B035-3540-E146D03F13B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35AA2DA-8AA5-67FE-C3F0-F22B2EBFA1B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3AA5D2B-EC8B-DCCB-38DF-717F88891EA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01AA0ED-3CAF-D1E7-7856-16066F632F1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MIXED PRACTICE:</a:t>
              </a:r>
            </a:p>
            <a:p>
              <a:pPr algn="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E6DE2B3-2256-2A0E-5104-08B0BB65B8DE}"/>
              </a:ext>
            </a:extLst>
          </p:cNvPr>
          <p:cNvSpPr>
            <a:spLocks noChangeArrowheads="1"/>
          </p:cNvSpPr>
          <p:nvPr/>
        </p:nvSpPr>
        <p:spPr bwMode="auto">
          <a:xfrm>
            <a:off x="437660" y="1700375"/>
            <a:ext cx="1127063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26. Musa and River are A/B partners. They are looking for a random way to decide who will be Partner A and who will be Partner B. How can they do this fairly?</a:t>
            </a:r>
          </a:p>
        </p:txBody>
      </p:sp>
    </p:spTree>
    <p:extLst>
      <p:ext uri="{BB962C8B-B14F-4D97-AF65-F5344CB8AC3E}">
        <p14:creationId xmlns:p14="http://schemas.microsoft.com/office/powerpoint/2010/main" val="1176566270"/>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11079-51A2-46C7-F1FA-3193A7E0032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4FCB318-6664-A60D-AFAA-3F18B590361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CD20708-37B0-287E-5421-4FAB4B06EFE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C4E4E72-8DD9-0FFD-3F9C-445DCB2CD9D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8770EFA-22DC-1480-ED8A-2CE48BD5B65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7EC7211-5BED-6C03-8829-5CC96953EE0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MIXED PRACTICE:</a:t>
              </a:r>
            </a:p>
            <a:p>
              <a:pPr algn="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B5919AB-2ECF-9DD2-6BF8-D820ED716500}"/>
              </a:ext>
            </a:extLst>
          </p:cNvPr>
          <p:cNvSpPr>
            <a:spLocks noChangeArrowheads="1"/>
          </p:cNvSpPr>
          <p:nvPr/>
        </p:nvSpPr>
        <p:spPr bwMode="auto">
          <a:xfrm>
            <a:off x="437660" y="1975950"/>
            <a:ext cx="1127063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27. Fill in the blanks:</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1 minute = _____ seconds</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1 hour = _____ minutes</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1 day = _____ hours</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1 week = _____ days</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1 year = _____ months</a:t>
            </a:r>
          </a:p>
        </p:txBody>
      </p:sp>
    </p:spTree>
    <p:extLst>
      <p:ext uri="{BB962C8B-B14F-4D97-AF65-F5344CB8AC3E}">
        <p14:creationId xmlns:p14="http://schemas.microsoft.com/office/powerpoint/2010/main" val="35192963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796A0-F248-5155-AEBB-6C3453A48B4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9F51D18-6E5D-C75B-7D4B-C26C4ACEDB4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35AEC93-D9EC-10C8-82C2-AC679D07977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19168DC-C946-666C-0016-6D73AFD4426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E365F60-BBDE-4DF9-9769-12CC86CAD05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BF07A45-A0B8-6182-86DF-81DD0249283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MIXED PRACTICE:</a:t>
              </a:r>
            </a:p>
            <a:p>
              <a:pPr algn="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27A2EE0-AD79-7F04-B073-BFD0F26EEA2C}"/>
              </a:ext>
            </a:extLst>
          </p:cNvPr>
          <p:cNvSpPr>
            <a:spLocks noChangeArrowheads="1"/>
          </p:cNvSpPr>
          <p:nvPr/>
        </p:nvSpPr>
        <p:spPr bwMode="auto">
          <a:xfrm>
            <a:off x="437660" y="1591045"/>
            <a:ext cx="1127063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28. Pick one:</a:t>
            </a:r>
          </a:p>
          <a:p>
            <a:r>
              <a:rPr lang="en-CA" sz="2800" dirty="0">
                <a:solidFill>
                  <a:srgbClr val="000000"/>
                </a:solidFill>
                <a:ea typeface="Times New Roman" panose="02020603050405020304" pitchFamily="18" charset="0"/>
                <a:cs typeface="Arial" panose="020B0604020202020204" pitchFamily="34" charset="0"/>
              </a:rPr>
              <a:t>a) How are addition and subtraction related?</a:t>
            </a:r>
          </a:p>
          <a:p>
            <a:r>
              <a:rPr lang="en-CA" sz="2800" dirty="0">
                <a:solidFill>
                  <a:srgbClr val="000000"/>
                </a:solidFill>
                <a:ea typeface="Times New Roman" panose="02020603050405020304" pitchFamily="18" charset="0"/>
                <a:cs typeface="Arial" panose="020B0604020202020204" pitchFamily="34" charset="0"/>
              </a:rPr>
              <a:t>b) How are multiplication and division related?</a:t>
            </a:r>
          </a:p>
          <a:p>
            <a:r>
              <a:rPr lang="en-CA" sz="2800" dirty="0">
                <a:solidFill>
                  <a:srgbClr val="000000"/>
                </a:solidFill>
                <a:ea typeface="Times New Roman" panose="02020603050405020304" pitchFamily="18" charset="0"/>
                <a:cs typeface="Arial" panose="020B0604020202020204" pitchFamily="34" charset="0"/>
              </a:rPr>
              <a:t>Explain using specific examples.</a:t>
            </a:r>
          </a:p>
        </p:txBody>
      </p:sp>
    </p:spTree>
    <p:extLst>
      <p:ext uri="{BB962C8B-B14F-4D97-AF65-F5344CB8AC3E}">
        <p14:creationId xmlns:p14="http://schemas.microsoft.com/office/powerpoint/2010/main" val="3443096313"/>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B3458-DE29-8D7D-28F3-ED820148625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15D9DC6-1802-9B8E-B414-D18A87AD77E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FE4A596-FDC9-29BC-E360-48AA9DA5A55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769D8C2-EA9A-E580-F2DB-2FACE05BB03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4343895-8F56-B813-A582-47F3CB5C3F4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370C003-742D-E7BC-486E-F25FDE740C6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MIXED PRACTICE:</a:t>
              </a:r>
            </a:p>
            <a:p>
              <a:pPr algn="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84CF14A-6606-ABB2-7A87-B61895EDDC44}"/>
              </a:ext>
            </a:extLst>
          </p:cNvPr>
          <p:cNvSpPr>
            <a:spLocks noChangeArrowheads="1"/>
          </p:cNvSpPr>
          <p:nvPr/>
        </p:nvSpPr>
        <p:spPr bwMode="auto">
          <a:xfrm>
            <a:off x="437660" y="1806489"/>
            <a:ext cx="1127063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29. Use grid paper or square tiles. Is it possible to make a shape that has a perimeter of 12 units AND an area of 12 square units? Justify your answer. </a:t>
            </a:r>
          </a:p>
        </p:txBody>
      </p:sp>
    </p:spTree>
    <p:extLst>
      <p:ext uri="{BB962C8B-B14F-4D97-AF65-F5344CB8AC3E}">
        <p14:creationId xmlns:p14="http://schemas.microsoft.com/office/powerpoint/2010/main" val="1423544775"/>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2E857-5A14-07E1-853C-08356552B94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B8EEA90-F688-67A0-32E1-B44F58FDBE7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B39F796-4807-F2B0-D5CB-1BF20EBE822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EA1BFEF-5C2C-1695-7643-9E51A7123BD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FDD4FDC-F158-229D-E98E-1D646F016D2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247662B-AB88-48B1-6E8C-CEFC7D03A9D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MIXED PRACTICE:</a:t>
              </a:r>
            </a:p>
            <a:p>
              <a:pPr algn="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F4FB676-EBC4-1773-A9AE-20A7434893DA}"/>
              </a:ext>
            </a:extLst>
          </p:cNvPr>
          <p:cNvSpPr>
            <a:spLocks noChangeArrowheads="1"/>
          </p:cNvSpPr>
          <p:nvPr/>
        </p:nvSpPr>
        <p:spPr bwMode="auto">
          <a:xfrm>
            <a:off x="437660" y="1960378"/>
            <a:ext cx="1127063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30. Write a story problem that can be represented by the equation</a:t>
            </a:r>
          </a:p>
          <a:p>
            <a:r>
              <a:rPr lang="en-CA" sz="3600" dirty="0">
                <a:solidFill>
                  <a:srgbClr val="000000"/>
                </a:solidFill>
                <a:ea typeface="Times New Roman" panose="02020603050405020304" pitchFamily="18" charset="0"/>
                <a:cs typeface="Arial" panose="020B0604020202020204" pitchFamily="34" charset="0"/>
              </a:rPr>
              <a:t> ☐ + 8 = 12.</a:t>
            </a:r>
          </a:p>
        </p:txBody>
      </p:sp>
    </p:spTree>
    <p:extLst>
      <p:ext uri="{BB962C8B-B14F-4D97-AF65-F5344CB8AC3E}">
        <p14:creationId xmlns:p14="http://schemas.microsoft.com/office/powerpoint/2010/main" val="4005024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F776C-A438-AFED-F041-672D78876E5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F7E23E4-6C2E-B66F-F226-A066CD6E781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517C0EE-15DD-8833-86C9-EC30A9F84D2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3E86047-C91F-49DD-6C3B-DA27509ABD6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11CDC51-E648-4103-991C-7ADA093BCC8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6F50028-C7E6-B166-C890-1CE1400350A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58277A9-6906-DEAD-DBA6-A2F67B11E1BA}"/>
              </a:ext>
            </a:extLst>
          </p:cNvPr>
          <p:cNvSpPr>
            <a:spLocks noChangeArrowheads="1"/>
          </p:cNvSpPr>
          <p:nvPr/>
        </p:nvSpPr>
        <p:spPr bwMode="auto">
          <a:xfrm>
            <a:off x="438035" y="1975950"/>
            <a:ext cx="5801819"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22. Here is a Splat! problem to solve. Multiple splats have the same number of blue dots hiding under them. If there are 31 blue dots altogether, how many are hiding under each splat? Show or explain your thinking. Can you write several different equations that connect to this image? </a:t>
            </a:r>
          </a:p>
          <a:p>
            <a:endParaRPr lang="en-CA" sz="2800" dirty="0">
              <a:solidFill>
                <a:srgbClr val="000000"/>
              </a:solidFill>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92752E8C-2DCD-7943-1027-C760908E5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5619" y="1606855"/>
            <a:ext cx="5634044" cy="4233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741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367F0-059B-77D2-37B3-868732120D2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A07454A-2E17-BEBB-E570-A494988086A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82E4A4D-EF25-A1B1-5E67-F326D6D822B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93A49D8-73A0-35E8-813E-34073BD766B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0AFD49F-2E71-80AA-8650-87BCFABD63C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DA00548-0153-9D76-4AE2-93ADF3609CD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95BFEE39-69C5-D6EC-D305-1C6F6FC05564}"/>
              </a:ext>
            </a:extLst>
          </p:cNvPr>
          <p:cNvSpPr>
            <a:spLocks noChangeArrowheads="1"/>
          </p:cNvSpPr>
          <p:nvPr/>
        </p:nvSpPr>
        <p:spPr bwMode="auto">
          <a:xfrm>
            <a:off x="583810" y="1716993"/>
            <a:ext cx="821531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23. Solve using a make-10 strategy:</a:t>
            </a:r>
          </a:p>
          <a:p>
            <a:endParaRPr lang="en-CA" sz="2800" dirty="0">
              <a:solidFill>
                <a:srgbClr val="000000"/>
              </a:solidFill>
              <a:ea typeface="Times New Roman" panose="02020603050405020304" pitchFamily="18" charset="0"/>
              <a:cs typeface="Arial" panose="020B0604020202020204" pitchFamily="34" charset="0"/>
            </a:endParaRPr>
          </a:p>
        </p:txBody>
      </p:sp>
      <p:graphicFrame>
        <p:nvGraphicFramePr>
          <p:cNvPr id="2" name="Table 1">
            <a:extLst>
              <a:ext uri="{FF2B5EF4-FFF2-40B4-BE49-F238E27FC236}">
                <a16:creationId xmlns:a16="http://schemas.microsoft.com/office/drawing/2014/main" id="{543E7067-6B63-2BAA-36E3-06863E709F6B}"/>
              </a:ext>
            </a:extLst>
          </p:cNvPr>
          <p:cNvGraphicFramePr>
            <a:graphicFrameLocks noGrp="1"/>
          </p:cNvGraphicFramePr>
          <p:nvPr>
            <p:extLst>
              <p:ext uri="{D42A27DB-BD31-4B8C-83A1-F6EECF244321}">
                <p14:modId xmlns:p14="http://schemas.microsoft.com/office/powerpoint/2010/main" val="1375854839"/>
              </p:ext>
            </p:extLst>
          </p:nvPr>
        </p:nvGraphicFramePr>
        <p:xfrm>
          <a:off x="885703" y="2578952"/>
          <a:ext cx="7611526" cy="3598824"/>
        </p:xfrm>
        <a:graphic>
          <a:graphicData uri="http://schemas.openxmlformats.org/drawingml/2006/table">
            <a:tbl>
              <a:tblPr firstRow="1" bandRow="1">
                <a:tableStyleId>{5C22544A-7EE6-4342-B048-85BDC9FD1C3A}</a:tableStyleId>
              </a:tblPr>
              <a:tblGrid>
                <a:gridCol w="3805763">
                  <a:extLst>
                    <a:ext uri="{9D8B030D-6E8A-4147-A177-3AD203B41FA5}">
                      <a16:colId xmlns:a16="http://schemas.microsoft.com/office/drawing/2014/main" val="1277712407"/>
                    </a:ext>
                  </a:extLst>
                </a:gridCol>
                <a:gridCol w="3805763">
                  <a:extLst>
                    <a:ext uri="{9D8B030D-6E8A-4147-A177-3AD203B41FA5}">
                      <a16:colId xmlns:a16="http://schemas.microsoft.com/office/drawing/2014/main" val="1862093420"/>
                    </a:ext>
                  </a:extLst>
                </a:gridCol>
              </a:tblGrid>
              <a:tr h="1799412">
                <a:tc>
                  <a:txBody>
                    <a:bodyPr/>
                    <a:lstStyle/>
                    <a:p>
                      <a:r>
                        <a:rPr lang="en-US" sz="4000" b="0" dirty="0">
                          <a:solidFill>
                            <a:schemeClr val="tx1"/>
                          </a:solidFill>
                        </a:rPr>
                        <a:t>a) 8 + 6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4000" b="0" dirty="0">
                          <a:solidFill>
                            <a:schemeClr val="tx1"/>
                          </a:solidFill>
                        </a:rPr>
                        <a:t>b) 9 + 7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3985660"/>
                  </a:ext>
                </a:extLst>
              </a:tr>
              <a:tr h="1799412">
                <a:tc>
                  <a:txBody>
                    <a:bodyPr/>
                    <a:lstStyle/>
                    <a:p>
                      <a:r>
                        <a:rPr lang="en-US" sz="4000" b="0" dirty="0">
                          <a:solidFill>
                            <a:schemeClr val="tx1"/>
                          </a:solidFill>
                        </a:rPr>
                        <a:t>c) 5 + 8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4000" b="0" dirty="0">
                          <a:solidFill>
                            <a:schemeClr val="tx1"/>
                          </a:solidFill>
                        </a:rPr>
                        <a:t>d) 6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718042"/>
                  </a:ext>
                </a:extLst>
              </a:tr>
            </a:tbl>
          </a:graphicData>
        </a:graphic>
      </p:graphicFrame>
    </p:spTree>
    <p:extLst>
      <p:ext uri="{BB962C8B-B14F-4D97-AF65-F5344CB8AC3E}">
        <p14:creationId xmlns:p14="http://schemas.microsoft.com/office/powerpoint/2010/main" val="2830106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8BBE0-B9BB-4D69-8A62-1F214A561DA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79F4507-64FA-6D13-096A-90E382BCECE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665E188-6897-B5F9-D034-42B15C95056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704BD50-22DB-71A6-97AD-3AA40A4FF29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C676A01-E845-92C7-6BA2-363D9F2C42C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B47B072-1AD0-E283-9619-971AA47417F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29DD2CC-8CA6-9522-2574-A1BAC45556F7}"/>
              </a:ext>
            </a:extLst>
          </p:cNvPr>
          <p:cNvSpPr>
            <a:spLocks noChangeArrowheads="1"/>
          </p:cNvSpPr>
          <p:nvPr/>
        </p:nvSpPr>
        <p:spPr bwMode="auto">
          <a:xfrm>
            <a:off x="683361" y="1715524"/>
            <a:ext cx="821531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24. Solve using near doubles:</a:t>
            </a:r>
          </a:p>
          <a:p>
            <a:endParaRPr lang="en-CA" sz="2800" dirty="0">
              <a:solidFill>
                <a:srgbClr val="000000"/>
              </a:solidFill>
              <a:ea typeface="Times New Roman" panose="02020603050405020304" pitchFamily="18" charset="0"/>
              <a:cs typeface="Arial" panose="020B0604020202020204" pitchFamily="34" charset="0"/>
            </a:endParaRPr>
          </a:p>
        </p:txBody>
      </p:sp>
      <p:graphicFrame>
        <p:nvGraphicFramePr>
          <p:cNvPr id="3" name="Table 2">
            <a:extLst>
              <a:ext uri="{FF2B5EF4-FFF2-40B4-BE49-F238E27FC236}">
                <a16:creationId xmlns:a16="http://schemas.microsoft.com/office/drawing/2014/main" id="{9522ADA6-5540-E2E3-07CB-E1385D2C38DC}"/>
              </a:ext>
            </a:extLst>
          </p:cNvPr>
          <p:cNvGraphicFramePr>
            <a:graphicFrameLocks noGrp="1"/>
          </p:cNvGraphicFramePr>
          <p:nvPr>
            <p:extLst>
              <p:ext uri="{D42A27DB-BD31-4B8C-83A1-F6EECF244321}">
                <p14:modId xmlns:p14="http://schemas.microsoft.com/office/powerpoint/2010/main" val="1549622626"/>
              </p:ext>
            </p:extLst>
          </p:nvPr>
        </p:nvGraphicFramePr>
        <p:xfrm>
          <a:off x="683361" y="2532513"/>
          <a:ext cx="7925380" cy="3600658"/>
        </p:xfrm>
        <a:graphic>
          <a:graphicData uri="http://schemas.openxmlformats.org/drawingml/2006/table">
            <a:tbl>
              <a:tblPr firstRow="1" bandRow="1">
                <a:tableStyleId>{5C22544A-7EE6-4342-B048-85BDC9FD1C3A}</a:tableStyleId>
              </a:tblPr>
              <a:tblGrid>
                <a:gridCol w="3962690">
                  <a:extLst>
                    <a:ext uri="{9D8B030D-6E8A-4147-A177-3AD203B41FA5}">
                      <a16:colId xmlns:a16="http://schemas.microsoft.com/office/drawing/2014/main" val="1277712407"/>
                    </a:ext>
                  </a:extLst>
                </a:gridCol>
                <a:gridCol w="3962690">
                  <a:extLst>
                    <a:ext uri="{9D8B030D-6E8A-4147-A177-3AD203B41FA5}">
                      <a16:colId xmlns:a16="http://schemas.microsoft.com/office/drawing/2014/main" val="1862093420"/>
                    </a:ext>
                  </a:extLst>
                </a:gridCol>
              </a:tblGrid>
              <a:tr h="1800329">
                <a:tc>
                  <a:txBody>
                    <a:bodyPr/>
                    <a:lstStyle/>
                    <a:p>
                      <a:r>
                        <a:rPr lang="en-US" sz="4000" b="0" dirty="0">
                          <a:solidFill>
                            <a:schemeClr val="tx1"/>
                          </a:solidFill>
                        </a:rPr>
                        <a:t>a) 6 + 7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4000" b="0" dirty="0">
                          <a:solidFill>
                            <a:schemeClr val="tx1"/>
                          </a:solidFill>
                        </a:rPr>
                        <a:t>b) 8 + 9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3985660"/>
                  </a:ext>
                </a:extLst>
              </a:tr>
              <a:tr h="1800329">
                <a:tc>
                  <a:txBody>
                    <a:bodyPr/>
                    <a:lstStyle/>
                    <a:p>
                      <a:r>
                        <a:rPr lang="en-US" sz="4000" b="0" dirty="0">
                          <a:solidFill>
                            <a:schemeClr val="tx1"/>
                          </a:solidFill>
                        </a:rPr>
                        <a:t>c) 5 + 6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4000" b="0" dirty="0">
                          <a:solidFill>
                            <a:schemeClr val="tx1"/>
                          </a:solidFill>
                        </a:rPr>
                        <a:t>d) 9 + 10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718042"/>
                  </a:ext>
                </a:extLst>
              </a:tr>
            </a:tbl>
          </a:graphicData>
        </a:graphic>
      </p:graphicFrame>
    </p:spTree>
    <p:extLst>
      <p:ext uri="{BB962C8B-B14F-4D97-AF65-F5344CB8AC3E}">
        <p14:creationId xmlns:p14="http://schemas.microsoft.com/office/powerpoint/2010/main" val="1169977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E52FE-057C-1D78-C71D-4A810544530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EF8E514-22FF-48C2-8B6E-73E99D5C926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218C71C1-C9E1-7515-2766-F74592A3AB4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8BB6801-C00D-914C-5EA2-9ECF2F9F502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0CBBB72-C2D4-47C4-A9CA-630595DD81E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B51971B-8C97-5D04-9E00-0188E5C38BA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D7D897C-817F-891E-850C-D7917E481891}"/>
              </a:ext>
            </a:extLst>
          </p:cNvPr>
          <p:cNvSpPr>
            <a:spLocks noChangeArrowheads="1"/>
          </p:cNvSpPr>
          <p:nvPr/>
        </p:nvSpPr>
        <p:spPr bwMode="auto">
          <a:xfrm>
            <a:off x="683362" y="1591045"/>
            <a:ext cx="821531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25. Solve using think addition:</a:t>
            </a:r>
          </a:p>
          <a:p>
            <a:endParaRPr lang="en-CA" sz="2800" dirty="0">
              <a:solidFill>
                <a:srgbClr val="000000"/>
              </a:solidFill>
              <a:ea typeface="Times New Roman" panose="02020603050405020304" pitchFamily="18" charset="0"/>
              <a:cs typeface="Arial" panose="020B0604020202020204" pitchFamily="34" charset="0"/>
            </a:endParaRPr>
          </a:p>
        </p:txBody>
      </p:sp>
      <p:graphicFrame>
        <p:nvGraphicFramePr>
          <p:cNvPr id="2" name="Table 1">
            <a:extLst>
              <a:ext uri="{FF2B5EF4-FFF2-40B4-BE49-F238E27FC236}">
                <a16:creationId xmlns:a16="http://schemas.microsoft.com/office/drawing/2014/main" id="{B1B687D8-77E8-71BD-7EB9-2AEC6FDC4361}"/>
              </a:ext>
            </a:extLst>
          </p:cNvPr>
          <p:cNvGraphicFramePr>
            <a:graphicFrameLocks noGrp="1"/>
          </p:cNvGraphicFramePr>
          <p:nvPr>
            <p:extLst>
              <p:ext uri="{D42A27DB-BD31-4B8C-83A1-F6EECF244321}">
                <p14:modId xmlns:p14="http://schemas.microsoft.com/office/powerpoint/2010/main" val="2542623954"/>
              </p:ext>
            </p:extLst>
          </p:nvPr>
        </p:nvGraphicFramePr>
        <p:xfrm>
          <a:off x="683362" y="2408033"/>
          <a:ext cx="7858472" cy="3881255"/>
        </p:xfrm>
        <a:graphic>
          <a:graphicData uri="http://schemas.openxmlformats.org/drawingml/2006/table">
            <a:tbl>
              <a:tblPr firstRow="1" bandRow="1">
                <a:tableStyleId>{5C22544A-7EE6-4342-B048-85BDC9FD1C3A}</a:tableStyleId>
              </a:tblPr>
              <a:tblGrid>
                <a:gridCol w="3929236">
                  <a:extLst>
                    <a:ext uri="{9D8B030D-6E8A-4147-A177-3AD203B41FA5}">
                      <a16:colId xmlns:a16="http://schemas.microsoft.com/office/drawing/2014/main" val="1277712407"/>
                    </a:ext>
                  </a:extLst>
                </a:gridCol>
                <a:gridCol w="3929236">
                  <a:extLst>
                    <a:ext uri="{9D8B030D-6E8A-4147-A177-3AD203B41FA5}">
                      <a16:colId xmlns:a16="http://schemas.microsoft.com/office/drawing/2014/main" val="1862093420"/>
                    </a:ext>
                  </a:extLst>
                </a:gridCol>
              </a:tblGrid>
              <a:tr h="1914606">
                <a:tc>
                  <a:txBody>
                    <a:bodyPr/>
                    <a:lstStyle/>
                    <a:p>
                      <a:r>
                        <a:rPr lang="en-US" sz="4000" b="0" dirty="0">
                          <a:solidFill>
                            <a:schemeClr val="tx1"/>
                          </a:solidFill>
                        </a:rPr>
                        <a:t>a) 15 –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4000" b="0" dirty="0">
                          <a:solidFill>
                            <a:schemeClr val="tx1"/>
                          </a:solidFill>
                        </a:rPr>
                        <a:t>b) 14 - 9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3985660"/>
                  </a:ext>
                </a:extLst>
              </a:tr>
              <a:tr h="1966649">
                <a:tc>
                  <a:txBody>
                    <a:bodyPr/>
                    <a:lstStyle/>
                    <a:p>
                      <a:r>
                        <a:rPr lang="en-US" sz="4000" b="0" dirty="0">
                          <a:solidFill>
                            <a:schemeClr val="tx1"/>
                          </a:solidFill>
                        </a:rPr>
                        <a:t>c) 13 –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4000" b="0" dirty="0">
                          <a:solidFill>
                            <a:schemeClr val="tx1"/>
                          </a:solidFill>
                        </a:rPr>
                        <a:t>d) 17 -8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718042"/>
                  </a:ext>
                </a:extLst>
              </a:tr>
            </a:tbl>
          </a:graphicData>
        </a:graphic>
      </p:graphicFrame>
    </p:spTree>
    <p:extLst>
      <p:ext uri="{BB962C8B-B14F-4D97-AF65-F5344CB8AC3E}">
        <p14:creationId xmlns:p14="http://schemas.microsoft.com/office/powerpoint/2010/main" val="3438315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279AC-0FD1-5FB4-6635-F3FFB210EEF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C6CA69D-A780-7A97-AF1A-BAC6BD31F69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148ED7E-6845-3F33-CD53-DA31B90F8D0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961F6CB-3456-DC5F-6935-910B7412F58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4056CD0-CF1D-7271-79B8-01C26818121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65B6438-CB87-439E-1A9A-7654AE751E6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4B96FF1-F7D6-0D62-443B-251BC5C58B48}"/>
              </a:ext>
            </a:extLst>
          </p:cNvPr>
          <p:cNvSpPr>
            <a:spLocks noChangeArrowheads="1"/>
          </p:cNvSpPr>
          <p:nvPr/>
        </p:nvSpPr>
        <p:spPr bwMode="auto">
          <a:xfrm>
            <a:off x="683362" y="1967252"/>
            <a:ext cx="8215311"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26. Order the sums from least to greatest:</a:t>
            </a:r>
          </a:p>
          <a:p>
            <a:endParaRPr lang="en-CA" sz="2800" dirty="0">
              <a:solidFill>
                <a:srgbClr val="000000"/>
              </a:solidFill>
              <a:ea typeface="Times New Roman" panose="02020603050405020304" pitchFamily="18" charset="0"/>
              <a:cs typeface="Arial" panose="020B0604020202020204" pitchFamily="34" charset="0"/>
            </a:endParaRPr>
          </a:p>
          <a:p>
            <a:r>
              <a:rPr lang="en-CA" sz="4000" b="1" dirty="0">
                <a:solidFill>
                  <a:srgbClr val="000000"/>
                </a:solidFill>
                <a:ea typeface="Times New Roman" panose="02020603050405020304" pitchFamily="18" charset="0"/>
                <a:cs typeface="Arial" panose="020B0604020202020204" pitchFamily="34" charset="0"/>
              </a:rPr>
              <a:t>11 + 4, 9 + 8, 7 + 6, 5 + 2</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09790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705A0-A03A-1FCA-203D-BFA3F71EF7E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5866947-A2F0-4BD5-5C03-4B2A876A49D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C152057-881B-C6F6-09AE-36341347750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8B2D97F-9687-EDBE-C566-B9B33D36775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7704684-7BEB-DD3F-0FB1-40C4E062353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3DD9119-04AA-FCBA-5F66-5526795A287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5034BA0-BC3F-E243-2981-65E4380C235B}"/>
              </a:ext>
            </a:extLst>
          </p:cNvPr>
          <p:cNvSpPr>
            <a:spLocks noChangeArrowheads="1"/>
          </p:cNvSpPr>
          <p:nvPr/>
        </p:nvSpPr>
        <p:spPr bwMode="auto">
          <a:xfrm>
            <a:off x="705664" y="1752925"/>
            <a:ext cx="821531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27. Add using friendly numbers:</a:t>
            </a:r>
            <a:endParaRPr lang="en-CA" sz="4000" b="1" dirty="0">
              <a:solidFill>
                <a:srgbClr val="000000"/>
              </a:solidFill>
              <a:ea typeface="Times New Roman" panose="02020603050405020304" pitchFamily="18" charset="0"/>
              <a:cs typeface="Arial" panose="020B0604020202020204" pitchFamily="34" charset="0"/>
            </a:endParaRPr>
          </a:p>
          <a:p>
            <a:endParaRPr lang="en-CA" sz="2800" dirty="0">
              <a:solidFill>
                <a:srgbClr val="000000"/>
              </a:solidFill>
              <a:ea typeface="Times New Roman" panose="02020603050405020304" pitchFamily="18" charset="0"/>
              <a:cs typeface="Arial" panose="020B0604020202020204" pitchFamily="34" charset="0"/>
            </a:endParaRPr>
          </a:p>
        </p:txBody>
      </p:sp>
      <p:graphicFrame>
        <p:nvGraphicFramePr>
          <p:cNvPr id="2" name="Table 1">
            <a:extLst>
              <a:ext uri="{FF2B5EF4-FFF2-40B4-BE49-F238E27FC236}">
                <a16:creationId xmlns:a16="http://schemas.microsoft.com/office/drawing/2014/main" id="{287864AF-49B6-CD51-F8BC-E665607ACF1E}"/>
              </a:ext>
            </a:extLst>
          </p:cNvPr>
          <p:cNvGraphicFramePr>
            <a:graphicFrameLocks noGrp="1"/>
          </p:cNvGraphicFramePr>
          <p:nvPr>
            <p:extLst>
              <p:ext uri="{D42A27DB-BD31-4B8C-83A1-F6EECF244321}">
                <p14:modId xmlns:p14="http://schemas.microsoft.com/office/powerpoint/2010/main" val="1824009666"/>
              </p:ext>
            </p:extLst>
          </p:nvPr>
        </p:nvGraphicFramePr>
        <p:xfrm>
          <a:off x="705664" y="2425991"/>
          <a:ext cx="7925380" cy="4074691"/>
        </p:xfrm>
        <a:graphic>
          <a:graphicData uri="http://schemas.openxmlformats.org/drawingml/2006/table">
            <a:tbl>
              <a:tblPr firstRow="1" bandRow="1">
                <a:tableStyleId>{5C22544A-7EE6-4342-B048-85BDC9FD1C3A}</a:tableStyleId>
              </a:tblPr>
              <a:tblGrid>
                <a:gridCol w="3962690">
                  <a:extLst>
                    <a:ext uri="{9D8B030D-6E8A-4147-A177-3AD203B41FA5}">
                      <a16:colId xmlns:a16="http://schemas.microsoft.com/office/drawing/2014/main" val="1277712407"/>
                    </a:ext>
                  </a:extLst>
                </a:gridCol>
                <a:gridCol w="3962690">
                  <a:extLst>
                    <a:ext uri="{9D8B030D-6E8A-4147-A177-3AD203B41FA5}">
                      <a16:colId xmlns:a16="http://schemas.microsoft.com/office/drawing/2014/main" val="1862093420"/>
                    </a:ext>
                  </a:extLst>
                </a:gridCol>
              </a:tblGrid>
              <a:tr h="2010027">
                <a:tc>
                  <a:txBody>
                    <a:bodyPr/>
                    <a:lstStyle/>
                    <a:p>
                      <a:r>
                        <a:rPr lang="en-US" sz="4000" b="0" dirty="0">
                          <a:solidFill>
                            <a:schemeClr val="tx1"/>
                          </a:solidFill>
                        </a:rPr>
                        <a:t>a) 198 + 7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4000" b="0" dirty="0">
                          <a:solidFill>
                            <a:schemeClr val="tx1"/>
                          </a:solidFill>
                        </a:rPr>
                        <a:t>b) 299 + 16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3985660"/>
                  </a:ext>
                </a:extLst>
              </a:tr>
              <a:tr h="2064664">
                <a:tc>
                  <a:txBody>
                    <a:bodyPr/>
                    <a:lstStyle/>
                    <a:p>
                      <a:r>
                        <a:rPr lang="en-US" sz="4000" b="0" dirty="0">
                          <a:solidFill>
                            <a:schemeClr val="tx1"/>
                          </a:solidFill>
                        </a:rPr>
                        <a:t>c) 495 + 146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4000" b="0" dirty="0">
                          <a:solidFill>
                            <a:schemeClr val="tx1"/>
                          </a:solidFill>
                        </a:rPr>
                        <a:t>d) 398 + 297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718042"/>
                  </a:ext>
                </a:extLst>
              </a:tr>
            </a:tbl>
          </a:graphicData>
        </a:graphic>
      </p:graphicFrame>
    </p:spTree>
    <p:extLst>
      <p:ext uri="{BB962C8B-B14F-4D97-AF65-F5344CB8AC3E}">
        <p14:creationId xmlns:p14="http://schemas.microsoft.com/office/powerpoint/2010/main" val="4245379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5AF9E-F564-DDC4-7F8E-A6B63839D09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0C98EE1-7B56-1CC6-DB0F-03375A91B568}"/>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84A8B1B-780E-9D9D-1951-C17E81624EF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78B4837-E1F2-5882-8A10-5775B0FB0D6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0A48ED7-1C64-8764-EE4B-FC91D11B6F7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4DEB3B7-7FFD-ACBF-FA37-12FE104D282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B89F825-5E27-DD64-8FFB-1C4361E2C1C3}"/>
              </a:ext>
            </a:extLst>
          </p:cNvPr>
          <p:cNvSpPr>
            <a:spLocks noChangeArrowheads="1"/>
          </p:cNvSpPr>
          <p:nvPr/>
        </p:nvSpPr>
        <p:spPr bwMode="auto">
          <a:xfrm>
            <a:off x="647837" y="1930980"/>
            <a:ext cx="10484709"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 Consider the number </a:t>
            </a:r>
            <a:r>
              <a:rPr lang="en-CA" sz="3200" b="1" dirty="0"/>
              <a:t>531</a:t>
            </a:r>
            <a:r>
              <a:rPr lang="en-CA" sz="2800" dirty="0"/>
              <a:t>.</a:t>
            </a:r>
          </a:p>
          <a:p>
            <a:endParaRPr lang="en-CA" sz="2800" dirty="0"/>
          </a:p>
          <a:p>
            <a:r>
              <a:rPr lang="en-CA" sz="2800" dirty="0"/>
              <a:t>What number is 2 more? What number is 2 less?</a:t>
            </a:r>
          </a:p>
          <a:p>
            <a:r>
              <a:rPr lang="en-CA" sz="2800" dirty="0"/>
              <a:t>What number is 5 more? What number is 5 less?</a:t>
            </a:r>
          </a:p>
          <a:p>
            <a:r>
              <a:rPr lang="en-CA" sz="2800" dirty="0"/>
              <a:t>What number is 10 more? What number is 10 less?</a:t>
            </a:r>
          </a:p>
          <a:p>
            <a:r>
              <a:rPr lang="en-CA" sz="2800" dirty="0"/>
              <a:t>What number is 100 more? What number is 100 less?</a:t>
            </a:r>
          </a:p>
          <a:p>
            <a:r>
              <a:rPr lang="en-CA" sz="2800" dirty="0"/>
              <a:t>Record all nine numbers in order from least to greatest.</a:t>
            </a:r>
          </a:p>
          <a:p>
            <a:endParaRPr lang="en-CA" sz="2800" dirty="0"/>
          </a:p>
        </p:txBody>
      </p:sp>
    </p:spTree>
    <p:extLst>
      <p:ext uri="{BB962C8B-B14F-4D97-AF65-F5344CB8AC3E}">
        <p14:creationId xmlns:p14="http://schemas.microsoft.com/office/powerpoint/2010/main" val="337915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1FE47-431F-22A3-219A-BAA6F481500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DB31B7F-EA7B-8CED-4A88-20A4F2300A2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7B15736-91A3-20DE-926F-B8D4203044E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86C8F73-DE9A-D0DF-06C3-E3C5937C2DC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84442D2-B02D-8AE1-BE9A-D7A95AFE21E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1158445-ACAB-293F-788E-297AD9E26DE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10CF016-A5FF-BCD2-4CB4-704B7863C86C}"/>
              </a:ext>
            </a:extLst>
          </p:cNvPr>
          <p:cNvSpPr>
            <a:spLocks noChangeArrowheads="1"/>
          </p:cNvSpPr>
          <p:nvPr/>
        </p:nvSpPr>
        <p:spPr bwMode="auto">
          <a:xfrm>
            <a:off x="705664" y="1752925"/>
            <a:ext cx="821531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28. Subtract using compensation:</a:t>
            </a:r>
            <a:endParaRPr lang="en-CA" sz="4000" b="1" dirty="0">
              <a:solidFill>
                <a:srgbClr val="000000"/>
              </a:solidFill>
              <a:ea typeface="Times New Roman" panose="02020603050405020304" pitchFamily="18" charset="0"/>
              <a:cs typeface="Arial" panose="020B0604020202020204" pitchFamily="34" charset="0"/>
            </a:endParaRPr>
          </a:p>
          <a:p>
            <a:endParaRPr lang="en-CA" sz="2800" dirty="0">
              <a:solidFill>
                <a:srgbClr val="000000"/>
              </a:solidFill>
              <a:ea typeface="Times New Roman" panose="02020603050405020304" pitchFamily="18" charset="0"/>
              <a:cs typeface="Arial" panose="020B0604020202020204" pitchFamily="34" charset="0"/>
            </a:endParaRPr>
          </a:p>
        </p:txBody>
      </p:sp>
      <p:graphicFrame>
        <p:nvGraphicFramePr>
          <p:cNvPr id="3" name="Table 2">
            <a:extLst>
              <a:ext uri="{FF2B5EF4-FFF2-40B4-BE49-F238E27FC236}">
                <a16:creationId xmlns:a16="http://schemas.microsoft.com/office/drawing/2014/main" id="{28307D5A-9D88-26C7-971E-890FBA8E78BD}"/>
              </a:ext>
            </a:extLst>
          </p:cNvPr>
          <p:cNvGraphicFramePr>
            <a:graphicFrameLocks noGrp="1"/>
          </p:cNvGraphicFramePr>
          <p:nvPr>
            <p:extLst>
              <p:ext uri="{D42A27DB-BD31-4B8C-83A1-F6EECF244321}">
                <p14:modId xmlns:p14="http://schemas.microsoft.com/office/powerpoint/2010/main" val="1219886457"/>
              </p:ext>
            </p:extLst>
          </p:nvPr>
        </p:nvGraphicFramePr>
        <p:xfrm>
          <a:off x="705664" y="2383819"/>
          <a:ext cx="8036892" cy="4116863"/>
        </p:xfrm>
        <a:graphic>
          <a:graphicData uri="http://schemas.openxmlformats.org/drawingml/2006/table">
            <a:tbl>
              <a:tblPr firstRow="1" bandRow="1">
                <a:tableStyleId>{5C22544A-7EE6-4342-B048-85BDC9FD1C3A}</a:tableStyleId>
              </a:tblPr>
              <a:tblGrid>
                <a:gridCol w="4018446">
                  <a:extLst>
                    <a:ext uri="{9D8B030D-6E8A-4147-A177-3AD203B41FA5}">
                      <a16:colId xmlns:a16="http://schemas.microsoft.com/office/drawing/2014/main" val="1277712407"/>
                    </a:ext>
                  </a:extLst>
                </a:gridCol>
                <a:gridCol w="4018446">
                  <a:extLst>
                    <a:ext uri="{9D8B030D-6E8A-4147-A177-3AD203B41FA5}">
                      <a16:colId xmlns:a16="http://schemas.microsoft.com/office/drawing/2014/main" val="1862093420"/>
                    </a:ext>
                  </a:extLst>
                </a:gridCol>
              </a:tblGrid>
              <a:tr h="2030830">
                <a:tc>
                  <a:txBody>
                    <a:bodyPr/>
                    <a:lstStyle/>
                    <a:p>
                      <a:r>
                        <a:rPr lang="en-US" sz="4000" b="0" dirty="0">
                          <a:solidFill>
                            <a:schemeClr val="tx1"/>
                          </a:solidFill>
                        </a:rPr>
                        <a:t>a) 58 – 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4000" b="0" dirty="0">
                          <a:solidFill>
                            <a:schemeClr val="tx1"/>
                          </a:solidFill>
                        </a:rPr>
                        <a:t>b) 356 - 97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3985660"/>
                  </a:ext>
                </a:extLst>
              </a:tr>
              <a:tr h="2086033">
                <a:tc>
                  <a:txBody>
                    <a:bodyPr/>
                    <a:lstStyle/>
                    <a:p>
                      <a:r>
                        <a:rPr lang="en-US" sz="4000" b="0" dirty="0">
                          <a:solidFill>
                            <a:schemeClr val="tx1"/>
                          </a:solidFill>
                        </a:rPr>
                        <a:t>c) 402 - 198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4000" b="0" dirty="0">
                          <a:solidFill>
                            <a:schemeClr val="tx1"/>
                          </a:solidFill>
                        </a:rPr>
                        <a:t>d) 503 - 299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718042"/>
                  </a:ext>
                </a:extLst>
              </a:tr>
            </a:tbl>
          </a:graphicData>
        </a:graphic>
      </p:graphicFrame>
    </p:spTree>
    <p:extLst>
      <p:ext uri="{BB962C8B-B14F-4D97-AF65-F5344CB8AC3E}">
        <p14:creationId xmlns:p14="http://schemas.microsoft.com/office/powerpoint/2010/main" val="1450755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45527-91FE-E128-C158-0604DA7F92A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797BD74-6772-77ED-B64B-F86F5A1E8A8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BF0A335-DB46-8A50-A7BF-32AB7B40FF3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2C852C4-D172-79BA-7013-F76A50F7E14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6AA279B-7D18-68A9-684C-652358CFEEF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1049644-5494-B7BB-5C99-588B8211B1B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AB80BFF-89A1-E9EF-20AF-50AF41A210FE}"/>
              </a:ext>
            </a:extLst>
          </p:cNvPr>
          <p:cNvSpPr>
            <a:spLocks noChangeArrowheads="1"/>
          </p:cNvSpPr>
          <p:nvPr/>
        </p:nvSpPr>
        <p:spPr bwMode="auto">
          <a:xfrm>
            <a:off x="705664" y="1752925"/>
            <a:ext cx="821531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29. Use place value strategy to add:</a:t>
            </a:r>
            <a:endParaRPr lang="en-CA" sz="4000" b="1" dirty="0">
              <a:solidFill>
                <a:srgbClr val="000000"/>
              </a:solidFill>
              <a:ea typeface="Times New Roman" panose="02020603050405020304" pitchFamily="18" charset="0"/>
              <a:cs typeface="Arial" panose="020B0604020202020204" pitchFamily="34" charset="0"/>
            </a:endParaRPr>
          </a:p>
          <a:p>
            <a:endParaRPr lang="en-CA" sz="2800" dirty="0">
              <a:solidFill>
                <a:srgbClr val="000000"/>
              </a:solidFill>
              <a:ea typeface="Times New Roman" panose="02020603050405020304" pitchFamily="18" charset="0"/>
              <a:cs typeface="Arial" panose="020B0604020202020204" pitchFamily="34" charset="0"/>
            </a:endParaRPr>
          </a:p>
        </p:txBody>
      </p:sp>
      <p:graphicFrame>
        <p:nvGraphicFramePr>
          <p:cNvPr id="2" name="Table 1">
            <a:extLst>
              <a:ext uri="{FF2B5EF4-FFF2-40B4-BE49-F238E27FC236}">
                <a16:creationId xmlns:a16="http://schemas.microsoft.com/office/drawing/2014/main" id="{17CD6E69-EE0A-CBC1-DE6F-13C20974F087}"/>
              </a:ext>
            </a:extLst>
          </p:cNvPr>
          <p:cNvGraphicFramePr>
            <a:graphicFrameLocks noGrp="1"/>
          </p:cNvGraphicFramePr>
          <p:nvPr>
            <p:extLst>
              <p:ext uri="{D42A27DB-BD31-4B8C-83A1-F6EECF244321}">
                <p14:modId xmlns:p14="http://schemas.microsoft.com/office/powerpoint/2010/main" val="1170070691"/>
              </p:ext>
            </p:extLst>
          </p:nvPr>
        </p:nvGraphicFramePr>
        <p:xfrm>
          <a:off x="690796" y="2369953"/>
          <a:ext cx="7962550" cy="4130729"/>
        </p:xfrm>
        <a:graphic>
          <a:graphicData uri="http://schemas.openxmlformats.org/drawingml/2006/table">
            <a:tbl>
              <a:tblPr firstRow="1" bandRow="1">
                <a:tableStyleId>{5C22544A-7EE6-4342-B048-85BDC9FD1C3A}</a:tableStyleId>
              </a:tblPr>
              <a:tblGrid>
                <a:gridCol w="3981275">
                  <a:extLst>
                    <a:ext uri="{9D8B030D-6E8A-4147-A177-3AD203B41FA5}">
                      <a16:colId xmlns:a16="http://schemas.microsoft.com/office/drawing/2014/main" val="1277712407"/>
                    </a:ext>
                  </a:extLst>
                </a:gridCol>
                <a:gridCol w="3981275">
                  <a:extLst>
                    <a:ext uri="{9D8B030D-6E8A-4147-A177-3AD203B41FA5}">
                      <a16:colId xmlns:a16="http://schemas.microsoft.com/office/drawing/2014/main" val="1862093420"/>
                    </a:ext>
                  </a:extLst>
                </a:gridCol>
              </a:tblGrid>
              <a:tr h="2037670">
                <a:tc>
                  <a:txBody>
                    <a:bodyPr/>
                    <a:lstStyle/>
                    <a:p>
                      <a:r>
                        <a:rPr lang="en-US" sz="4000" b="0" dirty="0">
                          <a:solidFill>
                            <a:schemeClr val="tx1"/>
                          </a:solidFill>
                        </a:rPr>
                        <a:t>a) 58 + 21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4000" b="0" dirty="0">
                          <a:solidFill>
                            <a:schemeClr val="tx1"/>
                          </a:solidFill>
                        </a:rPr>
                        <a:t>b) 157 + 32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3985660"/>
                  </a:ext>
                </a:extLst>
              </a:tr>
              <a:tr h="2093059">
                <a:tc>
                  <a:txBody>
                    <a:bodyPr/>
                    <a:lstStyle/>
                    <a:p>
                      <a:r>
                        <a:rPr lang="en-US" sz="4000" b="0" dirty="0">
                          <a:solidFill>
                            <a:schemeClr val="tx1"/>
                          </a:solidFill>
                        </a:rPr>
                        <a:t>c) 345 + 221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4000" b="0" dirty="0">
                          <a:solidFill>
                            <a:schemeClr val="tx1"/>
                          </a:solidFill>
                        </a:rPr>
                        <a:t>d) 507 + 132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718042"/>
                  </a:ext>
                </a:extLst>
              </a:tr>
            </a:tbl>
          </a:graphicData>
        </a:graphic>
      </p:graphicFrame>
    </p:spTree>
    <p:extLst>
      <p:ext uri="{BB962C8B-B14F-4D97-AF65-F5344CB8AC3E}">
        <p14:creationId xmlns:p14="http://schemas.microsoft.com/office/powerpoint/2010/main" val="1997985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6CEB1-37D8-570A-E9A8-9A6798850CB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8D645E5-7E3D-994C-E97B-9F312DB54A7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9667E0E-DBD1-66D3-EAA3-AB2C55C73E7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62D7D5E-19D5-908D-BAE1-166100E803F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30AD6F7-B60A-1A90-7080-CEFFA7540DA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648033D-A971-962C-8DBC-277B1E5B34A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87CE6DC-31D2-4A2F-82BB-66C6C1ED5307}"/>
              </a:ext>
            </a:extLst>
          </p:cNvPr>
          <p:cNvSpPr>
            <a:spLocks noChangeArrowheads="1"/>
          </p:cNvSpPr>
          <p:nvPr/>
        </p:nvSpPr>
        <p:spPr bwMode="auto">
          <a:xfrm>
            <a:off x="705664" y="1752925"/>
            <a:ext cx="821531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30. Solve:</a:t>
            </a:r>
            <a:endParaRPr lang="en-CA" sz="4000" b="1" dirty="0">
              <a:solidFill>
                <a:srgbClr val="000000"/>
              </a:solidFill>
              <a:ea typeface="Times New Roman" panose="02020603050405020304" pitchFamily="18" charset="0"/>
              <a:cs typeface="Arial" panose="020B0604020202020204" pitchFamily="34" charset="0"/>
            </a:endParaRPr>
          </a:p>
          <a:p>
            <a:endParaRPr lang="en-CA" sz="2800" dirty="0">
              <a:solidFill>
                <a:srgbClr val="000000"/>
              </a:solidFill>
              <a:ea typeface="Times New Roman" panose="02020603050405020304" pitchFamily="18" charset="0"/>
              <a:cs typeface="Arial" panose="020B0604020202020204" pitchFamily="34" charset="0"/>
            </a:endParaRPr>
          </a:p>
        </p:txBody>
      </p:sp>
      <p:graphicFrame>
        <p:nvGraphicFramePr>
          <p:cNvPr id="3" name="Table 2">
            <a:extLst>
              <a:ext uri="{FF2B5EF4-FFF2-40B4-BE49-F238E27FC236}">
                <a16:creationId xmlns:a16="http://schemas.microsoft.com/office/drawing/2014/main" id="{FC7669C8-49BC-8EA4-C1C8-B432BE7CB6D3}"/>
              </a:ext>
            </a:extLst>
          </p:cNvPr>
          <p:cNvGraphicFramePr>
            <a:graphicFrameLocks noGrp="1"/>
          </p:cNvGraphicFramePr>
          <p:nvPr>
            <p:extLst>
              <p:ext uri="{D42A27DB-BD31-4B8C-83A1-F6EECF244321}">
                <p14:modId xmlns:p14="http://schemas.microsoft.com/office/powerpoint/2010/main" val="2452789331"/>
              </p:ext>
            </p:extLst>
          </p:nvPr>
        </p:nvGraphicFramePr>
        <p:xfrm>
          <a:off x="705664" y="2287918"/>
          <a:ext cx="7925380" cy="4212764"/>
        </p:xfrm>
        <a:graphic>
          <a:graphicData uri="http://schemas.openxmlformats.org/drawingml/2006/table">
            <a:tbl>
              <a:tblPr firstRow="1" bandRow="1">
                <a:tableStyleId>{5C22544A-7EE6-4342-B048-85BDC9FD1C3A}</a:tableStyleId>
              </a:tblPr>
              <a:tblGrid>
                <a:gridCol w="3962690">
                  <a:extLst>
                    <a:ext uri="{9D8B030D-6E8A-4147-A177-3AD203B41FA5}">
                      <a16:colId xmlns:a16="http://schemas.microsoft.com/office/drawing/2014/main" val="1277712407"/>
                    </a:ext>
                  </a:extLst>
                </a:gridCol>
                <a:gridCol w="3962690">
                  <a:extLst>
                    <a:ext uri="{9D8B030D-6E8A-4147-A177-3AD203B41FA5}">
                      <a16:colId xmlns:a16="http://schemas.microsoft.com/office/drawing/2014/main" val="1862093420"/>
                    </a:ext>
                  </a:extLst>
                </a:gridCol>
              </a:tblGrid>
              <a:tr h="2078138">
                <a:tc>
                  <a:txBody>
                    <a:bodyPr/>
                    <a:lstStyle/>
                    <a:p>
                      <a:r>
                        <a:rPr lang="en-US" sz="4000" b="0" dirty="0">
                          <a:solidFill>
                            <a:schemeClr val="tx1"/>
                          </a:solidFill>
                        </a:rPr>
                        <a:t>a) 465 + 390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4000" b="0" dirty="0">
                          <a:solidFill>
                            <a:schemeClr val="tx1"/>
                          </a:solidFill>
                        </a:rPr>
                        <a:t>b) 372 + 539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3985660"/>
                  </a:ext>
                </a:extLst>
              </a:tr>
              <a:tr h="2134626">
                <a:tc>
                  <a:txBody>
                    <a:bodyPr/>
                    <a:lstStyle/>
                    <a:p>
                      <a:r>
                        <a:rPr lang="en-US" sz="4000" b="0" dirty="0">
                          <a:solidFill>
                            <a:schemeClr val="tx1"/>
                          </a:solidFill>
                        </a:rPr>
                        <a:t>c) 620 – 430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4000" b="0" dirty="0">
                          <a:solidFill>
                            <a:schemeClr val="tx1"/>
                          </a:solidFill>
                        </a:rPr>
                        <a:t>d) 703 - 256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718042"/>
                  </a:ext>
                </a:extLst>
              </a:tr>
            </a:tbl>
          </a:graphicData>
        </a:graphic>
      </p:graphicFrame>
    </p:spTree>
    <p:extLst>
      <p:ext uri="{BB962C8B-B14F-4D97-AF65-F5344CB8AC3E}">
        <p14:creationId xmlns:p14="http://schemas.microsoft.com/office/powerpoint/2010/main" val="2518920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683C3-0721-2285-8270-DEB472CF740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72856A5-7763-7FFC-F2A2-C602C9E878F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3DD5C0C-4F8A-2BEB-ACEC-FEAD258342E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9DCCFAF-1D30-4CD3-D84F-AA3D6EC3C83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D994F9F-6250-63A4-124A-7A78F91C725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0DC923B-BD4E-0BC3-1451-107F0D8AD78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38390A4-CBD6-CEE6-9431-375E25F9DA98}"/>
              </a:ext>
            </a:extLst>
          </p:cNvPr>
          <p:cNvSpPr>
            <a:spLocks noChangeArrowheads="1"/>
          </p:cNvSpPr>
          <p:nvPr/>
        </p:nvSpPr>
        <p:spPr bwMode="auto">
          <a:xfrm>
            <a:off x="705953" y="1975950"/>
            <a:ext cx="10780093"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31. Fill in the blank. Show your thinking. How can you check your answer is correct?</a:t>
            </a:r>
          </a:p>
          <a:p>
            <a:endParaRPr lang="en-CA" sz="2800" dirty="0">
              <a:solidFill>
                <a:srgbClr val="000000"/>
              </a:solidFill>
              <a:ea typeface="Times New Roman" panose="02020603050405020304" pitchFamily="18" charset="0"/>
              <a:cs typeface="Arial" panose="020B0604020202020204" pitchFamily="34" charset="0"/>
            </a:endParaRPr>
          </a:p>
          <a:p>
            <a:pPr marL="514350" indent="-51435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327 + ___ = 400</a:t>
            </a:r>
          </a:p>
          <a:p>
            <a:pPr marL="514350" indent="-51435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___ − 250 = 175</a:t>
            </a:r>
          </a:p>
          <a:p>
            <a:pPr marL="514350" indent="-51435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600 = 480 + ___</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15812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2E510-F43F-9F3D-8623-6F6D702BEE4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485C4F6-3F59-4744-934A-6F6EBF9C21E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36E443B-BF00-D71D-118F-00F9AC318BE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25B2AA0-D4F8-236B-2360-25E645026E5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B82AE47-88B0-8E8E-75D4-0D53953F12B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2BA321CF-FBA0-C9FD-65A7-67BA80E6FFE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3700A87-B79A-5099-1FF4-F7F743D7E209}"/>
              </a:ext>
            </a:extLst>
          </p:cNvPr>
          <p:cNvSpPr>
            <a:spLocks noChangeArrowheads="1"/>
          </p:cNvSpPr>
          <p:nvPr/>
        </p:nvSpPr>
        <p:spPr bwMode="auto">
          <a:xfrm>
            <a:off x="705953" y="2139208"/>
            <a:ext cx="1078009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32. Draw an array model for each. Write the multiplication sentence that matches.</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a) 2 rows of 5				b) 4 rows of 3</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02262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7B975-88DF-B94C-BB37-0CDA91E6D5E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969DAE7-81B8-1AA6-1614-49BFC4130A6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3B2349C-EE64-53E6-28E1-19E0D93A769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8015CE6-93D9-B680-F176-EDC32B6F0AC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AD52D10-D002-7E5E-896B-84EF5F656CF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24B39BD4-3AA1-A247-3E8D-9D73F0DAC49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84933E7-0070-AB21-73DD-43E2EAAE6797}"/>
              </a:ext>
            </a:extLst>
          </p:cNvPr>
          <p:cNvSpPr>
            <a:spLocks noChangeArrowheads="1"/>
          </p:cNvSpPr>
          <p:nvPr/>
        </p:nvSpPr>
        <p:spPr bwMode="auto">
          <a:xfrm>
            <a:off x="705953" y="2259665"/>
            <a:ext cx="10780093"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33. Complete the repeated addition sentence:</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a) 4 × 3 = ___ + ____ + ____ + ____</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b) 5 × 2 = ___ + ____ + ____ + ____ + ____</a:t>
            </a:r>
          </a:p>
          <a:p>
            <a:endParaRPr lang="en-CA" sz="2800" dirty="0">
              <a:solidFill>
                <a:srgbClr val="000000"/>
              </a:solidFill>
              <a:ea typeface="Times New Roman" panose="02020603050405020304" pitchFamily="18" charset="0"/>
              <a:cs typeface="Arial" panose="020B0604020202020204" pitchFamily="34" charset="0"/>
            </a:endParaRPr>
          </a:p>
          <a:p>
            <a:endParaRPr lang="en-CA" sz="2800" dirty="0">
              <a:solidFill>
                <a:srgbClr val="000000"/>
              </a:solidFill>
              <a:ea typeface="Times New Roman" panose="02020603050405020304" pitchFamily="18" charset="0"/>
              <a:cs typeface="Arial" panose="020B0604020202020204" pitchFamily="34" charset="0"/>
            </a:endParaRP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9531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BFD8E-811B-728A-D63E-A1FA0B19FF3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36BD297-269F-FA36-CA43-1BFE7E7D586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9EF363D-4A75-E149-F6ED-A56DE5C1E54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7461C6A-F480-B890-D83F-493020F8F8B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17AF8CF-03AB-7850-59E4-CD4C150B6BB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B5D6D6D-8909-5B86-5560-4756C065F7A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8127A98-165C-229C-C852-57C65746D370}"/>
              </a:ext>
            </a:extLst>
          </p:cNvPr>
          <p:cNvSpPr>
            <a:spLocks noChangeArrowheads="1"/>
          </p:cNvSpPr>
          <p:nvPr/>
        </p:nvSpPr>
        <p:spPr bwMode="auto">
          <a:xfrm>
            <a:off x="705953" y="2207039"/>
            <a:ext cx="1078009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34. Show an equal groups model for each.</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a) 2 × 6					b) 5 × 3</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97713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3CDC9-85E9-2C2A-486D-4CA27F042CD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A20FE92-D431-3950-FD11-F4EDEB43E35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100A935-0400-EBBF-3029-29E7999087C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48DF0A3-77B7-9CC7-5ADA-082E88D3CEC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FEB3CF9-50AE-AAE2-3215-4734A0C9B74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E689403-9A60-2027-A55B-88C4EF427D2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4105F13-257B-8BA1-1B9E-2D99D50045FA}"/>
              </a:ext>
            </a:extLst>
          </p:cNvPr>
          <p:cNvSpPr>
            <a:spLocks noChangeArrowheads="1"/>
          </p:cNvSpPr>
          <p:nvPr/>
        </p:nvSpPr>
        <p:spPr bwMode="auto">
          <a:xfrm>
            <a:off x="705953" y="2044005"/>
            <a:ext cx="1078009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35. Count by 3s starting at 3. Write the first five numbers. How does this connect to multiplication?</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88505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D6D8E-005D-8796-F3F1-7CECCD885AE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099589D-4967-7D6E-11C8-8E37591B408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325A480-A8C0-0B17-37E8-B37BEB58DF5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19F9F67-3BD8-6369-1560-3B7C746E68D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4607AB2-1C47-DA08-F058-76A60B8CD65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E3F997B-D63C-420D-3593-ED8B6CA59F9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13D0FC5-6B92-634D-96D2-0FF2B3FC3A21}"/>
              </a:ext>
            </a:extLst>
          </p:cNvPr>
          <p:cNvSpPr>
            <a:spLocks noChangeArrowheads="1"/>
          </p:cNvSpPr>
          <p:nvPr/>
        </p:nvSpPr>
        <p:spPr bwMode="auto">
          <a:xfrm>
            <a:off x="705953" y="2044005"/>
            <a:ext cx="1078009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36. Use a model to show that 3 × 4 and 4 × 3 give the same answer. Explain how the model shows this.</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123637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E5D3B-6858-690F-8955-C6F5097E62A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FF40968-5E82-E85A-2069-DB56C6B8CFC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7EA60DD-B5B3-0BF4-42D4-65E926DC380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9A04F35-6F66-D568-4425-86647D01B43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1B2C036-6F64-1C6C-E7FD-88180BB0DD1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934FEE7-9A3A-3859-ECDB-ADBCEC3B991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F46D53A-203D-18DE-6675-18A65FB0C608}"/>
              </a:ext>
            </a:extLst>
          </p:cNvPr>
          <p:cNvSpPr>
            <a:spLocks noChangeArrowheads="1"/>
          </p:cNvSpPr>
          <p:nvPr/>
        </p:nvSpPr>
        <p:spPr bwMode="auto">
          <a:xfrm>
            <a:off x="705953" y="2148817"/>
            <a:ext cx="10780093"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37. Share 24 counters equally among 4 people. How many does each person get?</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Next, make groups of 4 using the 24 counters. How many groups can you make?</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How are these two tasks similar? How are they different?</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70343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F2F2D-F98C-82AB-F865-88887C96A00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87A4C42-0D13-8AB8-D32E-9F32AAE7506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4D40581-835A-313C-DFA6-059D203FE5D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AE91E40-72A4-E6E5-A26A-EB1019CD6EE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63FD5A4-4F9B-AC6C-CC98-0631FB3216B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0B3C100-4C68-673C-2A55-54EA0F482EC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18EBFB8-5E25-1E2D-2DBD-F07F7C9E01DF}"/>
              </a:ext>
            </a:extLst>
          </p:cNvPr>
          <p:cNvSpPr>
            <a:spLocks noChangeArrowheads="1"/>
          </p:cNvSpPr>
          <p:nvPr/>
        </p:nvSpPr>
        <p:spPr bwMode="auto">
          <a:xfrm>
            <a:off x="670139" y="1760507"/>
            <a:ext cx="1050338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 A dime is a tenth of a dollar (100 cents) and a quarter is one-fourth of a dollar. </a:t>
            </a:r>
          </a:p>
          <a:p>
            <a:r>
              <a:rPr lang="en-CA" sz="2800" dirty="0"/>
              <a:t>Use coins (or draw them) to count by tenths to 200 and then by quarters to 200.</a:t>
            </a:r>
          </a:p>
          <a:p>
            <a:r>
              <a:rPr lang="en-CA" sz="2800" dirty="0"/>
              <a:t>Write out how you counted using fraction symbols (e.g., 1/10, 2/10, 3/10, …)</a:t>
            </a:r>
          </a:p>
        </p:txBody>
      </p:sp>
    </p:spTree>
    <p:extLst>
      <p:ext uri="{BB962C8B-B14F-4D97-AF65-F5344CB8AC3E}">
        <p14:creationId xmlns:p14="http://schemas.microsoft.com/office/powerpoint/2010/main" val="3212004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74EBC-C98F-ABE5-471F-16889063EE1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11D5709-6FC5-F631-CF81-9E81D41B7D4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6CF40B8-66B0-9752-9869-081CCC5DBF0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3EBF093-FD43-F527-92A5-4242B1992D1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78CC25F-F25E-C28A-5BD6-553BEAB0D62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68E4BD3-A91E-33CB-1D29-A64D0DCC8A0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54F2560-5556-1974-BF41-70E169D4FA40}"/>
              </a:ext>
            </a:extLst>
          </p:cNvPr>
          <p:cNvSpPr>
            <a:spLocks noChangeArrowheads="1"/>
          </p:cNvSpPr>
          <p:nvPr/>
        </p:nvSpPr>
        <p:spPr bwMode="auto">
          <a:xfrm>
            <a:off x="705953" y="2147937"/>
            <a:ext cx="1078009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38. Write the related facts (i.e., “fact family”) for 4 × 6 = 24</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00253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FDFE8-ECF7-798E-4B79-8D2CF0ED433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93F5FAB-AE30-4A13-FE44-F6DC3B3F7A1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789FBAC-E031-7005-50EA-554F47A0ED9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0E509B7-F0E8-D77A-43AC-2B1EAD31E94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DAA9E00-3797-E6AD-7649-CCB43645A03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23327DDD-F8EE-971E-9DCB-F5D6A574459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623A506-25FD-9AEE-2C00-4BFE4451E115}"/>
              </a:ext>
            </a:extLst>
          </p:cNvPr>
          <p:cNvSpPr>
            <a:spLocks noChangeArrowheads="1"/>
          </p:cNvSpPr>
          <p:nvPr/>
        </p:nvSpPr>
        <p:spPr bwMode="auto">
          <a:xfrm>
            <a:off x="705953" y="1975950"/>
            <a:ext cx="1078009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39. Fill in the missing number and share how you figured it out:</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a) 30 ÷ ___ = 5</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b) ___ ÷ 4 = 3</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93895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1F71E-20C3-A148-6FDD-FD115AC9038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4EAA1F3-8AB2-448C-B980-F928F5A7BE5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71B53D1-B9C8-E369-274B-83CA61EC120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33F02A9-316C-2522-8F72-152FDBACB84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B7213AB-57ED-8402-5683-4D21DC8BB81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2D4A34D4-A457-2793-35CB-D9E7E9177AE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7CC001A-47CE-083D-0C54-80E03DA0F51C}"/>
              </a:ext>
            </a:extLst>
          </p:cNvPr>
          <p:cNvSpPr>
            <a:spLocks noChangeArrowheads="1"/>
          </p:cNvSpPr>
          <p:nvPr/>
        </p:nvSpPr>
        <p:spPr bwMode="auto">
          <a:xfrm>
            <a:off x="437660" y="1975950"/>
            <a:ext cx="4401306"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40. Match the description on the left with the correct number sentence on the right. The number sentences can be used more than once.</a:t>
            </a:r>
          </a:p>
          <a:p>
            <a:endParaRPr lang="en-CA" sz="2800" dirty="0">
              <a:solidFill>
                <a:srgbClr val="000000"/>
              </a:solidFill>
              <a:ea typeface="Times New Roman" panose="02020603050405020304" pitchFamily="18" charset="0"/>
              <a:cs typeface="Arial" panose="020B0604020202020204" pitchFamily="34" charset="0"/>
            </a:endParaRPr>
          </a:p>
        </p:txBody>
      </p:sp>
      <p:graphicFrame>
        <p:nvGraphicFramePr>
          <p:cNvPr id="2" name="Table 1">
            <a:extLst>
              <a:ext uri="{FF2B5EF4-FFF2-40B4-BE49-F238E27FC236}">
                <a16:creationId xmlns:a16="http://schemas.microsoft.com/office/drawing/2014/main" id="{94D07674-7D11-3382-C86A-0577457F725B}"/>
              </a:ext>
            </a:extLst>
          </p:cNvPr>
          <p:cNvGraphicFramePr>
            <a:graphicFrameLocks noGrp="1"/>
          </p:cNvGraphicFramePr>
          <p:nvPr>
            <p:extLst>
              <p:ext uri="{D42A27DB-BD31-4B8C-83A1-F6EECF244321}">
                <p14:modId xmlns:p14="http://schemas.microsoft.com/office/powerpoint/2010/main" val="52082552"/>
              </p:ext>
            </p:extLst>
          </p:nvPr>
        </p:nvGraphicFramePr>
        <p:xfrm>
          <a:off x="4838966" y="1729009"/>
          <a:ext cx="6915374" cy="4702867"/>
        </p:xfrm>
        <a:graphic>
          <a:graphicData uri="http://schemas.openxmlformats.org/drawingml/2006/table">
            <a:tbl>
              <a:tblPr firstRow="1" firstCol="1" bandRow="1">
                <a:tableStyleId>{5C22544A-7EE6-4342-B048-85BDC9FD1C3A}</a:tableStyleId>
              </a:tblPr>
              <a:tblGrid>
                <a:gridCol w="4572073">
                  <a:extLst>
                    <a:ext uri="{9D8B030D-6E8A-4147-A177-3AD203B41FA5}">
                      <a16:colId xmlns:a16="http://schemas.microsoft.com/office/drawing/2014/main" val="746743345"/>
                    </a:ext>
                  </a:extLst>
                </a:gridCol>
                <a:gridCol w="2343301">
                  <a:extLst>
                    <a:ext uri="{9D8B030D-6E8A-4147-A177-3AD203B41FA5}">
                      <a16:colId xmlns:a16="http://schemas.microsoft.com/office/drawing/2014/main" val="2548231580"/>
                    </a:ext>
                  </a:extLst>
                </a:gridCol>
              </a:tblGrid>
              <a:tr h="483750">
                <a:tc>
                  <a:txBody>
                    <a:bodyPr/>
                    <a:lstStyle/>
                    <a:p>
                      <a:pPr rtl="0" fontAlgn="t">
                        <a:buNone/>
                      </a:pPr>
                      <a:r>
                        <a:rPr lang="en-CA" sz="1800" b="0" i="0" u="none" strike="noStrike" dirty="0">
                          <a:solidFill>
                            <a:srgbClr val="000000"/>
                          </a:solidFill>
                          <a:effectLst/>
                          <a:latin typeface="Arial" panose="020B0604020202020204" pitchFamily="34" charset="0"/>
                        </a:rPr>
                        <a:t>18 cookies shared among 3 friends</a:t>
                      </a:r>
                      <a:endParaRPr lang="en-CA" sz="32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3200" b="0" i="0" u="none" strike="noStrike" dirty="0">
                          <a:solidFill>
                            <a:srgbClr val="000000"/>
                          </a:solidFill>
                          <a:effectLst/>
                          <a:latin typeface="Arial" panose="020B0604020202020204" pitchFamily="34" charset="0"/>
                        </a:rPr>
                        <a:t>3 + 18</a:t>
                      </a:r>
                      <a:endParaRPr lang="en-CA" sz="36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592406"/>
                  </a:ext>
                </a:extLst>
              </a:tr>
              <a:tr h="614893">
                <a:tc>
                  <a:txBody>
                    <a:bodyPr/>
                    <a:lstStyle/>
                    <a:p>
                      <a:pPr rtl="0" fontAlgn="t">
                        <a:buNone/>
                      </a:pPr>
                      <a:r>
                        <a:rPr lang="en-CA" sz="1800" b="0" i="0" u="none" strike="noStrike">
                          <a:solidFill>
                            <a:srgbClr val="000000"/>
                          </a:solidFill>
                          <a:effectLst/>
                          <a:latin typeface="Arial" panose="020B0604020202020204" pitchFamily="34" charset="0"/>
                        </a:rPr>
                        <a:t>I have $3. You have $18. What is the total?</a:t>
                      </a:r>
                      <a:endParaRPr lang="en-CA" sz="320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3200" b="0" i="0" u="none" strike="noStrike" dirty="0">
                          <a:solidFill>
                            <a:srgbClr val="000000"/>
                          </a:solidFill>
                          <a:effectLst/>
                          <a:latin typeface="Arial" panose="020B0604020202020204" pitchFamily="34" charset="0"/>
                        </a:rPr>
                        <a:t>18 − 3</a:t>
                      </a:r>
                      <a:endParaRPr lang="en-CA" sz="36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7984153"/>
                  </a:ext>
                </a:extLst>
              </a:tr>
              <a:tr h="614893">
                <a:tc>
                  <a:txBody>
                    <a:bodyPr/>
                    <a:lstStyle/>
                    <a:p>
                      <a:pPr rtl="0" fontAlgn="t">
                        <a:buNone/>
                      </a:pPr>
                      <a:r>
                        <a:rPr lang="en-CA" sz="1800" b="0" i="0" u="none" strike="noStrike">
                          <a:solidFill>
                            <a:srgbClr val="000000"/>
                          </a:solidFill>
                          <a:effectLst/>
                          <a:latin typeface="Arial" panose="020B0604020202020204" pitchFamily="34" charset="0"/>
                        </a:rPr>
                        <a:t>I have 18 cookies. I give you 3 of them.</a:t>
                      </a:r>
                      <a:endParaRPr lang="en-CA" sz="320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3200" b="0" i="0" u="none" strike="noStrike" dirty="0">
                          <a:solidFill>
                            <a:srgbClr val="000000"/>
                          </a:solidFill>
                          <a:effectLst/>
                          <a:latin typeface="Arial" panose="020B0604020202020204" pitchFamily="34" charset="0"/>
                        </a:rPr>
                        <a:t>3 × 18</a:t>
                      </a:r>
                      <a:endParaRPr lang="en-CA" sz="36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3507094"/>
                  </a:ext>
                </a:extLst>
              </a:tr>
              <a:tr h="614893">
                <a:tc>
                  <a:txBody>
                    <a:bodyPr/>
                    <a:lstStyle/>
                    <a:p>
                      <a:pPr rtl="0" fontAlgn="t">
                        <a:buNone/>
                      </a:pPr>
                      <a:r>
                        <a:rPr lang="en-CA" sz="1800" b="0" i="0" u="none" strike="noStrike">
                          <a:solidFill>
                            <a:srgbClr val="000000"/>
                          </a:solidFill>
                          <a:effectLst/>
                          <a:latin typeface="Arial" panose="020B0604020202020204" pitchFamily="34" charset="0"/>
                        </a:rPr>
                        <a:t>3 groups of 18 items</a:t>
                      </a:r>
                      <a:endParaRPr lang="en-CA" sz="320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3200" b="0" i="0" u="none" strike="noStrike" dirty="0">
                          <a:solidFill>
                            <a:srgbClr val="000000"/>
                          </a:solidFill>
                          <a:effectLst/>
                          <a:latin typeface="Arial" panose="020B0604020202020204" pitchFamily="34" charset="0"/>
                        </a:rPr>
                        <a:t>18 ÷ 3</a:t>
                      </a:r>
                      <a:endParaRPr lang="en-CA" sz="36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0415080"/>
                  </a:ext>
                </a:extLst>
              </a:tr>
              <a:tr h="385618">
                <a:tc>
                  <a:txBody>
                    <a:bodyPr/>
                    <a:lstStyle/>
                    <a:p>
                      <a:pPr rtl="0" fontAlgn="t">
                        <a:buNone/>
                      </a:pPr>
                      <a:r>
                        <a:rPr lang="en-CA" sz="1800" b="0" i="0" u="none" strike="noStrike" dirty="0">
                          <a:solidFill>
                            <a:srgbClr val="000000"/>
                          </a:solidFill>
                          <a:effectLst/>
                          <a:latin typeface="Arial" panose="020B0604020202020204" pitchFamily="34" charset="0"/>
                        </a:rPr>
                        <a:t>3 rows of 18 items</a:t>
                      </a:r>
                      <a:endParaRPr lang="en-CA" sz="32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endParaRPr lang="en-CA" sz="32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3238757"/>
                  </a:ext>
                </a:extLst>
              </a:tr>
              <a:tr h="814414">
                <a:tc>
                  <a:txBody>
                    <a:bodyPr/>
                    <a:lstStyle/>
                    <a:p>
                      <a:pPr rtl="0" fontAlgn="t">
                        <a:buNone/>
                      </a:pPr>
                      <a:r>
                        <a:rPr lang="en-CA" sz="1800" b="0" i="0" u="none" strike="noStrike">
                          <a:solidFill>
                            <a:srgbClr val="000000"/>
                          </a:solidFill>
                          <a:effectLst/>
                          <a:latin typeface="Arial" panose="020B0604020202020204" pitchFamily="34" charset="0"/>
                        </a:rPr>
                        <a:t>I have $18. You have $3. How many more dollars do you have?</a:t>
                      </a:r>
                      <a:endParaRPr lang="en-CA" sz="320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endParaRPr lang="en-CA" sz="32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4733538"/>
                  </a:ext>
                </a:extLst>
              </a:tr>
              <a:tr h="814414">
                <a:tc>
                  <a:txBody>
                    <a:bodyPr/>
                    <a:lstStyle/>
                    <a:p>
                      <a:pPr rtl="0" fontAlgn="t">
                        <a:buNone/>
                      </a:pPr>
                      <a:r>
                        <a:rPr lang="en-CA" sz="1800" b="0" i="0" u="none" strike="noStrike">
                          <a:solidFill>
                            <a:srgbClr val="000000"/>
                          </a:solidFill>
                          <a:effectLst/>
                          <a:latin typeface="Arial" panose="020B0604020202020204" pitchFamily="34" charset="0"/>
                        </a:rPr>
                        <a:t>I’ve got 18 cookies. I give each friend 3 cookies. How many friends get cookies?</a:t>
                      </a:r>
                      <a:endParaRPr lang="en-CA" sz="320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endParaRPr lang="en-CA" sz="32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2094875"/>
                  </a:ext>
                </a:extLst>
              </a:tr>
            </a:tbl>
          </a:graphicData>
        </a:graphic>
      </p:graphicFrame>
    </p:spTree>
    <p:extLst>
      <p:ext uri="{BB962C8B-B14F-4D97-AF65-F5344CB8AC3E}">
        <p14:creationId xmlns:p14="http://schemas.microsoft.com/office/powerpoint/2010/main" val="15622187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E23D9-24AE-FF5D-48B4-D38B4089B17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E8F0D53-EB48-6237-67D4-15B9C7CE994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5980A8B-F7B8-9F81-918A-4E7DAB9D026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84A13C4-6C83-AD71-4441-EC7D9B6091C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13AB5C5-98B4-E2CB-0335-2B9AE996E1A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9A78707-EAFA-0579-2335-79AF624EFB6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91BC11CF-05A2-6080-5BC1-51382ABB1A20}"/>
              </a:ext>
            </a:extLst>
          </p:cNvPr>
          <p:cNvSpPr>
            <a:spLocks noChangeArrowheads="1"/>
          </p:cNvSpPr>
          <p:nvPr/>
        </p:nvSpPr>
        <p:spPr bwMode="auto">
          <a:xfrm>
            <a:off x="705288" y="1919030"/>
            <a:ext cx="681063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41. Which one doesn’t belong and why?</a:t>
            </a:r>
          </a:p>
          <a:p>
            <a:endParaRPr lang="en-CA" sz="2800" dirty="0">
              <a:solidFill>
                <a:srgbClr val="000000"/>
              </a:solidFill>
              <a:ea typeface="Times New Roman" panose="02020603050405020304" pitchFamily="18" charset="0"/>
              <a:cs typeface="Arial" panose="020B0604020202020204" pitchFamily="34" charset="0"/>
            </a:endParaRPr>
          </a:p>
        </p:txBody>
      </p:sp>
      <p:graphicFrame>
        <p:nvGraphicFramePr>
          <p:cNvPr id="3" name="Table 2">
            <a:extLst>
              <a:ext uri="{FF2B5EF4-FFF2-40B4-BE49-F238E27FC236}">
                <a16:creationId xmlns:a16="http://schemas.microsoft.com/office/drawing/2014/main" id="{9454DE8E-C2E0-1DE8-73D0-9EB5EF57C55E}"/>
              </a:ext>
            </a:extLst>
          </p:cNvPr>
          <p:cNvGraphicFramePr>
            <a:graphicFrameLocks noGrp="1"/>
          </p:cNvGraphicFramePr>
          <p:nvPr>
            <p:extLst>
              <p:ext uri="{D42A27DB-BD31-4B8C-83A1-F6EECF244321}">
                <p14:modId xmlns:p14="http://schemas.microsoft.com/office/powerpoint/2010/main" val="2763545781"/>
              </p:ext>
            </p:extLst>
          </p:nvPr>
        </p:nvGraphicFramePr>
        <p:xfrm>
          <a:off x="785935" y="2619474"/>
          <a:ext cx="5310065" cy="3466887"/>
        </p:xfrm>
        <a:graphic>
          <a:graphicData uri="http://schemas.openxmlformats.org/drawingml/2006/table">
            <a:tbl>
              <a:tblPr firstRow="1" firstCol="1" bandRow="1">
                <a:tableStyleId>{5C22544A-7EE6-4342-B048-85BDC9FD1C3A}</a:tableStyleId>
              </a:tblPr>
              <a:tblGrid>
                <a:gridCol w="2652584">
                  <a:extLst>
                    <a:ext uri="{9D8B030D-6E8A-4147-A177-3AD203B41FA5}">
                      <a16:colId xmlns:a16="http://schemas.microsoft.com/office/drawing/2014/main" val="746743345"/>
                    </a:ext>
                  </a:extLst>
                </a:gridCol>
                <a:gridCol w="2657481">
                  <a:extLst>
                    <a:ext uri="{9D8B030D-6E8A-4147-A177-3AD203B41FA5}">
                      <a16:colId xmlns:a16="http://schemas.microsoft.com/office/drawing/2014/main" val="2548231580"/>
                    </a:ext>
                  </a:extLst>
                </a:gridCol>
              </a:tblGrid>
              <a:tr h="1662595">
                <a:tc>
                  <a:txBody>
                    <a:bodyPr/>
                    <a:lstStyle/>
                    <a:p>
                      <a:pPr algn="ctr" rtl="0" fontAlgn="t">
                        <a:buNone/>
                      </a:pPr>
                      <a:r>
                        <a:rPr lang="en-CA" sz="4000" b="0" i="0" u="none" strike="noStrike" dirty="0">
                          <a:solidFill>
                            <a:srgbClr val="000000"/>
                          </a:solidFill>
                          <a:effectLst/>
                          <a:latin typeface="Arial" panose="020B0604020202020204" pitchFamily="34" charset="0"/>
                        </a:rPr>
                        <a:t>5 x 4</a:t>
                      </a:r>
                      <a:endParaRPr lang="en-CA" sz="4000" dirty="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4000" b="0" i="0" u="none" strike="noStrike" dirty="0">
                          <a:solidFill>
                            <a:srgbClr val="000000"/>
                          </a:solidFill>
                          <a:effectLst/>
                          <a:latin typeface="Arial" panose="020B0604020202020204" pitchFamily="34" charset="0"/>
                        </a:rPr>
                        <a:t>20 ÷ 4</a:t>
                      </a:r>
                      <a:endParaRPr lang="en-CA" sz="4000" dirty="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592406"/>
                  </a:ext>
                </a:extLst>
              </a:tr>
              <a:tr h="1804292">
                <a:tc>
                  <a:txBody>
                    <a:bodyPr/>
                    <a:lstStyle/>
                    <a:p>
                      <a:pPr algn="ctr" rtl="0" fontAlgn="t">
                        <a:buNone/>
                      </a:pPr>
                      <a:r>
                        <a:rPr lang="en-CA" sz="4000" b="0" i="0" u="none" strike="noStrike" dirty="0">
                          <a:solidFill>
                            <a:srgbClr val="000000"/>
                          </a:solidFill>
                          <a:effectLst/>
                          <a:latin typeface="Arial" panose="020B0604020202020204" pitchFamily="34" charset="0"/>
                        </a:rPr>
                        <a:t>20 ÷ 5</a:t>
                      </a:r>
                      <a:endParaRPr lang="en-CA" sz="4000" dirty="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4000" b="0" i="0" u="none" strike="noStrike" dirty="0">
                          <a:solidFill>
                            <a:srgbClr val="000000"/>
                          </a:solidFill>
                          <a:effectLst/>
                          <a:latin typeface="Arial" panose="020B0604020202020204" pitchFamily="34" charset="0"/>
                        </a:rPr>
                        <a:t>15 + 5</a:t>
                      </a:r>
                      <a:endParaRPr lang="en-CA" sz="4000" dirty="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7984153"/>
                  </a:ext>
                </a:extLst>
              </a:tr>
            </a:tbl>
          </a:graphicData>
        </a:graphic>
      </p:graphicFrame>
    </p:spTree>
    <p:extLst>
      <p:ext uri="{BB962C8B-B14F-4D97-AF65-F5344CB8AC3E}">
        <p14:creationId xmlns:p14="http://schemas.microsoft.com/office/powerpoint/2010/main" val="3512468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8A3A3-A4F6-042D-C73E-D6718857554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11FF5B3-941F-D9DA-ABAB-CE7C40E21BF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184EEBA-DAB8-6CB3-DF46-B9BE7E5B2F2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A651F65-C2B1-2B7A-B9A7-6504506227D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9737EC3-3619-6C79-D033-7EE4D00A847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096FB93-6DDD-E0ED-3A8B-2075B870329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86F0E87-9743-360A-BC61-B4FD71E657BD}"/>
              </a:ext>
            </a:extLst>
          </p:cNvPr>
          <p:cNvSpPr>
            <a:spLocks noChangeArrowheads="1"/>
          </p:cNvSpPr>
          <p:nvPr/>
        </p:nvSpPr>
        <p:spPr bwMode="auto">
          <a:xfrm>
            <a:off x="705288" y="1703586"/>
            <a:ext cx="102675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42. Which two equations are related? How do you know?</a:t>
            </a:r>
          </a:p>
          <a:p>
            <a:endParaRPr lang="en-CA" sz="2800" dirty="0">
              <a:solidFill>
                <a:srgbClr val="000000"/>
              </a:solidFill>
              <a:ea typeface="Times New Roman" panose="02020603050405020304" pitchFamily="18" charset="0"/>
              <a:cs typeface="Arial" panose="020B0604020202020204" pitchFamily="34" charset="0"/>
            </a:endParaRPr>
          </a:p>
          <a:p>
            <a:endParaRPr lang="en-CA" sz="2800" dirty="0">
              <a:solidFill>
                <a:srgbClr val="000000"/>
              </a:solidFill>
              <a:ea typeface="Times New Roman" panose="02020603050405020304" pitchFamily="18" charset="0"/>
              <a:cs typeface="Arial" panose="020B0604020202020204" pitchFamily="34" charset="0"/>
            </a:endParaRPr>
          </a:p>
        </p:txBody>
      </p:sp>
      <p:graphicFrame>
        <p:nvGraphicFramePr>
          <p:cNvPr id="2" name="Table 1">
            <a:extLst>
              <a:ext uri="{FF2B5EF4-FFF2-40B4-BE49-F238E27FC236}">
                <a16:creationId xmlns:a16="http://schemas.microsoft.com/office/drawing/2014/main" id="{342E97A3-AFC9-C4FE-831A-B29BDDB59D8D}"/>
              </a:ext>
            </a:extLst>
          </p:cNvPr>
          <p:cNvGraphicFramePr>
            <a:graphicFrameLocks noGrp="1"/>
          </p:cNvGraphicFramePr>
          <p:nvPr>
            <p:extLst>
              <p:ext uri="{D42A27DB-BD31-4B8C-83A1-F6EECF244321}">
                <p14:modId xmlns:p14="http://schemas.microsoft.com/office/powerpoint/2010/main" val="3129341114"/>
              </p:ext>
            </p:extLst>
          </p:nvPr>
        </p:nvGraphicFramePr>
        <p:xfrm>
          <a:off x="705288" y="2429230"/>
          <a:ext cx="5700952" cy="2820464"/>
        </p:xfrm>
        <a:graphic>
          <a:graphicData uri="http://schemas.openxmlformats.org/drawingml/2006/table">
            <a:tbl>
              <a:tblPr firstRow="1" firstCol="1" bandRow="1">
                <a:tableStyleId>{5C22544A-7EE6-4342-B048-85BDC9FD1C3A}</a:tableStyleId>
              </a:tblPr>
              <a:tblGrid>
                <a:gridCol w="2847847">
                  <a:extLst>
                    <a:ext uri="{9D8B030D-6E8A-4147-A177-3AD203B41FA5}">
                      <a16:colId xmlns:a16="http://schemas.microsoft.com/office/drawing/2014/main" val="746743345"/>
                    </a:ext>
                  </a:extLst>
                </a:gridCol>
                <a:gridCol w="2853105">
                  <a:extLst>
                    <a:ext uri="{9D8B030D-6E8A-4147-A177-3AD203B41FA5}">
                      <a16:colId xmlns:a16="http://schemas.microsoft.com/office/drawing/2014/main" val="2548231580"/>
                    </a:ext>
                  </a:extLst>
                </a:gridCol>
              </a:tblGrid>
              <a:tr h="1410232">
                <a:tc>
                  <a:txBody>
                    <a:bodyPr/>
                    <a:lstStyle/>
                    <a:p>
                      <a:pPr algn="ctr" rtl="0" fontAlgn="t">
                        <a:buNone/>
                      </a:pPr>
                      <a:r>
                        <a:rPr lang="en-CA" sz="4000" b="0" i="0" u="none" strike="noStrike" dirty="0">
                          <a:solidFill>
                            <a:srgbClr val="000000"/>
                          </a:solidFill>
                          <a:effectLst/>
                          <a:latin typeface="Arial" panose="020B0604020202020204" pitchFamily="34" charset="0"/>
                        </a:rPr>
                        <a:t>3 × 7 = 21</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4000" b="0" i="0" u="none" strike="noStrike" dirty="0">
                          <a:solidFill>
                            <a:srgbClr val="000000"/>
                          </a:solidFill>
                          <a:effectLst/>
                          <a:latin typeface="Arial" panose="020B0604020202020204" pitchFamily="34" charset="0"/>
                        </a:rPr>
                        <a:t>7 − 3 = 4</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592406"/>
                  </a:ext>
                </a:extLst>
              </a:tr>
              <a:tr h="1410232">
                <a:tc>
                  <a:txBody>
                    <a:bodyPr/>
                    <a:lstStyle/>
                    <a:p>
                      <a:pPr algn="ctr" rtl="0" fontAlgn="t">
                        <a:buNone/>
                      </a:pPr>
                      <a:r>
                        <a:rPr lang="en-CA" sz="4000" b="0" i="0" u="none" strike="noStrike" dirty="0">
                          <a:solidFill>
                            <a:srgbClr val="000000"/>
                          </a:solidFill>
                          <a:effectLst/>
                          <a:latin typeface="Arial" panose="020B0604020202020204" pitchFamily="34" charset="0"/>
                        </a:rPr>
                        <a:t>21 − 7 = 14</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4000" b="0" i="0" u="none" strike="noStrike" dirty="0">
                          <a:solidFill>
                            <a:srgbClr val="000000"/>
                          </a:solidFill>
                          <a:effectLst/>
                          <a:latin typeface="Arial" panose="020B0604020202020204" pitchFamily="34" charset="0"/>
                        </a:rPr>
                        <a:t>21 ÷ 3 = 7</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7984153"/>
                  </a:ext>
                </a:extLst>
              </a:tr>
            </a:tbl>
          </a:graphicData>
        </a:graphic>
      </p:graphicFrame>
    </p:spTree>
    <p:extLst>
      <p:ext uri="{BB962C8B-B14F-4D97-AF65-F5344CB8AC3E}">
        <p14:creationId xmlns:p14="http://schemas.microsoft.com/office/powerpoint/2010/main" val="1344023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D2441-1C1C-56A0-B11E-C79D6449453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1516E13-4E5E-4B5A-2562-DBEDDCEC2C9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CEE5862-B530-B4EF-F489-BDC97499600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F09EC3A-BB72-7A0A-F17D-10C45040CA1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DC0996E-1F76-91EE-B6CB-AF5D330099D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6B017A0-E867-1336-B41D-C35DBC767F7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E65236A-575A-CE4B-82D9-5641B9F769C6}"/>
              </a:ext>
            </a:extLst>
          </p:cNvPr>
          <p:cNvSpPr>
            <a:spLocks noChangeArrowheads="1"/>
          </p:cNvSpPr>
          <p:nvPr/>
        </p:nvSpPr>
        <p:spPr bwMode="auto">
          <a:xfrm>
            <a:off x="705288" y="2036917"/>
            <a:ext cx="1026751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43. Harnoor says 4, 6, and 10 are in the same fact family. </a:t>
            </a:r>
          </a:p>
          <a:p>
            <a:r>
              <a:rPr lang="en-CA" sz="2800" dirty="0">
                <a:solidFill>
                  <a:srgbClr val="000000"/>
                </a:solidFill>
                <a:ea typeface="Times New Roman" panose="02020603050405020304" pitchFamily="18" charset="0"/>
                <a:cs typeface="Arial" panose="020B0604020202020204" pitchFamily="34" charset="0"/>
              </a:rPr>
              <a:t>Manu says it’s 4, 6, and 24. </a:t>
            </a:r>
          </a:p>
          <a:p>
            <a:r>
              <a:rPr lang="en-CA" sz="2800" dirty="0">
                <a:solidFill>
                  <a:srgbClr val="000000"/>
                </a:solidFill>
                <a:ea typeface="Times New Roman" panose="02020603050405020304" pitchFamily="18" charset="0"/>
                <a:cs typeface="Arial" panose="020B0604020202020204" pitchFamily="34" charset="0"/>
              </a:rPr>
              <a:t>Who is correct? Could they both be right? Explain.</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929938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91335-E9F2-EA2C-81AF-2F769D2C86E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DC1C698-BBB1-6611-03FF-899621A3F27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7B422F7-D9D6-07E4-CADF-BE32024F7A3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82397C2-92C5-E8C5-15AB-FBEEFFB528D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6CA1C9F-636B-8563-E7DB-8C2AEE655CE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2BF9BC7-273C-8749-FF17-F920803F9B2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3AA40EF-84D9-6053-40F4-1698E87D1570}"/>
              </a:ext>
            </a:extLst>
          </p:cNvPr>
          <p:cNvSpPr>
            <a:spLocks noChangeArrowheads="1"/>
          </p:cNvSpPr>
          <p:nvPr/>
        </p:nvSpPr>
        <p:spPr bwMode="auto">
          <a:xfrm>
            <a:off x="705288" y="1975950"/>
            <a:ext cx="1026751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44. Which statement is true and why?</a:t>
            </a:r>
          </a:p>
          <a:p>
            <a:pPr marL="514350" indent="-514350">
              <a:buFont typeface="+mj-lt"/>
              <a:buAutoNum type="alphaLcParenR"/>
            </a:pPr>
            <a:endParaRPr lang="en-CA" sz="2800" dirty="0">
              <a:solidFill>
                <a:srgbClr val="000000"/>
              </a:solidFill>
              <a:ea typeface="Times New Roman" panose="02020603050405020304" pitchFamily="18" charset="0"/>
              <a:cs typeface="Arial" panose="020B0604020202020204" pitchFamily="34" charset="0"/>
            </a:endParaRPr>
          </a:p>
          <a:p>
            <a:pPr marL="514350" indent="-51435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4 × 5 means 5 + 5 + 5 + 5</a:t>
            </a:r>
          </a:p>
          <a:p>
            <a:pPr marL="514350" indent="-51435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4 × 5 means 4 + 4 + 4 + 4 + 4</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093964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B8A1C-BC48-8DBF-303D-ED16951F6E1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4527520-8CB9-A30E-894A-448F04244FA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99DCD5E-79F0-A59D-45CE-F54847301AB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EDE7150-D467-2270-5A53-512B45C1A4D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C5CACFF-EF6D-804F-596F-131C49A93CA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4941DAD-227D-BCA9-5865-A15B928C533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6FF3EDD-FEC3-9E84-87E0-6E9FEFCB8B90}"/>
              </a:ext>
            </a:extLst>
          </p:cNvPr>
          <p:cNvSpPr>
            <a:spLocks noChangeArrowheads="1"/>
          </p:cNvSpPr>
          <p:nvPr/>
        </p:nvSpPr>
        <p:spPr bwMode="auto">
          <a:xfrm>
            <a:off x="705288" y="1774788"/>
            <a:ext cx="102675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45. Show how you can find the answer with skip counting. </a:t>
            </a:r>
          </a:p>
          <a:p>
            <a:endParaRPr lang="en-CA" sz="2800" dirty="0">
              <a:solidFill>
                <a:srgbClr val="000000"/>
              </a:solidFill>
              <a:ea typeface="Times New Roman" panose="02020603050405020304" pitchFamily="18" charset="0"/>
              <a:cs typeface="Arial" panose="020B0604020202020204" pitchFamily="34" charset="0"/>
            </a:endParaRPr>
          </a:p>
        </p:txBody>
      </p:sp>
      <p:graphicFrame>
        <p:nvGraphicFramePr>
          <p:cNvPr id="2" name="Table 1">
            <a:extLst>
              <a:ext uri="{FF2B5EF4-FFF2-40B4-BE49-F238E27FC236}">
                <a16:creationId xmlns:a16="http://schemas.microsoft.com/office/drawing/2014/main" id="{EE9EBAB5-789A-5BB3-4E37-F087A4F7821D}"/>
              </a:ext>
            </a:extLst>
          </p:cNvPr>
          <p:cNvGraphicFramePr>
            <a:graphicFrameLocks noGrp="1"/>
          </p:cNvGraphicFramePr>
          <p:nvPr>
            <p:extLst>
              <p:ext uri="{D42A27DB-BD31-4B8C-83A1-F6EECF244321}">
                <p14:modId xmlns:p14="http://schemas.microsoft.com/office/powerpoint/2010/main" val="1398718666"/>
              </p:ext>
            </p:extLst>
          </p:nvPr>
        </p:nvGraphicFramePr>
        <p:xfrm>
          <a:off x="869806" y="2427993"/>
          <a:ext cx="6407196" cy="3716145"/>
        </p:xfrm>
        <a:graphic>
          <a:graphicData uri="http://schemas.openxmlformats.org/drawingml/2006/table">
            <a:tbl>
              <a:tblPr firstRow="1" bandRow="1">
                <a:tableStyleId>{5C22544A-7EE6-4342-B048-85BDC9FD1C3A}</a:tableStyleId>
              </a:tblPr>
              <a:tblGrid>
                <a:gridCol w="3203598">
                  <a:extLst>
                    <a:ext uri="{9D8B030D-6E8A-4147-A177-3AD203B41FA5}">
                      <a16:colId xmlns:a16="http://schemas.microsoft.com/office/drawing/2014/main" val="1277712407"/>
                    </a:ext>
                  </a:extLst>
                </a:gridCol>
                <a:gridCol w="3203598">
                  <a:extLst>
                    <a:ext uri="{9D8B030D-6E8A-4147-A177-3AD203B41FA5}">
                      <a16:colId xmlns:a16="http://schemas.microsoft.com/office/drawing/2014/main" val="1862093420"/>
                    </a:ext>
                  </a:extLst>
                </a:gridCol>
              </a:tblGrid>
              <a:tr h="1833158">
                <a:tc>
                  <a:txBody>
                    <a:bodyPr/>
                    <a:lstStyle/>
                    <a:p>
                      <a:r>
                        <a:rPr lang="en-US" sz="4000" b="0" dirty="0">
                          <a:solidFill>
                            <a:schemeClr val="tx1"/>
                          </a:solidFill>
                        </a:rPr>
                        <a:t>a) 5 x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4000" b="0" dirty="0">
                          <a:solidFill>
                            <a:schemeClr val="tx1"/>
                          </a:solidFill>
                        </a:rPr>
                        <a:t>b) 9 x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3985660"/>
                  </a:ext>
                </a:extLst>
              </a:tr>
              <a:tr h="1882987">
                <a:tc>
                  <a:txBody>
                    <a:bodyPr/>
                    <a:lstStyle/>
                    <a:p>
                      <a:r>
                        <a:rPr lang="en-US" sz="4000" b="0" dirty="0">
                          <a:solidFill>
                            <a:schemeClr val="tx1"/>
                          </a:solidFill>
                        </a:rPr>
                        <a:t>c) 6 x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4000" b="0" dirty="0">
                          <a:solidFill>
                            <a:schemeClr val="tx1"/>
                          </a:solidFill>
                        </a:rPr>
                        <a:t>d) 8 x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718042"/>
                  </a:ext>
                </a:extLst>
              </a:tr>
            </a:tbl>
          </a:graphicData>
        </a:graphic>
      </p:graphicFrame>
    </p:spTree>
    <p:extLst>
      <p:ext uri="{BB962C8B-B14F-4D97-AF65-F5344CB8AC3E}">
        <p14:creationId xmlns:p14="http://schemas.microsoft.com/office/powerpoint/2010/main" val="14502429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5C732-6DAC-3A7C-EAC6-884CFEF3F8F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393BEBA-E59C-5E45-382D-44A1D23F781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8EA9DC4-269E-BFF4-D107-BE8BB14EF2D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E47E13A-F841-0631-D630-E31020E8CBE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B11F271-0A5B-AB8F-2639-4E342921F04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A6504A3-5077-1985-52E5-3108F14D85E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A7F3CE1-A4FA-1A5C-A3E8-45A15F8E00FA}"/>
              </a:ext>
            </a:extLst>
          </p:cNvPr>
          <p:cNvSpPr>
            <a:spLocks noChangeArrowheads="1"/>
          </p:cNvSpPr>
          <p:nvPr/>
        </p:nvSpPr>
        <p:spPr bwMode="auto">
          <a:xfrm>
            <a:off x="705288" y="1774788"/>
            <a:ext cx="102675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46. Solve. Show your strategy. </a:t>
            </a:r>
          </a:p>
          <a:p>
            <a:endParaRPr lang="en-CA" sz="2800" dirty="0">
              <a:solidFill>
                <a:srgbClr val="000000"/>
              </a:solidFill>
              <a:ea typeface="Times New Roman" panose="02020603050405020304" pitchFamily="18" charset="0"/>
              <a:cs typeface="Arial" panose="020B0604020202020204" pitchFamily="34" charset="0"/>
            </a:endParaRPr>
          </a:p>
        </p:txBody>
      </p:sp>
      <p:graphicFrame>
        <p:nvGraphicFramePr>
          <p:cNvPr id="3" name="Table 2">
            <a:extLst>
              <a:ext uri="{FF2B5EF4-FFF2-40B4-BE49-F238E27FC236}">
                <a16:creationId xmlns:a16="http://schemas.microsoft.com/office/drawing/2014/main" id="{1D68315C-BC73-7F0B-2868-0C909BFC5006}"/>
              </a:ext>
            </a:extLst>
          </p:cNvPr>
          <p:cNvGraphicFramePr>
            <a:graphicFrameLocks noGrp="1"/>
          </p:cNvGraphicFramePr>
          <p:nvPr>
            <p:extLst>
              <p:ext uri="{D42A27DB-BD31-4B8C-83A1-F6EECF244321}">
                <p14:modId xmlns:p14="http://schemas.microsoft.com/office/powerpoint/2010/main" val="205408753"/>
              </p:ext>
            </p:extLst>
          </p:nvPr>
        </p:nvGraphicFramePr>
        <p:xfrm>
          <a:off x="705288" y="2425848"/>
          <a:ext cx="7702732" cy="3273137"/>
        </p:xfrm>
        <a:graphic>
          <a:graphicData uri="http://schemas.openxmlformats.org/drawingml/2006/table">
            <a:tbl>
              <a:tblPr firstRow="1" bandRow="1">
                <a:tableStyleId>{5C22544A-7EE6-4342-B048-85BDC9FD1C3A}</a:tableStyleId>
              </a:tblPr>
              <a:tblGrid>
                <a:gridCol w="3851366">
                  <a:extLst>
                    <a:ext uri="{9D8B030D-6E8A-4147-A177-3AD203B41FA5}">
                      <a16:colId xmlns:a16="http://schemas.microsoft.com/office/drawing/2014/main" val="1277712407"/>
                    </a:ext>
                  </a:extLst>
                </a:gridCol>
                <a:gridCol w="3851366">
                  <a:extLst>
                    <a:ext uri="{9D8B030D-6E8A-4147-A177-3AD203B41FA5}">
                      <a16:colId xmlns:a16="http://schemas.microsoft.com/office/drawing/2014/main" val="1862093420"/>
                    </a:ext>
                  </a:extLst>
                </a:gridCol>
              </a:tblGrid>
              <a:tr h="1588591">
                <a:tc>
                  <a:txBody>
                    <a:bodyPr/>
                    <a:lstStyle/>
                    <a:p>
                      <a:pPr marL="0" marR="0" lvl="0" indent="0" algn="l" defTabSz="684063" rtl="0" eaLnBrk="1" fontAlgn="auto" latinLnBrk="0" hangingPunct="1">
                        <a:lnSpc>
                          <a:spcPct val="100000"/>
                        </a:lnSpc>
                        <a:spcBef>
                          <a:spcPts val="0"/>
                        </a:spcBef>
                        <a:spcAft>
                          <a:spcPts val="0"/>
                        </a:spcAft>
                        <a:buClrTx/>
                        <a:buSzTx/>
                        <a:buFontTx/>
                        <a:buNone/>
                        <a:tabLst/>
                        <a:defRPr/>
                      </a:pPr>
                      <a:r>
                        <a:rPr lang="en-US" sz="4000" b="0" dirty="0">
                          <a:solidFill>
                            <a:schemeClr val="tx1"/>
                          </a:solidFill>
                        </a:rPr>
                        <a:t>a) </a:t>
                      </a:r>
                      <a:r>
                        <a:rPr lang="en-CA" sz="4000" b="0" dirty="0">
                          <a:solidFill>
                            <a:srgbClr val="000000"/>
                          </a:solidFill>
                          <a:ea typeface="Times New Roman" panose="02020603050405020304" pitchFamily="18" charset="0"/>
                          <a:cs typeface="Arial" panose="020B0604020202020204" pitchFamily="34" charset="0"/>
                        </a:rPr>
                        <a:t>240 + 360</a:t>
                      </a:r>
                    </a:p>
                    <a:p>
                      <a:endParaRPr lang="en-US"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4063" rtl="0" eaLnBrk="1" fontAlgn="auto" latinLnBrk="0" hangingPunct="1">
                        <a:lnSpc>
                          <a:spcPct val="100000"/>
                        </a:lnSpc>
                        <a:spcBef>
                          <a:spcPts val="0"/>
                        </a:spcBef>
                        <a:spcAft>
                          <a:spcPts val="0"/>
                        </a:spcAft>
                        <a:buClrTx/>
                        <a:buSzTx/>
                        <a:buFontTx/>
                        <a:buNone/>
                        <a:tabLst/>
                        <a:defRPr/>
                      </a:pPr>
                      <a:r>
                        <a:rPr lang="en-US" sz="4000" b="0" dirty="0">
                          <a:solidFill>
                            <a:schemeClr val="tx1"/>
                          </a:solidFill>
                        </a:rPr>
                        <a:t>b) </a:t>
                      </a:r>
                      <a:r>
                        <a:rPr lang="en-CA" sz="4000" b="0" dirty="0">
                          <a:solidFill>
                            <a:srgbClr val="000000"/>
                          </a:solidFill>
                          <a:ea typeface="Times New Roman" panose="02020603050405020304" pitchFamily="18" charset="0"/>
                          <a:cs typeface="Arial" panose="020B0604020202020204" pitchFamily="34" charset="0"/>
                        </a:rPr>
                        <a:t>560 – 240</a:t>
                      </a:r>
                    </a:p>
                    <a:p>
                      <a:endParaRPr lang="en-US"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3985660"/>
                  </a:ext>
                </a:extLst>
              </a:tr>
              <a:tr h="1684546">
                <a:tc>
                  <a:txBody>
                    <a:bodyPr/>
                    <a:lstStyle/>
                    <a:p>
                      <a:pPr marL="0" marR="0" lvl="0" indent="0" algn="l" defTabSz="684063" rtl="0" eaLnBrk="1" fontAlgn="auto" latinLnBrk="0" hangingPunct="1">
                        <a:lnSpc>
                          <a:spcPct val="100000"/>
                        </a:lnSpc>
                        <a:spcBef>
                          <a:spcPts val="0"/>
                        </a:spcBef>
                        <a:spcAft>
                          <a:spcPts val="0"/>
                        </a:spcAft>
                        <a:buClrTx/>
                        <a:buSzTx/>
                        <a:buFontTx/>
                        <a:buNone/>
                        <a:tabLst/>
                        <a:defRPr/>
                      </a:pPr>
                      <a:r>
                        <a:rPr lang="en-US" sz="4000" b="0" dirty="0">
                          <a:solidFill>
                            <a:schemeClr val="tx1"/>
                          </a:solidFill>
                        </a:rPr>
                        <a:t>c) </a:t>
                      </a:r>
                      <a:r>
                        <a:rPr lang="en-CA" sz="4000" b="0" dirty="0">
                          <a:solidFill>
                            <a:srgbClr val="000000"/>
                          </a:solidFill>
                          <a:ea typeface="Times New Roman" panose="02020603050405020304" pitchFamily="18" charset="0"/>
                          <a:cs typeface="Arial" panose="020B0604020202020204" pitchFamily="34" charset="0"/>
                        </a:rPr>
                        <a:t>7 × 4</a:t>
                      </a:r>
                    </a:p>
                    <a:p>
                      <a:endParaRPr lang="en-US"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4063" rtl="0" eaLnBrk="1" fontAlgn="auto" latinLnBrk="0" hangingPunct="1">
                        <a:lnSpc>
                          <a:spcPct val="100000"/>
                        </a:lnSpc>
                        <a:spcBef>
                          <a:spcPts val="0"/>
                        </a:spcBef>
                        <a:spcAft>
                          <a:spcPts val="0"/>
                        </a:spcAft>
                        <a:buClrTx/>
                        <a:buSzTx/>
                        <a:buFontTx/>
                        <a:buNone/>
                        <a:tabLst/>
                        <a:defRPr/>
                      </a:pPr>
                      <a:r>
                        <a:rPr lang="en-US" sz="4000" b="0" dirty="0">
                          <a:solidFill>
                            <a:schemeClr val="tx1"/>
                          </a:solidFill>
                        </a:rPr>
                        <a:t>d) </a:t>
                      </a:r>
                      <a:r>
                        <a:rPr lang="en-CA" sz="4000" b="0" dirty="0">
                          <a:solidFill>
                            <a:srgbClr val="000000"/>
                          </a:solidFill>
                          <a:ea typeface="Times New Roman" panose="02020603050405020304" pitchFamily="18" charset="0"/>
                          <a:cs typeface="Arial" panose="020B0604020202020204" pitchFamily="34" charset="0"/>
                        </a:rPr>
                        <a:t>32 ÷ 4</a:t>
                      </a:r>
                    </a:p>
                    <a:p>
                      <a:endParaRPr lang="en-US"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718042"/>
                  </a:ext>
                </a:extLst>
              </a:tr>
            </a:tbl>
          </a:graphicData>
        </a:graphic>
      </p:graphicFrame>
    </p:spTree>
    <p:extLst>
      <p:ext uri="{BB962C8B-B14F-4D97-AF65-F5344CB8AC3E}">
        <p14:creationId xmlns:p14="http://schemas.microsoft.com/office/powerpoint/2010/main" val="38491466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89EFA-F95E-A72A-4110-06430633ADF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01DED4D-C225-63C5-1646-DC3A1270169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F782646-8228-F053-C59D-A811C2B0119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1AD23F6-ACDF-4ECE-CB8E-3FD83911F5F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C630C4B-551A-10A0-EDE7-759078DD41A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275AEA49-AD86-487C-4938-6B8B1E98CC9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92EF5E5-9FA3-DFAD-525C-29B1B2C8504C}"/>
              </a:ext>
            </a:extLst>
          </p:cNvPr>
          <p:cNvSpPr>
            <a:spLocks noChangeArrowheads="1"/>
          </p:cNvSpPr>
          <p:nvPr/>
        </p:nvSpPr>
        <p:spPr bwMode="auto">
          <a:xfrm>
            <a:off x="962244" y="1975950"/>
            <a:ext cx="10267512"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47. True or false. If false, explain why and make it true.</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a) 9 + 8 = 20 − 3</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b) 6 × 4 = 24 ÷ 1</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c) 2 + 2 + 2 = 6 + 4 = 10</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8232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934AD-629D-1635-FFDB-2BCA90A59A9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A9E5949-8B42-FA4B-B88B-43F9E2C5B8F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CE7E18E-D0A3-92AB-43CB-B7B2FAE04AF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ABB9DED-2907-0622-A2A2-751A7FCEB8F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C11FF26-92D7-BC12-1E45-6B122B48056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1F74F1D-9018-FF17-9E7F-A21F32FE312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41E54E4-A744-9E44-B521-808D2C3F7F98}"/>
              </a:ext>
            </a:extLst>
          </p:cNvPr>
          <p:cNvSpPr>
            <a:spLocks noChangeArrowheads="1"/>
          </p:cNvSpPr>
          <p:nvPr/>
        </p:nvSpPr>
        <p:spPr bwMode="auto">
          <a:xfrm>
            <a:off x="603232" y="1975950"/>
            <a:ext cx="1050338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4. Print the numbers counting backwards by 3s from 60 to 0. Describe any patterns that make it easier to complete this task.</a:t>
            </a:r>
          </a:p>
        </p:txBody>
      </p:sp>
    </p:spTree>
    <p:extLst>
      <p:ext uri="{BB962C8B-B14F-4D97-AF65-F5344CB8AC3E}">
        <p14:creationId xmlns:p14="http://schemas.microsoft.com/office/powerpoint/2010/main" val="40699417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3E5AB-3366-01A6-52E4-0874F3E8010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0923483-9BD6-2E9F-D186-D1399CB2649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2C351315-D62D-8478-5604-07B9CCD41E4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4DDDA4A-600C-9A3D-31FE-ED4A4F6F5A9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247B43F-C61E-CBD8-9471-9A864CD469D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B5AD5B5-EDD1-0497-8532-90778077442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87EC344-98EF-19BC-E688-13A6996E09A6}"/>
              </a:ext>
            </a:extLst>
          </p:cNvPr>
          <p:cNvSpPr>
            <a:spLocks noChangeArrowheads="1"/>
          </p:cNvSpPr>
          <p:nvPr/>
        </p:nvSpPr>
        <p:spPr bwMode="auto">
          <a:xfrm>
            <a:off x="962244" y="1975950"/>
            <a:ext cx="10267512"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48. Estimate to find the larger amount. Show or explain your reasoning.</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a) 297 + 408   or   812 − 289</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b) 2 × 12   or   100 ÷ 2</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760278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BE58F-8B0D-CE10-72E8-6BA2107AA61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AD93657-1413-A864-8667-5928FF73091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5AAC3F1-A441-EB49-E8B0-731A620E85C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0B4A9A8-B01E-BAFA-0A17-CB26D19BCB6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72AAABB-E3D5-C0DC-835F-55BE9D71893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EE6F545-5478-B6DB-D757-CF8DC72AE67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9505022-41C3-10CF-4ED9-87D488BE146C}"/>
              </a:ext>
            </a:extLst>
          </p:cNvPr>
          <p:cNvSpPr>
            <a:spLocks noChangeArrowheads="1"/>
          </p:cNvSpPr>
          <p:nvPr/>
        </p:nvSpPr>
        <p:spPr bwMode="auto">
          <a:xfrm>
            <a:off x="806127" y="1930980"/>
            <a:ext cx="102675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49. Which expression gives a result closest to 200? </a:t>
            </a:r>
          </a:p>
          <a:p>
            <a:endParaRPr lang="en-CA" sz="2800" dirty="0">
              <a:solidFill>
                <a:srgbClr val="000000"/>
              </a:solidFill>
              <a:ea typeface="Times New Roman" panose="02020603050405020304" pitchFamily="18" charset="0"/>
              <a:cs typeface="Arial" panose="020B0604020202020204" pitchFamily="34" charset="0"/>
            </a:endParaRPr>
          </a:p>
        </p:txBody>
      </p:sp>
      <p:graphicFrame>
        <p:nvGraphicFramePr>
          <p:cNvPr id="2" name="Table 1">
            <a:extLst>
              <a:ext uri="{FF2B5EF4-FFF2-40B4-BE49-F238E27FC236}">
                <a16:creationId xmlns:a16="http://schemas.microsoft.com/office/drawing/2014/main" id="{873A62B9-6644-29A7-12D8-92A1FC99E65D}"/>
              </a:ext>
            </a:extLst>
          </p:cNvPr>
          <p:cNvGraphicFramePr>
            <a:graphicFrameLocks noGrp="1"/>
          </p:cNvGraphicFramePr>
          <p:nvPr>
            <p:extLst>
              <p:ext uri="{D42A27DB-BD31-4B8C-83A1-F6EECF244321}">
                <p14:modId xmlns:p14="http://schemas.microsoft.com/office/powerpoint/2010/main" val="2791912294"/>
              </p:ext>
            </p:extLst>
          </p:nvPr>
        </p:nvGraphicFramePr>
        <p:xfrm>
          <a:off x="806127" y="2885087"/>
          <a:ext cx="8092546" cy="2686630"/>
        </p:xfrm>
        <a:graphic>
          <a:graphicData uri="http://schemas.openxmlformats.org/drawingml/2006/table">
            <a:tbl>
              <a:tblPr firstRow="1" bandRow="1">
                <a:tableStyleId>{5C22544A-7EE6-4342-B048-85BDC9FD1C3A}</a:tableStyleId>
              </a:tblPr>
              <a:tblGrid>
                <a:gridCol w="4046273">
                  <a:extLst>
                    <a:ext uri="{9D8B030D-6E8A-4147-A177-3AD203B41FA5}">
                      <a16:colId xmlns:a16="http://schemas.microsoft.com/office/drawing/2014/main" val="1277712407"/>
                    </a:ext>
                  </a:extLst>
                </a:gridCol>
                <a:gridCol w="4046273">
                  <a:extLst>
                    <a:ext uri="{9D8B030D-6E8A-4147-A177-3AD203B41FA5}">
                      <a16:colId xmlns:a16="http://schemas.microsoft.com/office/drawing/2014/main" val="1862093420"/>
                    </a:ext>
                  </a:extLst>
                </a:gridCol>
              </a:tblGrid>
              <a:tr h="1343315">
                <a:tc>
                  <a:txBody>
                    <a:bodyPr/>
                    <a:lstStyle/>
                    <a:p>
                      <a:pPr marL="0" marR="0" lvl="0" indent="0" algn="l" defTabSz="684063" rtl="0" eaLnBrk="1" fontAlgn="auto" latinLnBrk="0" hangingPunct="1">
                        <a:lnSpc>
                          <a:spcPct val="100000"/>
                        </a:lnSpc>
                        <a:spcBef>
                          <a:spcPts val="0"/>
                        </a:spcBef>
                        <a:spcAft>
                          <a:spcPts val="0"/>
                        </a:spcAft>
                        <a:buClrTx/>
                        <a:buSzTx/>
                        <a:buFontTx/>
                        <a:buNone/>
                        <a:tabLst/>
                        <a:defRPr/>
                      </a:pPr>
                      <a:r>
                        <a:rPr lang="en-US" sz="4000" b="0" dirty="0">
                          <a:solidFill>
                            <a:schemeClr val="tx1"/>
                          </a:solidFill>
                        </a:rPr>
                        <a:t>a) </a:t>
                      </a:r>
                      <a:r>
                        <a:rPr lang="en-CA" sz="4000" b="0" dirty="0">
                          <a:solidFill>
                            <a:srgbClr val="000000"/>
                          </a:solidFill>
                          <a:ea typeface="Times New Roman" panose="02020603050405020304" pitchFamily="18" charset="0"/>
                          <a:cs typeface="Arial" panose="020B0604020202020204" pitchFamily="34" charset="0"/>
                        </a:rPr>
                        <a:t>215 − 18</a:t>
                      </a:r>
                    </a:p>
                    <a:p>
                      <a:pPr marL="0" marR="0" lvl="0" indent="0" algn="l" defTabSz="684063" rtl="0" eaLnBrk="1" fontAlgn="auto" latinLnBrk="0" hangingPunct="1">
                        <a:lnSpc>
                          <a:spcPct val="100000"/>
                        </a:lnSpc>
                        <a:spcBef>
                          <a:spcPts val="0"/>
                        </a:spcBef>
                        <a:spcAft>
                          <a:spcPts val="0"/>
                        </a:spcAft>
                        <a:buClrTx/>
                        <a:buSzTx/>
                        <a:buFontTx/>
                        <a:buNone/>
                        <a:tabLst/>
                        <a:defRPr/>
                      </a:pPr>
                      <a:endParaRPr lang="en-CA" sz="4000" b="0" dirty="0">
                        <a:solidFill>
                          <a:srgbClr val="000000"/>
                        </a:solidFill>
                        <a:ea typeface="Times New Roman" panose="02020603050405020304" pitchFamily="18"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4063" rtl="0" eaLnBrk="1" fontAlgn="auto" latinLnBrk="0" hangingPunct="1">
                        <a:lnSpc>
                          <a:spcPct val="100000"/>
                        </a:lnSpc>
                        <a:spcBef>
                          <a:spcPts val="0"/>
                        </a:spcBef>
                        <a:spcAft>
                          <a:spcPts val="0"/>
                        </a:spcAft>
                        <a:buClrTx/>
                        <a:buSzTx/>
                        <a:buFontTx/>
                        <a:buNone/>
                        <a:tabLst/>
                        <a:defRPr/>
                      </a:pPr>
                      <a:r>
                        <a:rPr lang="en-US" sz="4000" b="0" dirty="0">
                          <a:solidFill>
                            <a:schemeClr val="tx1"/>
                          </a:solidFill>
                        </a:rPr>
                        <a:t>b) </a:t>
                      </a:r>
                      <a:r>
                        <a:rPr lang="en-CA" sz="4000" b="0" dirty="0">
                          <a:solidFill>
                            <a:srgbClr val="000000"/>
                          </a:solidFill>
                          <a:ea typeface="Times New Roman" panose="02020603050405020304" pitchFamily="18" charset="0"/>
                          <a:cs typeface="Arial" panose="020B0604020202020204" pitchFamily="34" charset="0"/>
                        </a:rPr>
                        <a:t>182 + 49</a:t>
                      </a:r>
                    </a:p>
                    <a:p>
                      <a:pPr marL="0" marR="0" lvl="0" indent="0" algn="l" defTabSz="684063" rtl="0" eaLnBrk="1" fontAlgn="auto" latinLnBrk="0" hangingPunct="1">
                        <a:lnSpc>
                          <a:spcPct val="100000"/>
                        </a:lnSpc>
                        <a:spcBef>
                          <a:spcPts val="0"/>
                        </a:spcBef>
                        <a:spcAft>
                          <a:spcPts val="0"/>
                        </a:spcAft>
                        <a:buClrTx/>
                        <a:buSzTx/>
                        <a:buFontTx/>
                        <a:buNone/>
                        <a:tabLst/>
                        <a:defRPr/>
                      </a:pPr>
                      <a:endParaRPr lang="en-CA" sz="4000" b="0" dirty="0">
                        <a:solidFill>
                          <a:srgbClr val="000000"/>
                        </a:solidFill>
                        <a:ea typeface="Times New Roman" panose="02020603050405020304" pitchFamily="18"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3985660"/>
                  </a:ext>
                </a:extLst>
              </a:tr>
              <a:tr h="1343315">
                <a:tc>
                  <a:txBody>
                    <a:bodyPr/>
                    <a:lstStyle/>
                    <a:p>
                      <a:pPr marL="0" marR="0" lvl="0" indent="0" algn="l" defTabSz="684063" rtl="0" eaLnBrk="1" fontAlgn="auto" latinLnBrk="0" hangingPunct="1">
                        <a:lnSpc>
                          <a:spcPct val="100000"/>
                        </a:lnSpc>
                        <a:spcBef>
                          <a:spcPts val="0"/>
                        </a:spcBef>
                        <a:spcAft>
                          <a:spcPts val="0"/>
                        </a:spcAft>
                        <a:buClrTx/>
                        <a:buSzTx/>
                        <a:buFontTx/>
                        <a:buNone/>
                        <a:tabLst/>
                        <a:defRPr/>
                      </a:pPr>
                      <a:r>
                        <a:rPr lang="en-US" sz="4000" b="0" dirty="0">
                          <a:solidFill>
                            <a:schemeClr val="tx1"/>
                          </a:solidFill>
                        </a:rPr>
                        <a:t>c) </a:t>
                      </a:r>
                      <a:r>
                        <a:rPr lang="en-CA" sz="4000" b="0" dirty="0">
                          <a:solidFill>
                            <a:srgbClr val="000000"/>
                          </a:solidFill>
                          <a:ea typeface="Times New Roman" panose="02020603050405020304" pitchFamily="18" charset="0"/>
                          <a:cs typeface="Arial" panose="020B0604020202020204" pitchFamily="34" charset="0"/>
                        </a:rPr>
                        <a:t>310 − 140</a:t>
                      </a:r>
                    </a:p>
                    <a:p>
                      <a:pPr marL="0" marR="0" lvl="0" indent="0" algn="l" defTabSz="684063" rtl="0" eaLnBrk="1" fontAlgn="auto" latinLnBrk="0" hangingPunct="1">
                        <a:lnSpc>
                          <a:spcPct val="100000"/>
                        </a:lnSpc>
                        <a:spcBef>
                          <a:spcPts val="0"/>
                        </a:spcBef>
                        <a:spcAft>
                          <a:spcPts val="0"/>
                        </a:spcAft>
                        <a:buClrTx/>
                        <a:buSzTx/>
                        <a:buFontTx/>
                        <a:buNone/>
                        <a:tabLst/>
                        <a:defRPr/>
                      </a:pPr>
                      <a:endParaRPr lang="en-CA" sz="4000" b="0" dirty="0">
                        <a:solidFill>
                          <a:srgbClr val="000000"/>
                        </a:solidFill>
                        <a:ea typeface="Times New Roman" panose="02020603050405020304" pitchFamily="18"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4063" rtl="0" eaLnBrk="1" fontAlgn="auto" latinLnBrk="0" hangingPunct="1">
                        <a:lnSpc>
                          <a:spcPct val="100000"/>
                        </a:lnSpc>
                        <a:spcBef>
                          <a:spcPts val="0"/>
                        </a:spcBef>
                        <a:spcAft>
                          <a:spcPts val="0"/>
                        </a:spcAft>
                        <a:buClrTx/>
                        <a:buSzTx/>
                        <a:buFontTx/>
                        <a:buNone/>
                        <a:tabLst/>
                        <a:defRPr/>
                      </a:pPr>
                      <a:r>
                        <a:rPr lang="en-US" sz="4000" b="0" dirty="0">
                          <a:solidFill>
                            <a:schemeClr val="tx1"/>
                          </a:solidFill>
                        </a:rPr>
                        <a:t>d) </a:t>
                      </a:r>
                      <a:r>
                        <a:rPr lang="en-CA" sz="4000" b="0" dirty="0">
                          <a:solidFill>
                            <a:srgbClr val="000000"/>
                          </a:solidFill>
                          <a:ea typeface="Times New Roman" panose="02020603050405020304" pitchFamily="18" charset="0"/>
                          <a:cs typeface="Arial" panose="020B0604020202020204" pitchFamily="34" charset="0"/>
                        </a:rPr>
                        <a:t>190 + 23</a:t>
                      </a:r>
                    </a:p>
                    <a:p>
                      <a:pPr marL="0" marR="0" lvl="0" indent="0" algn="l" defTabSz="684063" rtl="0" eaLnBrk="1" fontAlgn="auto" latinLnBrk="0" hangingPunct="1">
                        <a:lnSpc>
                          <a:spcPct val="100000"/>
                        </a:lnSpc>
                        <a:spcBef>
                          <a:spcPts val="0"/>
                        </a:spcBef>
                        <a:spcAft>
                          <a:spcPts val="0"/>
                        </a:spcAft>
                        <a:buClrTx/>
                        <a:buSzTx/>
                        <a:buFontTx/>
                        <a:buNone/>
                        <a:tabLst/>
                        <a:defRPr/>
                      </a:pPr>
                      <a:endParaRPr lang="en-CA" sz="4000" b="0" dirty="0">
                        <a:solidFill>
                          <a:srgbClr val="000000"/>
                        </a:solidFill>
                        <a:ea typeface="Times New Roman" panose="02020603050405020304" pitchFamily="18"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718042"/>
                  </a:ext>
                </a:extLst>
              </a:tr>
            </a:tbl>
          </a:graphicData>
        </a:graphic>
      </p:graphicFrame>
    </p:spTree>
    <p:extLst>
      <p:ext uri="{BB962C8B-B14F-4D97-AF65-F5344CB8AC3E}">
        <p14:creationId xmlns:p14="http://schemas.microsoft.com/office/powerpoint/2010/main" val="25081932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10523-B29F-3C92-6108-22DFCCB8A43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1495A79-AD58-C880-D6DA-C0FD2958D3D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724A357-B969-C1F4-3246-00A8F226F3C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3B76ABF-95FB-3BE0-C30A-28FA633EB8F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2BD67D4-8C08-E2BE-EFC5-D7B75D51585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F9AC110-68AC-8E41-494B-671AF7D3940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1EAC5D8-D207-9607-27E2-716D5989D76A}"/>
              </a:ext>
            </a:extLst>
          </p:cNvPr>
          <p:cNvSpPr>
            <a:spLocks noChangeArrowheads="1"/>
          </p:cNvSpPr>
          <p:nvPr/>
        </p:nvSpPr>
        <p:spPr bwMode="auto">
          <a:xfrm>
            <a:off x="962244" y="1975950"/>
            <a:ext cx="1026751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50. Show 5 × 6 three ways:</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Repeated addition</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Equal groups</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Array model</a:t>
            </a:r>
          </a:p>
          <a:p>
            <a:endParaRPr lang="en-CA" sz="2800" dirty="0">
              <a:solidFill>
                <a:srgbClr val="000000"/>
              </a:solidFill>
              <a:ea typeface="Times New Roman" panose="02020603050405020304" pitchFamily="18" charset="0"/>
              <a:cs typeface="Arial" panose="020B0604020202020204" pitchFamily="34" charset="0"/>
            </a:endParaRP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50865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5A546-65E9-6F39-B0D4-EBD8A74A70A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22BF2F4-998F-0F3D-FF0B-AEC0DFF21E3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DE18BDC-09A5-6D05-8536-9253FAA8268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C545AD9-E3C4-919A-54FA-0534A964FD9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448C285-6868-DFAB-3991-EEBCD7B208F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6D801B6-4C32-04B8-3AFB-9DA29580C81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6B56C95-A7A5-6C9D-5BC7-8CF25F2B7A40}"/>
              </a:ext>
            </a:extLst>
          </p:cNvPr>
          <p:cNvSpPr>
            <a:spLocks noChangeArrowheads="1"/>
          </p:cNvSpPr>
          <p:nvPr/>
        </p:nvSpPr>
        <p:spPr bwMode="auto">
          <a:xfrm>
            <a:off x="962244" y="1975950"/>
            <a:ext cx="1026751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51. Show 24 ÷ 6 three ways:</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Fair share</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Equal groups</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Repeated subtraction</a:t>
            </a:r>
          </a:p>
          <a:p>
            <a:endParaRPr lang="en-CA" sz="2800" dirty="0">
              <a:solidFill>
                <a:srgbClr val="000000"/>
              </a:solidFill>
              <a:ea typeface="Times New Roman" panose="02020603050405020304" pitchFamily="18" charset="0"/>
              <a:cs typeface="Arial" panose="020B0604020202020204" pitchFamily="34" charset="0"/>
            </a:endParaRP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461381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39DD5-02C7-AC45-3A93-3B80DC2C6EC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82D55C7-A59E-91D9-0167-B3A224E15D5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EF44100-F8EA-30BF-1FF8-A5E6D2F2D19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3F927ED-7723-D130-B36C-3FF50213DAA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41AECC4-27E5-CA5A-92D7-6EFE1A4CC80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93BA144-33DF-6696-5BCE-4BD9CC80554C}"/>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4BB586C-2861-F63E-D924-63C60F548129}"/>
              </a:ext>
            </a:extLst>
          </p:cNvPr>
          <p:cNvSpPr>
            <a:spLocks noChangeArrowheads="1"/>
          </p:cNvSpPr>
          <p:nvPr/>
        </p:nvSpPr>
        <p:spPr bwMode="auto">
          <a:xfrm>
            <a:off x="962244" y="2160616"/>
            <a:ext cx="10267512"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52. Choose two numbers: </a:t>
            </a:r>
            <a:r>
              <a:rPr lang="en-CA" sz="3200" b="1" dirty="0">
                <a:solidFill>
                  <a:srgbClr val="000000"/>
                </a:solidFill>
                <a:ea typeface="Times New Roman" panose="02020603050405020304" pitchFamily="18" charset="0"/>
                <a:cs typeface="Arial" panose="020B0604020202020204" pitchFamily="34" charset="0"/>
              </a:rPr>
              <a:t>48, 72, 139, 471, 684</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What different ways can you represent them? Consider using drawings, base ten blocks, symbols, ten frames, tally marks, etc.</a:t>
            </a:r>
          </a:p>
          <a:p>
            <a:endParaRPr lang="en-CA" sz="2800" dirty="0">
              <a:solidFill>
                <a:srgbClr val="000000"/>
              </a:solidFill>
              <a:ea typeface="Times New Roman" panose="02020603050405020304" pitchFamily="18" charset="0"/>
              <a:cs typeface="Arial" panose="020B0604020202020204" pitchFamily="34" charset="0"/>
            </a:endParaRPr>
          </a:p>
          <a:p>
            <a:endParaRPr lang="en-CA" sz="2800" dirty="0">
              <a:solidFill>
                <a:srgbClr val="000000"/>
              </a:solidFill>
              <a:ea typeface="Times New Roman" panose="02020603050405020304" pitchFamily="18" charset="0"/>
              <a:cs typeface="Arial" panose="020B0604020202020204" pitchFamily="34" charset="0"/>
            </a:endParaRP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373330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45669-C8B1-7037-D4BF-FD1DD6B8A11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394DCF4-7D3B-3F3B-6CB9-36A59DA28D8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3DB104E-A042-D716-D549-B41F54AF81F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A38AFD8-BFF5-B8C3-672D-6E6E951B427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41E562B-0D12-86CC-7BBD-F0FCE5F4E80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81CE736-823D-F5C8-9A25-EB9C4CE6490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0ACC4E0-FEE1-2065-9422-BA4335CA695B}"/>
              </a:ext>
            </a:extLst>
          </p:cNvPr>
          <p:cNvSpPr>
            <a:spLocks noChangeArrowheads="1"/>
          </p:cNvSpPr>
          <p:nvPr/>
        </p:nvSpPr>
        <p:spPr bwMode="auto">
          <a:xfrm>
            <a:off x="962244" y="1975950"/>
            <a:ext cx="10267512"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53. Choose a number: </a:t>
            </a:r>
            <a:r>
              <a:rPr lang="en-CA" sz="3200" b="1" dirty="0">
                <a:solidFill>
                  <a:srgbClr val="000000"/>
                </a:solidFill>
                <a:ea typeface="Times New Roman" panose="02020603050405020304" pitchFamily="18" charset="0"/>
                <a:cs typeface="Arial" panose="020B0604020202020204" pitchFamily="34" charset="0"/>
              </a:rPr>
              <a:t>25, 99, 250, 860</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What different ways can you decompose it? Decompose means break into parts (e.g., 30 can be decomposed into 15 + 15 or 20 + 5 + 5 and many other ways). </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How will you show your thinking?</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716576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69062-2311-6DA0-7A27-20F2F7DCD54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12A949A-4472-0444-C74E-D70F13D0A38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1902692-6025-4050-5DEB-5E55E09EDDC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180859F-F074-76B9-8149-EAFA6DFE046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706080A-DE99-8A5F-82C5-1F30B93FC9C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7BCE0DB-E389-E52B-506C-5174F49C3E1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42E93B9-EA16-299D-F2DD-09E175D9060D}"/>
              </a:ext>
            </a:extLst>
          </p:cNvPr>
          <p:cNvSpPr>
            <a:spLocks noChangeArrowheads="1"/>
          </p:cNvSpPr>
          <p:nvPr/>
        </p:nvSpPr>
        <p:spPr bwMode="auto">
          <a:xfrm>
            <a:off x="733883" y="1975950"/>
            <a:ext cx="1072423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54. Choose a number: 65, 100, 256</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Find that quantity of items (rocks, pieces of Lego, cutlery, seeds, leaves, books, blocks, toys) around your home or outside. </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What three different ways can you count the items?</a:t>
            </a:r>
          </a:p>
          <a:p>
            <a:r>
              <a:rPr lang="en-CA" sz="2800" dirty="0">
                <a:solidFill>
                  <a:srgbClr val="000000"/>
                </a:solidFill>
                <a:ea typeface="Times New Roman" panose="02020603050405020304" pitchFamily="18" charset="0"/>
                <a:cs typeface="Arial" panose="020B0604020202020204" pitchFamily="34" charset="0"/>
              </a:rPr>
              <a:t>Can you think of more ways? How can you show or record how you counted them?</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133073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F5A7B-6F69-D8CC-D917-BF846CFE245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4BDD1B8-8663-BE9E-EC42-486E1526154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EFB938E-DFC4-AEFE-81FA-23F3E130CDF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41788F9-E25F-D9FF-53E2-389111664BA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1A38E32-52E5-8226-7B34-2376995490E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73F13C3-1A04-27E5-38AA-AD4560A80F6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D3E3F4A-CA4C-E16C-B889-373819E416FA}"/>
              </a:ext>
            </a:extLst>
          </p:cNvPr>
          <p:cNvSpPr>
            <a:spLocks noChangeArrowheads="1"/>
          </p:cNvSpPr>
          <p:nvPr/>
        </p:nvSpPr>
        <p:spPr bwMode="auto">
          <a:xfrm>
            <a:off x="644673" y="1624499"/>
            <a:ext cx="10902653"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55. Here is a list of benchmark numbers in order: </a:t>
            </a:r>
          </a:p>
          <a:p>
            <a:r>
              <a:rPr lang="en-CA" sz="3200" b="1" dirty="0">
                <a:solidFill>
                  <a:srgbClr val="000000"/>
                </a:solidFill>
                <a:ea typeface="Times New Roman" panose="02020603050405020304" pitchFamily="18" charset="0"/>
                <a:cs typeface="Arial" panose="020B0604020202020204" pitchFamily="34" charset="0"/>
              </a:rPr>
              <a:t>0, 250, 500, 750, 1000</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Draw a number line with these numbers on it and then add these numbers to it: </a:t>
            </a:r>
          </a:p>
          <a:p>
            <a:endParaRPr lang="en-CA" sz="2800" dirty="0">
              <a:solidFill>
                <a:srgbClr val="000000"/>
              </a:solidFill>
              <a:ea typeface="Times New Roman" panose="02020603050405020304" pitchFamily="18" charset="0"/>
              <a:cs typeface="Arial" panose="020B0604020202020204" pitchFamily="34" charset="0"/>
            </a:endParaRPr>
          </a:p>
          <a:p>
            <a:r>
              <a:rPr lang="en-CA" sz="3200" b="1" dirty="0">
                <a:solidFill>
                  <a:srgbClr val="000000"/>
                </a:solidFill>
                <a:ea typeface="Times New Roman" panose="02020603050405020304" pitchFamily="18" charset="0"/>
                <a:cs typeface="Arial" panose="020B0604020202020204" pitchFamily="34" charset="0"/>
              </a:rPr>
              <a:t>125, 450, 900, 10, 700, 589</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How will you share your reasoning for where you placed each of the numbers?</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627055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5FBAD-EE50-D15A-AA6C-03014B6C122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73FFE86-108D-089A-3AD0-162E4FEF85C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47979E6-CB0A-C3E7-AE61-9939229A0A3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44734E2-1B34-E4B4-664C-87C99E79044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D6804CE-658F-1B11-3BD1-6D837ED074F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8D99729-1D53-F845-BEAE-27FFCEF81E3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F544479-1A7C-CE40-AC23-0F0D035CD8B0}"/>
              </a:ext>
            </a:extLst>
          </p:cNvPr>
          <p:cNvSpPr>
            <a:spLocks noChangeArrowheads="1"/>
          </p:cNvSpPr>
          <p:nvPr/>
        </p:nvSpPr>
        <p:spPr bwMode="auto">
          <a:xfrm>
            <a:off x="644673" y="1930980"/>
            <a:ext cx="1090265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56. Where would you put 667 on the number line below? Justify your decision</a:t>
            </a:r>
          </a:p>
        </p:txBody>
      </p:sp>
      <p:pic>
        <p:nvPicPr>
          <p:cNvPr id="2" name="Picture 2">
            <a:extLst>
              <a:ext uri="{FF2B5EF4-FFF2-40B4-BE49-F238E27FC236}">
                <a16:creationId xmlns:a16="http://schemas.microsoft.com/office/drawing/2014/main" id="{E2B4676E-F9B6-B2F6-25F4-1B069240C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090" y="3476724"/>
            <a:ext cx="11513701" cy="1805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4395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A17F5-B25B-5811-22D9-304E4BBF87A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CDA2EDA-4201-A1A0-151C-D6A17C5F0AA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07373D9-57F0-B8B9-79FC-4E0A0FB2855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B652015-DF28-411E-A430-78B2287B4C5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2B7F46C-F267-54BF-BEC1-11643329D78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B9DFE58-3C7E-3AF5-931A-B2609CCE2AA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05D9AC7-EDA6-A318-7D10-253B29D1E89A}"/>
              </a:ext>
            </a:extLst>
          </p:cNvPr>
          <p:cNvSpPr>
            <a:spLocks noChangeArrowheads="1"/>
          </p:cNvSpPr>
          <p:nvPr/>
        </p:nvSpPr>
        <p:spPr bwMode="auto">
          <a:xfrm>
            <a:off x="644673" y="1843950"/>
            <a:ext cx="10902653"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57. Choose a number: </a:t>
            </a:r>
            <a:r>
              <a:rPr lang="en-CA" sz="3200" b="1" dirty="0">
                <a:solidFill>
                  <a:srgbClr val="000000"/>
                </a:solidFill>
                <a:ea typeface="Times New Roman" panose="02020603050405020304" pitchFamily="18" charset="0"/>
                <a:cs typeface="Arial" panose="020B0604020202020204" pitchFamily="34" charset="0"/>
              </a:rPr>
              <a:t>75, 120, 500, 750</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What are three different ways to count to that number? For example, by 5s, 7s, 20s or 50s. Record how you counted – try to challenge yourself to count in a way that you haven’t counted before.</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19241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D36C8-3823-3ACF-B6B7-B58161EC131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4925206-38C2-1FA8-C362-BE7967E913D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34E7D31-99FD-6D10-A142-9A38C5E7997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1A2AB67-51A6-BA1F-A899-9F4A4F25830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73E1B07-9EAE-C9AA-A1F8-81424C14DE3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A9C564D-EFF2-5F11-E78B-F1CCCEC1083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27103BB-9185-1D8E-D73F-04CFD51CADDC}"/>
              </a:ext>
            </a:extLst>
          </p:cNvPr>
          <p:cNvSpPr>
            <a:spLocks noChangeArrowheads="1"/>
          </p:cNvSpPr>
          <p:nvPr/>
        </p:nvSpPr>
        <p:spPr bwMode="auto">
          <a:xfrm>
            <a:off x="603232" y="1930980"/>
            <a:ext cx="1050338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5. Raul counted a sack of marbles by 2s and made groups of 10 as he went. When he counted out 10 groups of 10, he grouped them into a pile of 100. He continued this way until he counted 347 marbles. Draw a picture of how he might have organized his marbles. Is this how you would have counted them? Explain.</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567200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10B11-674F-AB41-10A3-CE7B62E12A3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8AE0963-0F9A-426B-3497-30C6230D2E7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AD56A2F-C822-20CC-5E82-C43EB80B7A9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702A6DF-A629-F07C-92F1-FA4D7753CA7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ADC5452-13E9-128E-49A6-74C22C082CD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360BFF5-A094-80A3-195E-8CB363BA7D8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F2DD524-089B-DA99-A386-9BDB9275BC3B}"/>
              </a:ext>
            </a:extLst>
          </p:cNvPr>
          <p:cNvSpPr>
            <a:spLocks noChangeArrowheads="1"/>
          </p:cNvSpPr>
          <p:nvPr/>
        </p:nvSpPr>
        <p:spPr bwMode="auto">
          <a:xfrm>
            <a:off x="644673" y="1843950"/>
            <a:ext cx="10902653"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58. Choose one of the following numbers and represent it in at least five different ways: </a:t>
            </a:r>
            <a:r>
              <a:rPr lang="en-CA" sz="3200" b="1" dirty="0">
                <a:solidFill>
                  <a:srgbClr val="000000"/>
                </a:solidFill>
                <a:ea typeface="Times New Roman" panose="02020603050405020304" pitchFamily="18" charset="0"/>
                <a:cs typeface="Arial" panose="020B0604020202020204" pitchFamily="34" charset="0"/>
              </a:rPr>
              <a:t>75, 98, 125, 475, 825</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Consider using pictures, tallies, ten frames/100 grids, blocks, drawings of coins, number lines, or using words, including other languages.</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196568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655A2-73BA-8AD2-903D-D6CE4A1076F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281949A-61A9-85B4-1997-96A2F377714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2C64F5B-DB21-4CBD-4C06-344C163FF0F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071B9CA-8B47-2F8E-3238-27A4ADB4251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325005B-49EE-8308-C2B6-9DEA69285BE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26351E00-290B-221D-551A-8FC0B7B2E9F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23077CF-BBD2-A892-8815-BC6E003EA369}"/>
              </a:ext>
            </a:extLst>
          </p:cNvPr>
          <p:cNvSpPr>
            <a:spLocks noChangeArrowheads="1"/>
          </p:cNvSpPr>
          <p:nvPr/>
        </p:nvSpPr>
        <p:spPr bwMode="auto">
          <a:xfrm>
            <a:off x="644673" y="2169606"/>
            <a:ext cx="10902653"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59. What does the bottom number in a fraction (denominator) tell us? </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What does the top number in a fraction (numerator) tell us? </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Use pictures, numbers, and words to explain.</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106234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3242A-0CF7-216A-250B-3B8967B8046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C343B9C-5C4A-3A0D-1E9E-1FED3088A5F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92C1AC2-D8DF-F680-FD1E-8B82C798E5A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0BA020B-407F-39FB-E223-EDF06A832E9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3D0D8A5-DEE4-F19A-7572-33876713D4D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2DCFA11-4F6D-0A81-246D-C6597593721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8286700-44A8-1F7A-F5A6-381C12ABB6A1}"/>
              </a:ext>
            </a:extLst>
          </p:cNvPr>
          <p:cNvSpPr>
            <a:spLocks noChangeArrowheads="1"/>
          </p:cNvSpPr>
          <p:nvPr/>
        </p:nvSpPr>
        <p:spPr bwMode="auto">
          <a:xfrm>
            <a:off x="644673" y="1713560"/>
            <a:ext cx="10902653"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60. A fraction is a number that represents a part of a whole. </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One-half is written as the symbol 1⁄2 . The 2 is called the denominator and shows how many equal parts the whole has. The 1 is the numerator and represents how many parts of the whole we are talking about. What different ways can you represent 1⁄2 using materials, pictures and diagrams?</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Choose another fraction or two: 1⁄4 or 3⁄4 or 2/10 or ⅔ or one of your own. What ways can you represent these fractions?</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782361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8B3A8-ABED-7481-D104-280328AE5B5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C8CD348-2F53-81F2-3267-07000FEE22C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59238DD-6E6B-560E-8FFD-A7BA1908CAE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7A7134B-30FE-513C-CBAD-ECF298185B2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C0A8AE5-2CF9-E20B-F858-7BF0EDCDDDB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C524F01-F5A6-AD3D-7B3D-B0398C8B8C2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76D6727-2E93-9EA2-7F78-036ED760E3E3}"/>
              </a:ext>
            </a:extLst>
          </p:cNvPr>
          <p:cNvSpPr>
            <a:spLocks noChangeArrowheads="1"/>
          </p:cNvSpPr>
          <p:nvPr/>
        </p:nvSpPr>
        <p:spPr bwMode="auto">
          <a:xfrm>
            <a:off x="644673" y="2059584"/>
            <a:ext cx="1090265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61. Name a fraction that is less than ½ but close to ½. How close can you get? Share your strategy.</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670950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2FAC7-C8BB-93AD-474F-2645AA91E1B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9B9BEDA-0696-64C5-08ED-413218070A0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4E1E5B2-4193-7118-B655-A492B1FD1C8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36A0CC9-9FEF-E469-287A-9ECB9E4DBBE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A00610F-6883-1B64-369E-BA7D0E5C0F9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B078392-31B7-A8C4-429B-73E14EE1245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BD9A89E-9F6B-A038-E99E-8F8C2483D6B3}"/>
              </a:ext>
            </a:extLst>
          </p:cNvPr>
          <p:cNvSpPr>
            <a:spLocks noChangeArrowheads="1"/>
          </p:cNvSpPr>
          <p:nvPr/>
        </p:nvSpPr>
        <p:spPr bwMode="auto">
          <a:xfrm>
            <a:off x="516637" y="2090172"/>
            <a:ext cx="564461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62. Describe the fractions that you see in the image.</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How will you share your thinking with others?</a:t>
            </a:r>
          </a:p>
          <a:p>
            <a:endParaRPr lang="en-CA" sz="2800" dirty="0">
              <a:solidFill>
                <a:srgbClr val="000000"/>
              </a:solidFill>
              <a:ea typeface="Times New Roman" panose="02020603050405020304" pitchFamily="18" charset="0"/>
              <a:cs typeface="Arial" panose="020B0604020202020204" pitchFamily="34" charset="0"/>
            </a:endParaRPr>
          </a:p>
        </p:txBody>
      </p:sp>
      <p:pic>
        <p:nvPicPr>
          <p:cNvPr id="2" name="Picture 2">
            <a:extLst>
              <a:ext uri="{FF2B5EF4-FFF2-40B4-BE49-F238E27FC236}">
                <a16:creationId xmlns:a16="http://schemas.microsoft.com/office/drawing/2014/main" id="{16E514BA-F91B-43B1-BF71-C04BCC08A0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473" t="21178" r="23519" b="12152"/>
          <a:stretch>
            <a:fillRect/>
          </a:stretch>
        </p:blipFill>
        <p:spPr bwMode="auto">
          <a:xfrm>
            <a:off x="6448937" y="1676046"/>
            <a:ext cx="4776531" cy="4739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4670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E6ECC-E1F9-B0A5-8B4D-D12D84992F0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C9CA471-FEFE-07F5-271A-6D5369892B4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7C9B6F8-CA9F-53AD-4330-1D6A447A00E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AC6F4CD-2377-4C48-01C4-C58C33E2260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A06CFFF-28D6-C0F2-438E-0E88A8CE59E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3AB5A67-6A9C-45DD-E3D6-C522CE1CA35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105D993-2C22-2B08-1761-EAA8950A1292}"/>
              </a:ext>
            </a:extLst>
          </p:cNvPr>
          <p:cNvSpPr>
            <a:spLocks noChangeArrowheads="1"/>
          </p:cNvSpPr>
          <p:nvPr/>
        </p:nvSpPr>
        <p:spPr bwMode="auto">
          <a:xfrm>
            <a:off x="516637" y="1874729"/>
            <a:ext cx="11013724"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63. Look for examples of fractions in your home, neighbourhood, or classroom. Do you have some measuring tools that include fractions? Can you “see” fractions in your food – a carton of eggs, a pizza, a cake? Where can you “see” fractions in buildings or trees? What different ideas can you think of? How will you record the different fractions you find?</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467351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968C1-BC7A-E545-A259-5BDBE6D5D10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1826008-B609-5F63-E538-444B0848C90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03D1685-3941-805B-4226-BA7409A8EB2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93BE9AA-3A43-A93D-1DF5-00972C72AB7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A733C56-BCFD-964D-6284-895B3FCAC27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9B24351-374B-19B0-8E55-15BF984A262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923BB492-8FA9-0D6D-38F9-052827B5492F}"/>
              </a:ext>
            </a:extLst>
          </p:cNvPr>
          <p:cNvSpPr>
            <a:spLocks noChangeArrowheads="1"/>
          </p:cNvSpPr>
          <p:nvPr/>
        </p:nvSpPr>
        <p:spPr bwMode="auto">
          <a:xfrm>
            <a:off x="589138" y="1975950"/>
            <a:ext cx="11013724"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64. Here is a math story:</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I baked a loaf of bread. A loaf of bread can be sliced into 12 slices of bread. My son likes ham and cheese sandwiches made with two pieces of bread. He eats one and a half sandwiches a day. What math question could you ask? Show what strategy you would use to figure out the answer to your question.</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416763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3179C-21F4-C5A0-54AB-04A590D3467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5123B65-82ED-208D-C270-DA86F3B1686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BD4782B-C58F-E1E2-80D9-C0771964D86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C8837F2-F563-12D7-443F-66989D20979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CDF5EF9-18AD-B5DA-09D0-512D4741EB6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49BBABE-7231-B63D-0243-372DC7076EA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13FA529-68CC-7049-4434-297326280549}"/>
              </a:ext>
            </a:extLst>
          </p:cNvPr>
          <p:cNvSpPr>
            <a:spLocks noChangeArrowheads="1"/>
          </p:cNvSpPr>
          <p:nvPr/>
        </p:nvSpPr>
        <p:spPr bwMode="auto">
          <a:xfrm>
            <a:off x="589138" y="1975950"/>
            <a:ext cx="1101372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65. Jono ate ½ a small pizza. Milton ate ¼ of a large pizza. Who ate more pizza? Could the answer be either of them? Justify your reasoning using pictures, numbers, and words.</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721799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DEC42-D85C-6CD5-DE96-F7C377F2C3E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F6D2BA8-0744-536E-157B-5B337868741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F237353-CAFC-981C-C7A3-8301D15B9B8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4107086-2B0C-B3AF-7640-A770AEAC905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30AB731-3B59-0F33-AB98-DD3B3ECB23C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D31499F-7C19-6023-FA93-94C6172122C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D88E562-7C79-A018-9A7F-53A510D35DD1}"/>
              </a:ext>
            </a:extLst>
          </p:cNvPr>
          <p:cNvSpPr>
            <a:spLocks noChangeArrowheads="1"/>
          </p:cNvSpPr>
          <p:nvPr/>
        </p:nvSpPr>
        <p:spPr bwMode="auto">
          <a:xfrm>
            <a:off x="589138" y="1975950"/>
            <a:ext cx="1101372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66. How you would share four submarine sandwiches equally between you and two of your friends. How much would each person get? Show your thinking.</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048840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51F36-1CA0-5689-BFF4-830CC77B151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C6809A7-79DA-D967-8C9B-6BA7F5AAB11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E8BF74B-50FC-B919-7E0C-C20C01CB372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3B11598-F003-6E3C-1EB1-05BD9B4069B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E9C29E6-C665-A6E8-A916-A921DEF65CD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4581E14-E289-FC75-10FA-34AB48D3CD8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63FB060-5A9B-3699-1E1E-7D01B289715F}"/>
              </a:ext>
            </a:extLst>
          </p:cNvPr>
          <p:cNvSpPr>
            <a:spLocks noChangeArrowheads="1"/>
          </p:cNvSpPr>
          <p:nvPr/>
        </p:nvSpPr>
        <p:spPr bwMode="auto">
          <a:xfrm>
            <a:off x="589138" y="1975950"/>
            <a:ext cx="1101372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67. Pick a number larger than 100 but smaller than 1000. Is your number even or odd? How would you explain this to someone new to the concept of even and odd numbers?</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02021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F9550-4554-9D29-E609-A0F83E80D13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F0E8F45-57AB-E769-1ECE-5AF9B394E17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8D36F4B-9847-E78A-4F31-8CAE0A38837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DB5866B-CFA2-DE3A-9ECD-F7A8F83DA45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B757AB6-DA5B-A676-A550-80DADBE8D8D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B5E5FA0-2F1A-5D37-B884-93D48C4DC87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DD53F02-7264-738F-7C8D-3506638E04CB}"/>
              </a:ext>
            </a:extLst>
          </p:cNvPr>
          <p:cNvSpPr>
            <a:spLocks noChangeArrowheads="1"/>
          </p:cNvSpPr>
          <p:nvPr/>
        </p:nvSpPr>
        <p:spPr bwMode="auto">
          <a:xfrm>
            <a:off x="688191" y="1938727"/>
            <a:ext cx="1050338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6. Print the first ten numbers for each of the following:</a:t>
            </a:r>
          </a:p>
          <a:p>
            <a:endParaRPr lang="en-CA" sz="2800" dirty="0">
              <a:solidFill>
                <a:srgbClr val="000000"/>
              </a:solidFill>
              <a:ea typeface="Times New Roman" panose="02020603050405020304" pitchFamily="18" charset="0"/>
              <a:cs typeface="Arial" panose="020B0604020202020204" pitchFamily="34" charset="0"/>
            </a:endParaRPr>
          </a:p>
          <a:p>
            <a:pPr marL="514350" indent="-51435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Counting up by 2s starting at 85.</a:t>
            </a:r>
          </a:p>
          <a:p>
            <a:pPr marL="514350" indent="-51435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Counting back by 4s starting at 312.</a:t>
            </a:r>
          </a:p>
          <a:p>
            <a:pPr marL="514350" indent="-51435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Counting forwards by 3s starting at 25.</a:t>
            </a:r>
          </a:p>
          <a:p>
            <a:pPr marL="514350" indent="-51435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Counting backwards by 5s starting at 178.</a:t>
            </a:r>
          </a:p>
          <a:p>
            <a:pPr marL="514350" indent="-51435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Counting forward by 10s starting at 723.</a:t>
            </a:r>
          </a:p>
          <a:p>
            <a:endParaRPr lang="en-CA" sz="2800" dirty="0">
              <a:solidFill>
                <a:srgbClr val="000000"/>
              </a:solidFill>
              <a:ea typeface="Times New Roman" panose="02020603050405020304" pitchFamily="18" charset="0"/>
              <a:cs typeface="Arial" panose="020B0604020202020204" pitchFamily="34" charset="0"/>
            </a:endParaRP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539976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A0024-6C6A-17B9-9FF5-64E15F29583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AD5F277-39B8-02C7-C99B-E3B2C8C6142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B0415AA-F669-A934-9C88-E75EA69869B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BFFD68A-7900-05FA-BC5B-9133DEDA896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620B804-622B-CE40-B5E0-192B1869244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B1DD509-3B7B-E4FB-634D-55DB5F2B0FE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8D2DF38-FF40-5D37-111A-5836AFF8A08F}"/>
              </a:ext>
            </a:extLst>
          </p:cNvPr>
          <p:cNvSpPr>
            <a:spLocks noChangeArrowheads="1"/>
          </p:cNvSpPr>
          <p:nvPr/>
        </p:nvSpPr>
        <p:spPr bwMode="auto">
          <a:xfrm>
            <a:off x="589138" y="1930980"/>
            <a:ext cx="1101372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68. Investigate. The numbers 6 and 4 are even. If you add them, you get 10, which is also even. </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Will two even numbers always add up to an even number? Justify your answer.</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How about adding two odd numbers? Adding an even number and an odd number?</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430375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FCB41-7C3F-EB75-00D7-40274A2A305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772D5BD-50D6-6291-9FE5-822317EDFD6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3935A26-5BDB-93B2-48A8-A257DFD998C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AF13EAF-72F8-EFAF-9F56-1288C4C2AAB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DBA5CFD-FABF-C2D8-6834-51B86F0F5D5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35F7296-87BA-757E-93DC-39535127127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FF849AD-03F1-2B22-1BD0-4B5B83A5673E}"/>
              </a:ext>
            </a:extLst>
          </p:cNvPr>
          <p:cNvSpPr>
            <a:spLocks noChangeArrowheads="1"/>
          </p:cNvSpPr>
          <p:nvPr/>
        </p:nvSpPr>
        <p:spPr bwMode="auto">
          <a:xfrm>
            <a:off x="589138" y="1930980"/>
            <a:ext cx="1101372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69. Count to 100 or 500 in at least three different ways. Record how you counted by printing the numbers or showing the counting on a number chart. What patterns did you notice that made counting easier?</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237065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FA408-2BF2-7E7B-5AF0-AFBBCE7C125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9050205-3D42-6400-B56E-3850C012CBA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3C95314-D25C-7510-2301-39587926975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2DB6C6E-54B3-9980-B243-B55CA4B2CE7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16A4F7F-818C-CFC1-1AB0-B98D04CF4BA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0F8195A-66D5-FBC6-0902-9B3A9008EF5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FB5A5E9-49BD-8D12-39D9-256D97D752FE}"/>
              </a:ext>
            </a:extLst>
          </p:cNvPr>
          <p:cNvSpPr>
            <a:spLocks noChangeArrowheads="1"/>
          </p:cNvSpPr>
          <p:nvPr/>
        </p:nvSpPr>
        <p:spPr bwMode="auto">
          <a:xfrm>
            <a:off x="740275" y="1930980"/>
            <a:ext cx="467921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70. How many unit cubes make up the structure in the image here? How do you know? Describe several different ways you can think about this structure. Use number sentences (equations) to represent your thinking.</a:t>
            </a:r>
          </a:p>
          <a:p>
            <a:endParaRPr lang="en-CA" sz="2800" dirty="0">
              <a:solidFill>
                <a:srgbClr val="000000"/>
              </a:solidFill>
              <a:ea typeface="Times New Roman" panose="02020603050405020304" pitchFamily="18" charset="0"/>
              <a:cs typeface="Arial" panose="020B0604020202020204" pitchFamily="34" charset="0"/>
            </a:endParaRPr>
          </a:p>
          <a:p>
            <a:endParaRPr lang="en-CA" sz="2800" dirty="0">
              <a:solidFill>
                <a:srgbClr val="000000"/>
              </a:solidFill>
              <a:ea typeface="Times New Roman" panose="02020603050405020304" pitchFamily="18" charset="0"/>
              <a:cs typeface="Arial" panose="020B0604020202020204" pitchFamily="34" charset="0"/>
            </a:endParaRPr>
          </a:p>
        </p:txBody>
      </p:sp>
      <p:pic>
        <p:nvPicPr>
          <p:cNvPr id="2" name="Picture 2">
            <a:extLst>
              <a:ext uri="{FF2B5EF4-FFF2-40B4-BE49-F238E27FC236}">
                <a16:creationId xmlns:a16="http://schemas.microsoft.com/office/drawing/2014/main" id="{23ADC984-65F5-4AC1-674E-55422ACDAC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731220"/>
            <a:ext cx="4975549" cy="4769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5592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C9382-0DA2-C6D8-3BC9-F6F2291F6C7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8036E98-B345-6FAA-637D-9B4D658E826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D6BC96A-F503-0C8F-219B-CC1FE5FB6A5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F88BD99-F302-E4CC-39D7-C1797F54F84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FDFC288-AA55-5698-4A48-88C5B8BF62B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23AF0014-4C26-5998-E443-BADFDA362E7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BFF3ECF-4FE8-8F61-41D6-563AEDF86EF1}"/>
              </a:ext>
            </a:extLst>
          </p:cNvPr>
          <p:cNvSpPr>
            <a:spLocks noChangeArrowheads="1"/>
          </p:cNvSpPr>
          <p:nvPr/>
        </p:nvSpPr>
        <p:spPr bwMode="auto">
          <a:xfrm>
            <a:off x="678654" y="1930980"/>
            <a:ext cx="10834691"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71. Think of a 3-digit number using the digits 1 to 9.</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Explain or show how you would round it to the nearest hundred.</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Explain or show how you would round it to the nearest ten.</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472974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47C10-2027-2252-8271-97EA4BE05A9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D5E5797-CD73-3B6E-BB3F-F99CA1AFDAD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C7995E9-BAAB-7560-4E97-D0F90DF83ED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1A76E80-DA52-100E-329D-14A04955690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D6FCF75-6BB3-EE09-FEFB-C635966AF02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419F67C-D663-4988-26D2-C61151E1790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821BFEB-29EB-B133-D932-E53115EACA15}"/>
              </a:ext>
            </a:extLst>
          </p:cNvPr>
          <p:cNvSpPr>
            <a:spLocks noChangeArrowheads="1"/>
          </p:cNvSpPr>
          <p:nvPr/>
        </p:nvSpPr>
        <p:spPr bwMode="auto">
          <a:xfrm>
            <a:off x="678654" y="1930980"/>
            <a:ext cx="1083469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72. Margo says 550 rounded to the nearest hundred is 600. </a:t>
            </a:r>
            <a:r>
              <a:rPr lang="en-CA" sz="2800" dirty="0" err="1">
                <a:solidFill>
                  <a:srgbClr val="000000"/>
                </a:solidFill>
                <a:ea typeface="Times New Roman" panose="02020603050405020304" pitchFamily="18" charset="0"/>
                <a:cs typeface="Arial" panose="020B0604020202020204" pitchFamily="34" charset="0"/>
              </a:rPr>
              <a:t>Obenewa</a:t>
            </a:r>
            <a:r>
              <a:rPr lang="en-CA" sz="2800" dirty="0">
                <a:solidFill>
                  <a:srgbClr val="000000"/>
                </a:solidFill>
                <a:ea typeface="Times New Roman" panose="02020603050405020304" pitchFamily="18" charset="0"/>
                <a:cs typeface="Arial" panose="020B0604020202020204" pitchFamily="34" charset="0"/>
              </a:rPr>
              <a:t> says 500 is acceptable, too. Margo disagrees. Who do you agree with? Justify your answer.</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561473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9DDAF-6837-D00A-033B-97705C988C5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16EC7E3-04D0-AD2E-3AE2-FD5C788B240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EEDC4C3-9119-CC7B-7D53-764574F6F24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3AC0C20-5277-03A2-3188-24091FFD3A0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1DB6981-F326-4D68-1942-FEEF7267DC1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F5AC322-47A7-EC30-ECD0-BADA8BF9408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A494FCB-292F-8931-10B0-344C3F7551EA}"/>
              </a:ext>
            </a:extLst>
          </p:cNvPr>
          <p:cNvSpPr>
            <a:spLocks noChangeArrowheads="1"/>
          </p:cNvSpPr>
          <p:nvPr/>
        </p:nvSpPr>
        <p:spPr bwMode="auto">
          <a:xfrm>
            <a:off x="678654" y="1930980"/>
            <a:ext cx="1083469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73. Give an example of when you would want to round a number to the nearest ten or hundred in a real-life context. Why would you do this rather than use the number as is?</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203185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A25C9-F1FA-4365-B30B-2C6A00F0F6F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A659819-BD50-2106-4909-4E31331AB6E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E5F5AB4-1473-B127-A19D-BDEF68A783F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815EDE4-0FAA-B0DE-8379-EBA95BD67F4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7F2F60F-780E-F0B0-4EB7-5403E8F6EBF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77AE791-4600-1E40-9CE0-CE72136CA95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A23A2A1-0069-3768-E3CC-894A0848C18E}"/>
              </a:ext>
            </a:extLst>
          </p:cNvPr>
          <p:cNvSpPr>
            <a:spLocks noChangeArrowheads="1"/>
          </p:cNvSpPr>
          <p:nvPr/>
        </p:nvSpPr>
        <p:spPr bwMode="auto">
          <a:xfrm>
            <a:off x="678654" y="1930980"/>
            <a:ext cx="1083469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74. Describe a situation where you would estimate a quantity (a number greater than 100 but less than 1000) rather than know or find the exact amount. Explain why.</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259337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E5D2C-2605-0FA6-66E1-2D599EBA2F8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0A64785-0D88-2D1D-DF1D-01AC9E312FF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2A38EED2-58AC-7448-99FE-D0F3B656304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A2B3645-D16A-5EE4-4CB1-C5351CF9372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5830E3D-0EDE-01E8-FF28-EEB962F8331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6240D81-DB80-8E05-5FC4-9BDB1FD01E4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2464599-5F56-DFFC-7981-7114BC8B7EB0}"/>
              </a:ext>
            </a:extLst>
          </p:cNvPr>
          <p:cNvSpPr>
            <a:spLocks noChangeArrowheads="1"/>
          </p:cNvSpPr>
          <p:nvPr/>
        </p:nvSpPr>
        <p:spPr bwMode="auto">
          <a:xfrm>
            <a:off x="678654" y="1715537"/>
            <a:ext cx="10834691"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75. Consider the number 357. We read this number as “three hundred fifty seven”. How does the way we say the number relate to the place value of each digit? Find at least two other examples of 3-digit numbers where this is true. Are there any exceptions? </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208255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85EAE-6012-0DBC-0F85-E36EE55CEAE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6A81385-E0B2-C61D-44A4-8994D79A35E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91A95B5-05E8-2D30-E238-5CF79E50BA4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35CDD5F-F570-7F8F-FB52-832DA3FC9CA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E841E7B-2617-BD4C-B300-1C2DFE74D9A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A6AB10D-4DE0-8EA3-0C5A-8AAFBA1C38A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6498AA6-2A6B-ADEE-DB31-05E838E5AD3A}"/>
              </a:ext>
            </a:extLst>
          </p:cNvPr>
          <p:cNvSpPr>
            <a:spLocks noChangeArrowheads="1"/>
          </p:cNvSpPr>
          <p:nvPr/>
        </p:nvSpPr>
        <p:spPr bwMode="auto">
          <a:xfrm>
            <a:off x="678654" y="1930980"/>
            <a:ext cx="10834691"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76. You’re walking from your house to a friend’s house.</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You get to choose how you skip count to get there (by 2s, 5s, 10s… or mix them!).</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Draw or describe your walking path using skip counting.</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Explain why you chose your pattern and how you know you reached the same final number.</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804130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9358D-9370-D3BC-54A4-C2C288263BE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4C8D0A7-60B7-D77A-0FE2-6ABD903DCC6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5826FA8-DAE5-4C11-141F-A3ABB987FEB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D90667D-8DF7-B37F-B01F-0BA8B4F928F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0EC0735-21FC-B19A-B8E3-DBFF7B0F5F4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07CA89D-734E-7981-784B-4A9087B36D5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902D66F-5FEA-2B07-401A-A1D860876D7F}"/>
              </a:ext>
            </a:extLst>
          </p:cNvPr>
          <p:cNvSpPr>
            <a:spLocks noChangeArrowheads="1"/>
          </p:cNvSpPr>
          <p:nvPr/>
        </p:nvSpPr>
        <p:spPr bwMode="auto">
          <a:xfrm>
            <a:off x="634050" y="1672676"/>
            <a:ext cx="10985521"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77. </a:t>
            </a:r>
            <a:r>
              <a:rPr lang="en-CA" sz="2800" b="1" dirty="0">
                <a:solidFill>
                  <a:srgbClr val="000000"/>
                </a:solidFill>
                <a:ea typeface="Times New Roman" panose="02020603050405020304" pitchFamily="18" charset="0"/>
                <a:cs typeface="Arial" panose="020B0604020202020204" pitchFamily="34" charset="0"/>
              </a:rPr>
              <a:t>Part A: </a:t>
            </a:r>
            <a:r>
              <a:rPr lang="en-CA" sz="2800" dirty="0">
                <a:solidFill>
                  <a:srgbClr val="000000"/>
                </a:solidFill>
                <a:ea typeface="Times New Roman" panose="02020603050405020304" pitchFamily="18" charset="0"/>
                <a:cs typeface="Arial" panose="020B0604020202020204" pitchFamily="34" charset="0"/>
              </a:rPr>
              <a:t>Look around your classroom or home. Choose one container. Estimate how many of a particular object it could hold. Determine a lower and upper bound for your estimate. That is, what is the largest the number could possibly be? What is the smallest?</a:t>
            </a:r>
          </a:p>
          <a:p>
            <a:endParaRPr lang="en-CA" sz="2800" dirty="0">
              <a:solidFill>
                <a:srgbClr val="000000"/>
              </a:solidFill>
              <a:ea typeface="Times New Roman" panose="02020603050405020304" pitchFamily="18" charset="0"/>
              <a:cs typeface="Arial" panose="020B0604020202020204" pitchFamily="34" charset="0"/>
            </a:endParaRPr>
          </a:p>
          <a:p>
            <a:r>
              <a:rPr lang="en-CA" sz="2800" b="1" dirty="0">
                <a:solidFill>
                  <a:srgbClr val="000000"/>
                </a:solidFill>
                <a:ea typeface="Times New Roman" panose="02020603050405020304" pitchFamily="18" charset="0"/>
                <a:cs typeface="Arial" panose="020B0604020202020204" pitchFamily="34" charset="0"/>
              </a:rPr>
              <a:t>Part B: </a:t>
            </a:r>
            <a:r>
              <a:rPr lang="en-CA" sz="2800" dirty="0">
                <a:solidFill>
                  <a:srgbClr val="000000"/>
                </a:solidFill>
                <a:ea typeface="Times New Roman" panose="02020603050405020304" pitchFamily="18" charset="0"/>
                <a:cs typeface="Arial" panose="020B0604020202020204" pitchFamily="34" charset="0"/>
              </a:rPr>
              <a:t>Test your estimate using any strategy you like and explain your strategy. How close was your estimate? What would you do differently next time?</a:t>
            </a:r>
          </a:p>
          <a:p>
            <a:endParaRPr lang="en-CA" sz="2800" dirty="0">
              <a:solidFill>
                <a:srgbClr val="000000"/>
              </a:solidFill>
              <a:ea typeface="Times New Roman" panose="02020603050405020304" pitchFamily="18" charset="0"/>
              <a:cs typeface="Arial" panose="020B0604020202020204" pitchFamily="34" charset="0"/>
            </a:endParaRPr>
          </a:p>
          <a:p>
            <a:r>
              <a:rPr lang="en-CA" sz="2800" b="1" dirty="0">
                <a:solidFill>
                  <a:srgbClr val="000000"/>
                </a:solidFill>
                <a:ea typeface="Times New Roman" panose="02020603050405020304" pitchFamily="18" charset="0"/>
                <a:cs typeface="Arial" panose="020B0604020202020204" pitchFamily="34" charset="0"/>
              </a:rPr>
              <a:t>Part C</a:t>
            </a:r>
            <a:r>
              <a:rPr lang="en-CA" sz="2800" dirty="0">
                <a:solidFill>
                  <a:srgbClr val="000000"/>
                </a:solidFill>
                <a:ea typeface="Times New Roman" panose="02020603050405020304" pitchFamily="18" charset="0"/>
                <a:cs typeface="Arial" panose="020B0604020202020204" pitchFamily="34" charset="0"/>
              </a:rPr>
              <a:t>: If you chose a different object to fill the container, how would that change your estimate? Explain your reasoning.</a:t>
            </a:r>
          </a:p>
        </p:txBody>
      </p:sp>
    </p:spTree>
    <p:extLst>
      <p:ext uri="{BB962C8B-B14F-4D97-AF65-F5344CB8AC3E}">
        <p14:creationId xmlns:p14="http://schemas.microsoft.com/office/powerpoint/2010/main" val="126930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FA2D4-9256-CFE9-D7AA-6E181A598CB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E425E47-1EE8-2FE7-7B8D-96CD03786CC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AA8386D-F592-BFAF-E4D4-DA1CA8FDA4E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832941F-B4F0-0DD9-5806-D45C74AE0C0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D6B3A0E-7BCD-538D-9568-6154A91A70C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878D614-E82D-40BB-AAE3-8DD241ABD45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90C16B7-C9AB-6E7D-4192-06291402B34F}"/>
              </a:ext>
            </a:extLst>
          </p:cNvPr>
          <p:cNvSpPr>
            <a:spLocks noChangeArrowheads="1"/>
          </p:cNvSpPr>
          <p:nvPr/>
        </p:nvSpPr>
        <p:spPr bwMode="auto">
          <a:xfrm>
            <a:off x="498808" y="1843458"/>
            <a:ext cx="408665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ea typeface="Times New Roman" panose="02020603050405020304" pitchFamily="18" charset="0"/>
              </a:rPr>
              <a:t>7. Determine which numbers would replace the letters A through G </a:t>
            </a:r>
          </a:p>
        </p:txBody>
      </p:sp>
      <p:pic>
        <p:nvPicPr>
          <p:cNvPr id="1026" name="Picture 2">
            <a:extLst>
              <a:ext uri="{FF2B5EF4-FFF2-40B4-BE49-F238E27FC236}">
                <a16:creationId xmlns:a16="http://schemas.microsoft.com/office/drawing/2014/main" id="{3ACEA5D5-95E7-894C-A8EC-CD4247D4D6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327" y="1486236"/>
            <a:ext cx="7000365" cy="5014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3431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95FFD-C863-D06E-B97E-B58D714EC59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7A85FC0-9AAE-A905-E7F5-F2CCB8A338B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AC5D975-5350-6DEE-DE8D-027CFB8B9AC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2464089-A7AE-97A3-C141-A10501EB0FF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F48F26E-38A8-A988-8CCE-1202490A793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2E476A8-E118-3850-E78A-E0D940F1783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39A11F6-D9C5-FD79-C633-6AF0ECC9EBFC}"/>
              </a:ext>
            </a:extLst>
          </p:cNvPr>
          <p:cNvSpPr>
            <a:spLocks noChangeArrowheads="1"/>
          </p:cNvSpPr>
          <p:nvPr/>
        </p:nvSpPr>
        <p:spPr bwMode="auto">
          <a:xfrm>
            <a:off x="678655" y="1591045"/>
            <a:ext cx="1080710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78. Pretend your number is a recipe, and you can “break it apart” into ingredients. Choose any number between 50 and 200. Decompose it in two or more different ways (e.g., 143 = 100 + 40 + 3 or 143 = 70 + 70 + 3). Explain using pictures, numbers, and words why both “recipes” still make the same number.</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912195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5137E-D582-1CC2-ACA4-A424947FC20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0573305-A3B6-BF84-102B-4A8BBFFC8FF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3EF3C6A-59B5-603E-8EE3-31A22ADB429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E01AEBD-9BBE-44E9-81FF-43923FCE2FF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5227B27-654B-9C7F-3461-6924CB0703B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12CDD91-BF06-50D8-CC94-F116D1A6FE8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AF228EF-2EE0-9DDD-B4D4-950CCA313B7D}"/>
              </a:ext>
            </a:extLst>
          </p:cNvPr>
          <p:cNvSpPr>
            <a:spLocks noChangeArrowheads="1"/>
          </p:cNvSpPr>
          <p:nvPr/>
        </p:nvSpPr>
        <p:spPr bwMode="auto">
          <a:xfrm>
            <a:off x="678654" y="1591045"/>
            <a:ext cx="1087400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79. Think of a place outdoors or on the land — trees on a trail, rocks on a beach, cattails by a pond. Create a skip-counting pattern based on something you notice in nature (e.g., “There were driftwood pieces in groups of 4”). Record your pattern and explain how it connects to the place you chose.</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903887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60005-88FB-2B95-FA73-E5A6CC72323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0CBBAEC-2F16-494B-E686-6FD08BE3BA7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10B2622-BB23-8C55-E902-5A78B8ECB7A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17EBCFD-0B21-30A9-D0D3-E6E1E9F521D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BF1C2BF-F4FE-3A37-2BC6-E8589772E89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15A6DAE-E234-CF0D-0A49-A7202CC383D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7D524AF-D804-CF7B-895C-B1D4A804A36A}"/>
              </a:ext>
            </a:extLst>
          </p:cNvPr>
          <p:cNvSpPr>
            <a:spLocks noChangeArrowheads="1"/>
          </p:cNvSpPr>
          <p:nvPr/>
        </p:nvSpPr>
        <p:spPr bwMode="auto">
          <a:xfrm>
            <a:off x="678654" y="1806488"/>
            <a:ext cx="1087400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80. You’re sharing a pizza with friends. You get to choose how many friends and how it is cut. Show two different ways the pizza could be shared fairly and explain which one you think is the easiest. Use pictures, materials, or words to show your thinking. How does this activity connect to the concept of fractions?</a:t>
            </a:r>
          </a:p>
        </p:txBody>
      </p:sp>
    </p:spTree>
    <p:extLst>
      <p:ext uri="{BB962C8B-B14F-4D97-AF65-F5344CB8AC3E}">
        <p14:creationId xmlns:p14="http://schemas.microsoft.com/office/powerpoint/2010/main" val="36279941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150EE-941E-AAA8-6108-5563B9A89D1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8D3568E-93EB-AC81-17E7-DBC7B5F1938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EAD4BD8-9689-D729-7D7C-0C55A4A0022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C55AD53-F78A-0C61-F496-A10BC653A86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FA2A931-9E42-CE00-2C5E-02AC86AE3A2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24AF87B3-1A9C-9C9B-E3E8-70F69D97954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3F3E788-4D8C-0D9C-E034-234F90F3C72B}"/>
              </a:ext>
            </a:extLst>
          </p:cNvPr>
          <p:cNvSpPr>
            <a:spLocks noChangeArrowheads="1"/>
          </p:cNvSpPr>
          <p:nvPr/>
        </p:nvSpPr>
        <p:spPr bwMode="auto">
          <a:xfrm>
            <a:off x="678654" y="2021932"/>
            <a:ext cx="1087400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81. Choose a question: </a:t>
            </a:r>
            <a:r>
              <a:rPr lang="en-CA" sz="2800" b="1" dirty="0">
                <a:solidFill>
                  <a:srgbClr val="000000"/>
                </a:solidFill>
                <a:ea typeface="Times New Roman" panose="02020603050405020304" pitchFamily="18" charset="0"/>
                <a:cs typeface="Arial" panose="020B0604020202020204" pitchFamily="34" charset="0"/>
              </a:rPr>
              <a:t>29+6, 48+26, 459+36, 548+236</a:t>
            </a:r>
          </a:p>
          <a:p>
            <a:r>
              <a:rPr lang="en-CA" sz="2800" dirty="0">
                <a:solidFill>
                  <a:srgbClr val="000000"/>
                </a:solidFill>
                <a:ea typeface="Times New Roman" panose="02020603050405020304" pitchFamily="18" charset="0"/>
                <a:cs typeface="Arial" panose="020B0604020202020204" pitchFamily="34" charset="0"/>
              </a:rPr>
              <a:t>How does making 10 help you think about ways to add these two numbers? Show your thinking using a model (e.g., ten frame, number line, or number bonds).</a:t>
            </a:r>
          </a:p>
        </p:txBody>
      </p:sp>
    </p:spTree>
    <p:extLst>
      <p:ext uri="{BB962C8B-B14F-4D97-AF65-F5344CB8AC3E}">
        <p14:creationId xmlns:p14="http://schemas.microsoft.com/office/powerpoint/2010/main" val="37545616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1F937-2186-E5A0-B225-F2A43067F60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E1751B9-772E-1641-6430-A95A944E3F7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26349021-5E62-1144-3BDE-5AF12A7681D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012E378-5776-A9CC-2CFD-1DC721A97CC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1A9A126-A40B-468C-93A4-B7EB96A93B5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5731EDD-B418-ABFF-8E7D-94B024D0D20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3547B90-E280-1E5A-99F2-10AAE1E15309}"/>
              </a:ext>
            </a:extLst>
          </p:cNvPr>
          <p:cNvSpPr>
            <a:spLocks noChangeArrowheads="1"/>
          </p:cNvSpPr>
          <p:nvPr/>
        </p:nvSpPr>
        <p:spPr bwMode="auto">
          <a:xfrm>
            <a:off x="678654" y="2021933"/>
            <a:ext cx="1087400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82. Choose three questions: </a:t>
            </a:r>
            <a:endParaRPr lang="en-CA" sz="2800" b="1" dirty="0">
              <a:solidFill>
                <a:srgbClr val="000000"/>
              </a:solidFill>
              <a:ea typeface="Times New Roman" panose="02020603050405020304" pitchFamily="18" charset="0"/>
              <a:cs typeface="Arial" panose="020B0604020202020204" pitchFamily="34" charset="0"/>
            </a:endParaRPr>
          </a:p>
          <a:p>
            <a:r>
              <a:rPr lang="en-CA" sz="2800" b="1" dirty="0">
                <a:solidFill>
                  <a:srgbClr val="000000"/>
                </a:solidFill>
                <a:ea typeface="Times New Roman" panose="02020603050405020304" pitchFamily="18" charset="0"/>
                <a:cs typeface="Arial" panose="020B0604020202020204" pitchFamily="34" charset="0"/>
              </a:rPr>
              <a:t>22 – 16, 51 – 25, 74 – 28, 135 – 67, 385 – 149, 615 – 265 </a:t>
            </a:r>
          </a:p>
          <a:p>
            <a:r>
              <a:rPr lang="en-CA" sz="2800" dirty="0">
                <a:solidFill>
                  <a:srgbClr val="000000"/>
                </a:solidFill>
                <a:ea typeface="Times New Roman" panose="02020603050405020304" pitchFamily="18" charset="0"/>
                <a:cs typeface="Arial" panose="020B0604020202020204" pitchFamily="34" charset="0"/>
              </a:rPr>
              <a:t>How will you show your thinking? Use pictures, numbers, symbols and/or words.</a:t>
            </a:r>
          </a:p>
        </p:txBody>
      </p:sp>
    </p:spTree>
    <p:extLst>
      <p:ext uri="{BB962C8B-B14F-4D97-AF65-F5344CB8AC3E}">
        <p14:creationId xmlns:p14="http://schemas.microsoft.com/office/powerpoint/2010/main" val="17877267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30A18-26D9-09B3-5FBE-C6DF3F90FDA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153B2A6-708C-5535-5E43-9AC17E76685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76599B1-3DFF-F6C9-4627-3D23D854C1B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B4FEA2A-2B62-B982-8EB3-1539B32986A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B7A1659-9FBC-E0BF-B7E5-97A40F3D31E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C072A83-B5BE-CF1B-91B3-A8AD83887F1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A202ACB-B393-3943-1B9C-9981AF20C45E}"/>
              </a:ext>
            </a:extLst>
          </p:cNvPr>
          <p:cNvSpPr>
            <a:spLocks noChangeArrowheads="1"/>
          </p:cNvSpPr>
          <p:nvPr/>
        </p:nvSpPr>
        <p:spPr bwMode="auto">
          <a:xfrm>
            <a:off x="658995" y="1930980"/>
            <a:ext cx="1087400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83. Choose an answer: </a:t>
            </a:r>
            <a:r>
              <a:rPr lang="en-CA" sz="2800" b="1" dirty="0">
                <a:solidFill>
                  <a:srgbClr val="000000"/>
                </a:solidFill>
                <a:ea typeface="Times New Roman" panose="02020603050405020304" pitchFamily="18" charset="0"/>
                <a:cs typeface="Arial" panose="020B0604020202020204" pitchFamily="34" charset="0"/>
              </a:rPr>
              <a:t>12, 55, 99, 260, 485</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Can you think of three different subtraction (take away or difference) questions that have this answer. What materials like blocks, or tools like ten-frames, could help you with this task? Record your questions with pictures, numbers or words.</a:t>
            </a:r>
          </a:p>
        </p:txBody>
      </p:sp>
    </p:spTree>
    <p:extLst>
      <p:ext uri="{BB962C8B-B14F-4D97-AF65-F5344CB8AC3E}">
        <p14:creationId xmlns:p14="http://schemas.microsoft.com/office/powerpoint/2010/main" val="5860007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5533D-FDD2-5EC8-4E91-2E8DF9F3586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07871E2-90AA-D95A-CD8D-57F36B1D27B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26E1ECB-C0C3-B31E-6207-C4288F887E8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F50A13D-4993-DAAC-40CF-F9EDE36EF6E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1F71A18-7633-23E1-FAB9-E3BDEA1B30C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899AAA8-DBC3-C267-36A0-AB77EE2A687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5AABFF0-D6ED-67CA-8EC1-68C745E7CFA2}"/>
              </a:ext>
            </a:extLst>
          </p:cNvPr>
          <p:cNvSpPr>
            <a:spLocks noChangeArrowheads="1"/>
          </p:cNvSpPr>
          <p:nvPr/>
        </p:nvSpPr>
        <p:spPr bwMode="auto">
          <a:xfrm>
            <a:off x="658995" y="1975950"/>
            <a:ext cx="1087400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84. Choose a question: </a:t>
            </a:r>
            <a:r>
              <a:rPr lang="en-CA" sz="2800" b="1" dirty="0">
                <a:ea typeface="Times New Roman" panose="02020603050405020304" pitchFamily="18" charset="0"/>
                <a:cs typeface="Arial" panose="020B0604020202020204" pitchFamily="34" charset="0"/>
              </a:rPr>
              <a:t>21-15, 42-18, 120 – 85, 350-129</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What math story can you tell, draw or create to show that you understand the question. How will you share your story?</a:t>
            </a:r>
          </a:p>
        </p:txBody>
      </p:sp>
    </p:spTree>
    <p:extLst>
      <p:ext uri="{BB962C8B-B14F-4D97-AF65-F5344CB8AC3E}">
        <p14:creationId xmlns:p14="http://schemas.microsoft.com/office/powerpoint/2010/main" val="15583674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3415A-29C9-E59A-EFBB-9CBC2CB5389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BB59FC2-904E-9F78-8901-55DC4AD01E6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5545A9E-1726-45D0-8C50-B295D87C87C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72273EA-713B-6A60-AB4A-5F07AE67070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E6C9D4B-D421-4F59-D0E5-4BECE9195C7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E0301DF-3804-B0AE-6A66-BDE827B081B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7B4D554-7111-DC40-498D-DC5040B3AB56}"/>
              </a:ext>
            </a:extLst>
          </p:cNvPr>
          <p:cNvSpPr>
            <a:spLocks noChangeArrowheads="1"/>
          </p:cNvSpPr>
          <p:nvPr/>
        </p:nvSpPr>
        <p:spPr bwMode="auto">
          <a:xfrm>
            <a:off x="658995" y="1975950"/>
            <a:ext cx="1087400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85. Choose two questions: </a:t>
            </a:r>
          </a:p>
          <a:p>
            <a:r>
              <a:rPr lang="en-CA" sz="2800" b="1" dirty="0">
                <a:solidFill>
                  <a:srgbClr val="000000"/>
                </a:solidFill>
                <a:ea typeface="Times New Roman" panose="02020603050405020304" pitchFamily="18" charset="0"/>
                <a:cs typeface="Arial" panose="020B0604020202020204" pitchFamily="34" charset="0"/>
              </a:rPr>
              <a:t>38+7, 49+8, 58+27, 779+18, 688+227</a:t>
            </a:r>
          </a:p>
          <a:p>
            <a:endParaRPr lang="en-CA" sz="2800" b="1"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What different strategies can you use to add the numbers together?</a:t>
            </a:r>
          </a:p>
          <a:p>
            <a:r>
              <a:rPr lang="en-CA" sz="2800" dirty="0">
                <a:solidFill>
                  <a:srgbClr val="000000"/>
                </a:solidFill>
                <a:ea typeface="Times New Roman" panose="02020603050405020304" pitchFamily="18" charset="0"/>
                <a:cs typeface="Arial" panose="020B0604020202020204" pitchFamily="34" charset="0"/>
              </a:rPr>
              <a:t>How can you show or record how you figured out the answers?</a:t>
            </a:r>
          </a:p>
        </p:txBody>
      </p:sp>
    </p:spTree>
    <p:extLst>
      <p:ext uri="{BB962C8B-B14F-4D97-AF65-F5344CB8AC3E}">
        <p14:creationId xmlns:p14="http://schemas.microsoft.com/office/powerpoint/2010/main" val="18712687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A7F77-35E9-C239-1E20-8B6FA672A25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57D4E5A-2344-E68D-2730-294ACC3DBFB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FFE795A-1FAA-D1F4-24BE-DEBEE3407B6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85A8E89-7464-5F16-AC91-C04D1FB489C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68C564E-9DF0-207D-10D8-CC38AB2865C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26908196-AFEB-B0CB-8251-C6BDBEBA9B1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9B2DEAEE-176C-2122-0249-6A12C71726D8}"/>
              </a:ext>
            </a:extLst>
          </p:cNvPr>
          <p:cNvSpPr>
            <a:spLocks noChangeArrowheads="1"/>
          </p:cNvSpPr>
          <p:nvPr/>
        </p:nvSpPr>
        <p:spPr bwMode="auto">
          <a:xfrm>
            <a:off x="658995" y="1975950"/>
            <a:ext cx="1087400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86. Choose a question: </a:t>
            </a:r>
            <a:r>
              <a:rPr lang="en-CA" sz="2800" b="1" dirty="0">
                <a:solidFill>
                  <a:srgbClr val="000000"/>
                </a:solidFill>
                <a:ea typeface="Times New Roman" panose="02020603050405020304" pitchFamily="18" charset="0"/>
                <a:cs typeface="Arial" panose="020B0604020202020204" pitchFamily="34" charset="0"/>
              </a:rPr>
              <a:t>12+12, 36+15, 50+50, 250+275</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What math story can you tell, draw or create with materials to show you understand the question and can connect it to something in your life or imagination. How will you share your story?</a:t>
            </a:r>
          </a:p>
        </p:txBody>
      </p:sp>
    </p:spTree>
    <p:extLst>
      <p:ext uri="{BB962C8B-B14F-4D97-AF65-F5344CB8AC3E}">
        <p14:creationId xmlns:p14="http://schemas.microsoft.com/office/powerpoint/2010/main" val="19007396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17BDF-760D-E8C0-3345-3389A369B6C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4364F92-7ABA-536E-CECD-787295FD61D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45DE594-58F5-C31D-9822-1C6CFD15803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20389B9-0934-5873-ED62-5803091B6D1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0282C27-6F41-CBE3-ABDC-AD3A16F5B68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BF10420-6F95-CAA6-ED8A-E9998923B1C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798215D-A793-3667-6C20-CF412280BA73}"/>
              </a:ext>
            </a:extLst>
          </p:cNvPr>
          <p:cNvSpPr>
            <a:spLocks noChangeArrowheads="1"/>
          </p:cNvSpPr>
          <p:nvPr/>
        </p:nvSpPr>
        <p:spPr bwMode="auto">
          <a:xfrm>
            <a:off x="658995" y="1975950"/>
            <a:ext cx="10874009"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87. Choose three of these equations to solve:</a:t>
            </a:r>
            <a:endParaRPr lang="en-CA" sz="2800" b="1" dirty="0">
              <a:solidFill>
                <a:srgbClr val="000000"/>
              </a:solidFill>
              <a:ea typeface="Times New Roman" panose="02020603050405020304" pitchFamily="18" charset="0"/>
              <a:cs typeface="Arial" panose="020B0604020202020204" pitchFamily="34" charset="0"/>
            </a:endParaRPr>
          </a:p>
          <a:p>
            <a:r>
              <a:rPr lang="en-CA" sz="2800" b="1" dirty="0">
                <a:solidFill>
                  <a:srgbClr val="000000"/>
                </a:solidFill>
                <a:ea typeface="Times New Roman" panose="02020603050405020304" pitchFamily="18" charset="0"/>
                <a:cs typeface="Arial" panose="020B0604020202020204" pitchFamily="34" charset="0"/>
              </a:rPr>
              <a:t>9+___=17, 45+___=70, 89+___=100, 265+___=450, 200 - ___=98, 425 - ___=175</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Choose equations that are going to make you think. Use items to move around, tallies, drawings or mental math strategies. How will you record and share your thinking?</a:t>
            </a:r>
          </a:p>
        </p:txBody>
      </p:sp>
    </p:spTree>
    <p:extLst>
      <p:ext uri="{BB962C8B-B14F-4D97-AF65-F5344CB8AC3E}">
        <p14:creationId xmlns:p14="http://schemas.microsoft.com/office/powerpoint/2010/main" val="1541483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61B0D-17B7-3BDC-C784-DC569715CDE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1E9B5A4-97BC-6929-E07C-F62BB3E9582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9E6C108-15C4-5687-3865-FCAAE625A6D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D3B5E1B-B17B-55D8-1641-F955B183D36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40029FC-3836-17E6-5587-50887B69D5C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0469BE0-43CB-C404-5FF8-3307069420E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9A7B192-D310-4E24-3485-94D6A8C6C487}"/>
              </a:ext>
            </a:extLst>
          </p:cNvPr>
          <p:cNvSpPr>
            <a:spLocks noChangeArrowheads="1"/>
          </p:cNvSpPr>
          <p:nvPr/>
        </p:nvSpPr>
        <p:spPr bwMode="auto">
          <a:xfrm>
            <a:off x="520449" y="1975950"/>
            <a:ext cx="347102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8. Determine which numbers would replace the letters A through G.</a:t>
            </a:r>
            <a:endParaRPr lang="en-CA" sz="2800" dirty="0">
              <a:ea typeface="Times New Roman" panose="02020603050405020304" pitchFamily="18" charset="0"/>
            </a:endParaRPr>
          </a:p>
        </p:txBody>
      </p:sp>
      <p:pic>
        <p:nvPicPr>
          <p:cNvPr id="2" name="Picture 2">
            <a:extLst>
              <a:ext uri="{FF2B5EF4-FFF2-40B4-BE49-F238E27FC236}">
                <a16:creationId xmlns:a16="http://schemas.microsoft.com/office/drawing/2014/main" id="{0D91658B-12F2-4D81-6DE1-E17C8DDF2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982" y="1975950"/>
            <a:ext cx="7480569" cy="4044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398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75103-D6A7-9142-7664-C9F446CD966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9CCF836-3221-3CF1-1EEE-A4DEA31A54D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694CFC4-CDA2-50E9-92C9-F8EB3C988CB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8D3881E-5BA8-B5FD-1920-E491066F1E7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0FB994D-7E58-2476-672D-638B701070F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3A7A7D2-B5A5-53B5-737C-BD5B4AD34E9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7ECA5DF-B8F0-B901-F256-E46AD458D456}"/>
              </a:ext>
            </a:extLst>
          </p:cNvPr>
          <p:cNvSpPr>
            <a:spLocks noChangeArrowheads="1"/>
          </p:cNvSpPr>
          <p:nvPr/>
        </p:nvSpPr>
        <p:spPr bwMode="auto">
          <a:xfrm>
            <a:off x="658995" y="1975950"/>
            <a:ext cx="1087400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88. Choose three of these math equations to solve:</a:t>
            </a:r>
            <a:endParaRPr lang="en-CA" sz="2800" b="1" dirty="0">
              <a:solidFill>
                <a:srgbClr val="000000"/>
              </a:solidFill>
              <a:ea typeface="Times New Roman" panose="02020603050405020304" pitchFamily="18" charset="0"/>
              <a:cs typeface="Arial" panose="020B0604020202020204" pitchFamily="34" charset="0"/>
            </a:endParaRPr>
          </a:p>
          <a:p>
            <a:r>
              <a:rPr lang="en-CA" sz="2800" b="1" dirty="0">
                <a:solidFill>
                  <a:srgbClr val="000000"/>
                </a:solidFill>
                <a:ea typeface="Times New Roman" panose="02020603050405020304" pitchFamily="18" charset="0"/>
                <a:cs typeface="Arial" panose="020B0604020202020204" pitchFamily="34" charset="0"/>
              </a:rPr>
              <a:t>9 +___=17, 27+ 8=___, 10 +___=25, 10 + ___ =115, ___ + 80=400, 250 + ____= 775 </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Use blocks or counters to move around, tallies, drawings or mental math strategies. How will you record and share your thinking?</a:t>
            </a:r>
          </a:p>
        </p:txBody>
      </p:sp>
    </p:spTree>
    <p:extLst>
      <p:ext uri="{BB962C8B-B14F-4D97-AF65-F5344CB8AC3E}">
        <p14:creationId xmlns:p14="http://schemas.microsoft.com/office/powerpoint/2010/main" val="23937629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A6545-A53E-AB05-AC3B-60C66BDCB73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D598251-6F31-793A-8A65-A00F93866DB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259AC6E-9ED7-4572-10E2-79E596B883D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862EED2-8955-F94A-A9CD-9256E8AD4E2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8B9D86A-D1C1-63AD-0668-69EC06D590E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6A13B6D-B346-9B17-07EE-DB9209CFC35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1A40909-2BBE-A99A-A0FD-30FF509509B6}"/>
              </a:ext>
            </a:extLst>
          </p:cNvPr>
          <p:cNvSpPr>
            <a:spLocks noChangeArrowheads="1"/>
          </p:cNvSpPr>
          <p:nvPr/>
        </p:nvSpPr>
        <p:spPr bwMode="auto">
          <a:xfrm>
            <a:off x="658995" y="1930980"/>
            <a:ext cx="1087400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89. Create a math story in which the quantity (number of something) in the story increases or changes. What is the math sentence or equation that represents what happens in your math story? Act your story out with materials and take a picture or video yourself to share it or draw a picture.</a:t>
            </a:r>
          </a:p>
        </p:txBody>
      </p:sp>
    </p:spTree>
    <p:extLst>
      <p:ext uri="{BB962C8B-B14F-4D97-AF65-F5344CB8AC3E}">
        <p14:creationId xmlns:p14="http://schemas.microsoft.com/office/powerpoint/2010/main" val="19692934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B173F-71B8-4C15-3E92-CCAEF8639B2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1E4A87C-5A3F-E612-997E-109E0EB6DA5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90247B9-20F0-E4D7-E477-2EDEC06984F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491CF96-2CD0-911A-978D-046A104E804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06D928B-7609-23E0-E17A-FF3050F3007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FFE7660-C947-67F1-293A-06CDDDF8315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C05B2CA-F5F5-E186-4C8C-0CC9D2748A07}"/>
              </a:ext>
            </a:extLst>
          </p:cNvPr>
          <p:cNvSpPr>
            <a:spLocks noChangeArrowheads="1"/>
          </p:cNvSpPr>
          <p:nvPr/>
        </p:nvSpPr>
        <p:spPr bwMode="auto">
          <a:xfrm>
            <a:off x="658995" y="1975950"/>
            <a:ext cx="1087400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90. Solve at least three questions: </a:t>
            </a:r>
          </a:p>
          <a:p>
            <a:r>
              <a:rPr lang="en-CA" sz="2800" b="1" dirty="0">
                <a:solidFill>
                  <a:srgbClr val="000000"/>
                </a:solidFill>
                <a:ea typeface="Times New Roman" panose="02020603050405020304" pitchFamily="18" charset="0"/>
                <a:cs typeface="Arial" panose="020B0604020202020204" pitchFamily="34" charset="0"/>
              </a:rPr>
              <a:t>2X5, 5X3, 4X2, 3X6, 6X1, 2X7, 5X4, 3X10</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Draw a picture to represent each equation. Print the multiplication equation and the addition equation that is represented in your drawing. For example, 3X5 could also be written as 5+5+5.</a:t>
            </a:r>
          </a:p>
        </p:txBody>
      </p:sp>
    </p:spTree>
    <p:extLst>
      <p:ext uri="{BB962C8B-B14F-4D97-AF65-F5344CB8AC3E}">
        <p14:creationId xmlns:p14="http://schemas.microsoft.com/office/powerpoint/2010/main" val="19439160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04447-B57A-90C5-765D-5183ED09319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E3C5E41-CC1A-7946-FF7A-9F669802C0F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B25579D-034C-5F20-1339-41B00D601A9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AF73F81-EE70-39FC-EEAD-90E654C96B5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B901638-44E3-22A8-6DEC-078C8FAFCA2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232A939-A332-42E1-786F-EE4CBCB08BD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93A0AB0-74EB-3134-FBD6-B172D31D43A5}"/>
              </a:ext>
            </a:extLst>
          </p:cNvPr>
          <p:cNvSpPr>
            <a:spLocks noChangeArrowheads="1"/>
          </p:cNvSpPr>
          <p:nvPr/>
        </p:nvSpPr>
        <p:spPr bwMode="auto">
          <a:xfrm>
            <a:off x="658995" y="1930980"/>
            <a:ext cx="10874009"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91. Division can be thought about as either sharing or grouping. Solve the following division questions using drawings that show sharing or grouping:</a:t>
            </a:r>
          </a:p>
          <a:p>
            <a:pPr marL="514350" indent="-514350">
              <a:buFont typeface="+mj-lt"/>
              <a:buAutoNum type="alphaLcParenR"/>
            </a:pPr>
            <a:r>
              <a:rPr lang="en-CA" sz="2800" b="1" dirty="0">
                <a:solidFill>
                  <a:srgbClr val="000000"/>
                </a:solidFill>
                <a:ea typeface="Times New Roman" panose="02020603050405020304" pitchFamily="18" charset="0"/>
                <a:cs typeface="Arial" panose="020B0604020202020204" pitchFamily="34" charset="0"/>
              </a:rPr>
              <a:t>8 ÷ 4 </a:t>
            </a:r>
          </a:p>
          <a:p>
            <a:pPr marL="514350" indent="-514350">
              <a:buFont typeface="+mj-lt"/>
              <a:buAutoNum type="alphaLcParenR"/>
            </a:pPr>
            <a:endParaRPr lang="en-CA" sz="2800" b="1" dirty="0">
              <a:solidFill>
                <a:srgbClr val="000000"/>
              </a:solidFill>
              <a:ea typeface="Times New Roman" panose="02020603050405020304" pitchFamily="18" charset="0"/>
              <a:cs typeface="Arial" panose="020B0604020202020204" pitchFamily="34" charset="0"/>
            </a:endParaRPr>
          </a:p>
          <a:p>
            <a:pPr marL="514350" indent="-514350">
              <a:buFont typeface="+mj-lt"/>
              <a:buAutoNum type="alphaLcParenR"/>
            </a:pPr>
            <a:r>
              <a:rPr lang="en-CA" sz="2800" b="1" dirty="0">
                <a:solidFill>
                  <a:srgbClr val="000000"/>
                </a:solidFill>
                <a:ea typeface="Times New Roman" panose="02020603050405020304" pitchFamily="18" charset="0"/>
                <a:cs typeface="Arial" panose="020B0604020202020204" pitchFamily="34" charset="0"/>
              </a:rPr>
              <a:t>12 ÷ 6 </a:t>
            </a:r>
          </a:p>
          <a:p>
            <a:pPr marL="514350" indent="-514350">
              <a:buFont typeface="+mj-lt"/>
              <a:buAutoNum type="alphaLcParenR"/>
            </a:pPr>
            <a:endParaRPr lang="en-CA" sz="2800" b="1" dirty="0">
              <a:solidFill>
                <a:srgbClr val="000000"/>
              </a:solidFill>
              <a:ea typeface="Times New Roman" panose="02020603050405020304" pitchFamily="18" charset="0"/>
              <a:cs typeface="Arial" panose="020B0604020202020204" pitchFamily="34" charset="0"/>
            </a:endParaRPr>
          </a:p>
          <a:p>
            <a:pPr marL="514350" indent="-514350">
              <a:buFont typeface="+mj-lt"/>
              <a:buAutoNum type="alphaLcParenR"/>
            </a:pPr>
            <a:r>
              <a:rPr lang="en-CA" sz="2800" b="1" dirty="0">
                <a:solidFill>
                  <a:srgbClr val="000000"/>
                </a:solidFill>
                <a:ea typeface="Times New Roman" panose="02020603050405020304" pitchFamily="18" charset="0"/>
                <a:cs typeface="Arial" panose="020B0604020202020204" pitchFamily="34" charset="0"/>
              </a:rPr>
              <a:t>15 ÷ 3 </a:t>
            </a:r>
          </a:p>
          <a:p>
            <a:pPr marL="514350" indent="-514350">
              <a:buFont typeface="+mj-lt"/>
              <a:buAutoNum type="alphaLcParenR"/>
            </a:pPr>
            <a:endParaRPr lang="en-CA" sz="2800" b="1" dirty="0">
              <a:solidFill>
                <a:srgbClr val="000000"/>
              </a:solidFill>
              <a:ea typeface="Times New Roman" panose="02020603050405020304" pitchFamily="18" charset="0"/>
              <a:cs typeface="Arial" panose="020B0604020202020204" pitchFamily="34" charset="0"/>
            </a:endParaRPr>
          </a:p>
          <a:p>
            <a:pPr marL="514350" indent="-514350">
              <a:buFont typeface="+mj-lt"/>
              <a:buAutoNum type="alphaLcParenR"/>
            </a:pPr>
            <a:r>
              <a:rPr lang="en-CA" sz="2800" b="1" dirty="0">
                <a:solidFill>
                  <a:srgbClr val="000000"/>
                </a:solidFill>
                <a:ea typeface="Times New Roman" panose="02020603050405020304" pitchFamily="18" charset="0"/>
                <a:cs typeface="Arial" panose="020B0604020202020204" pitchFamily="34" charset="0"/>
              </a:rPr>
              <a:t>20 ÷ 5</a:t>
            </a:r>
          </a:p>
        </p:txBody>
      </p:sp>
    </p:spTree>
    <p:extLst>
      <p:ext uri="{BB962C8B-B14F-4D97-AF65-F5344CB8AC3E}">
        <p14:creationId xmlns:p14="http://schemas.microsoft.com/office/powerpoint/2010/main" val="34736119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A4308-64FA-1026-30A5-AE491FCD0D6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B7B65D5-B7EE-A340-6404-F3560C4B19C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5273D00-B6EB-740D-8477-8573609F48E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B8652D1-C06D-A577-1D08-45A69B8B386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7DDC885-D6FE-3708-00F6-61CE7D2B11C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23720E3-8775-B55C-426E-BFE04FB4237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2196935-439A-750A-B8F3-2DB5CD40944C}"/>
              </a:ext>
            </a:extLst>
          </p:cNvPr>
          <p:cNvSpPr>
            <a:spLocks noChangeArrowheads="1"/>
          </p:cNvSpPr>
          <p:nvPr/>
        </p:nvSpPr>
        <p:spPr bwMode="auto">
          <a:xfrm>
            <a:off x="658995" y="1613118"/>
            <a:ext cx="1087400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92. Division can also be thought of as repeated subtraction.</a:t>
            </a:r>
          </a:p>
          <a:p>
            <a:r>
              <a:rPr lang="en-CA" sz="2800" dirty="0">
                <a:solidFill>
                  <a:srgbClr val="000000"/>
                </a:solidFill>
                <a:ea typeface="Times New Roman" panose="02020603050405020304" pitchFamily="18" charset="0"/>
                <a:cs typeface="Arial" panose="020B0604020202020204" pitchFamily="34" charset="0"/>
              </a:rPr>
              <a:t>For example, 12 ÷ 3 can be represented as 12 - 3 – 3 – 3 - 3= 0. So four 3s can be subtracted from 12 so 12 ÷ 3 = 4. Solve these division questions using repeated subtraction: </a:t>
            </a:r>
          </a:p>
        </p:txBody>
      </p:sp>
      <p:graphicFrame>
        <p:nvGraphicFramePr>
          <p:cNvPr id="2" name="Table 1">
            <a:extLst>
              <a:ext uri="{FF2B5EF4-FFF2-40B4-BE49-F238E27FC236}">
                <a16:creationId xmlns:a16="http://schemas.microsoft.com/office/drawing/2014/main" id="{A1432FE1-A285-C8A1-2345-69A9372641CA}"/>
              </a:ext>
            </a:extLst>
          </p:cNvPr>
          <p:cNvGraphicFramePr>
            <a:graphicFrameLocks noGrp="1"/>
          </p:cNvGraphicFramePr>
          <p:nvPr>
            <p:extLst>
              <p:ext uri="{D42A27DB-BD31-4B8C-83A1-F6EECF244321}">
                <p14:modId xmlns:p14="http://schemas.microsoft.com/office/powerpoint/2010/main" val="861381580"/>
              </p:ext>
            </p:extLst>
          </p:nvPr>
        </p:nvGraphicFramePr>
        <p:xfrm>
          <a:off x="818793" y="3657805"/>
          <a:ext cx="8771256" cy="2842877"/>
        </p:xfrm>
        <a:graphic>
          <a:graphicData uri="http://schemas.openxmlformats.org/drawingml/2006/table">
            <a:tbl>
              <a:tblPr firstRow="1" bandRow="1">
                <a:tableStyleId>{5C22544A-7EE6-4342-B048-85BDC9FD1C3A}</a:tableStyleId>
              </a:tblPr>
              <a:tblGrid>
                <a:gridCol w="4385628">
                  <a:extLst>
                    <a:ext uri="{9D8B030D-6E8A-4147-A177-3AD203B41FA5}">
                      <a16:colId xmlns:a16="http://schemas.microsoft.com/office/drawing/2014/main" val="1277712407"/>
                    </a:ext>
                  </a:extLst>
                </a:gridCol>
                <a:gridCol w="4385628">
                  <a:extLst>
                    <a:ext uri="{9D8B030D-6E8A-4147-A177-3AD203B41FA5}">
                      <a16:colId xmlns:a16="http://schemas.microsoft.com/office/drawing/2014/main" val="1862093420"/>
                    </a:ext>
                  </a:extLst>
                </a:gridCol>
              </a:tblGrid>
              <a:tr h="1402378">
                <a:tc>
                  <a:txBody>
                    <a:bodyPr/>
                    <a:lstStyle/>
                    <a:p>
                      <a:pPr marL="0" marR="0" lvl="0" indent="0" algn="l" defTabSz="684063" rtl="0" eaLnBrk="1" fontAlgn="auto" latinLnBrk="0" hangingPunct="1">
                        <a:lnSpc>
                          <a:spcPct val="100000"/>
                        </a:lnSpc>
                        <a:spcBef>
                          <a:spcPts val="0"/>
                        </a:spcBef>
                        <a:spcAft>
                          <a:spcPts val="0"/>
                        </a:spcAft>
                        <a:buClrTx/>
                        <a:buSzTx/>
                        <a:buFontTx/>
                        <a:buNone/>
                        <a:tabLst/>
                        <a:defRPr/>
                      </a:pPr>
                      <a:r>
                        <a:rPr lang="en-US" sz="4000" b="0" dirty="0">
                          <a:solidFill>
                            <a:schemeClr val="tx1"/>
                          </a:solidFill>
                        </a:rPr>
                        <a:t>a) </a:t>
                      </a:r>
                      <a:r>
                        <a:rPr lang="en-CA" sz="4000" b="0" dirty="0">
                          <a:solidFill>
                            <a:srgbClr val="000000"/>
                          </a:solidFill>
                          <a:ea typeface="Times New Roman" panose="02020603050405020304" pitchFamily="18" charset="0"/>
                          <a:cs typeface="Arial" panose="020B0604020202020204" pitchFamily="34" charset="0"/>
                        </a:rPr>
                        <a:t>6 ÷ 2 </a:t>
                      </a:r>
                      <a:endParaRPr lang="en-US"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4063" rtl="0" eaLnBrk="1" fontAlgn="auto" latinLnBrk="0" hangingPunct="1">
                        <a:lnSpc>
                          <a:spcPct val="100000"/>
                        </a:lnSpc>
                        <a:spcBef>
                          <a:spcPts val="0"/>
                        </a:spcBef>
                        <a:spcAft>
                          <a:spcPts val="0"/>
                        </a:spcAft>
                        <a:buClrTx/>
                        <a:buSzTx/>
                        <a:buFontTx/>
                        <a:buNone/>
                        <a:tabLst/>
                        <a:defRPr/>
                      </a:pPr>
                      <a:r>
                        <a:rPr lang="en-US" sz="4000" b="0" dirty="0">
                          <a:solidFill>
                            <a:schemeClr val="tx1"/>
                          </a:solidFill>
                        </a:rPr>
                        <a:t>b) </a:t>
                      </a:r>
                      <a:r>
                        <a:rPr lang="en-CA" sz="4000" b="0" dirty="0">
                          <a:solidFill>
                            <a:srgbClr val="000000"/>
                          </a:solidFill>
                          <a:ea typeface="Times New Roman" panose="02020603050405020304" pitchFamily="18" charset="0"/>
                          <a:cs typeface="Arial" panose="020B0604020202020204" pitchFamily="34" charset="0"/>
                        </a:rPr>
                        <a:t>10 ÷ 5 </a:t>
                      </a:r>
                      <a:endParaRPr lang="en-US"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3985660"/>
                  </a:ext>
                </a:extLst>
              </a:tr>
              <a:tr h="1440499">
                <a:tc>
                  <a:txBody>
                    <a:bodyPr/>
                    <a:lstStyle/>
                    <a:p>
                      <a:pPr marL="0" marR="0" lvl="0" indent="0" algn="l" defTabSz="684063" rtl="0" eaLnBrk="1" fontAlgn="auto" latinLnBrk="0" hangingPunct="1">
                        <a:lnSpc>
                          <a:spcPct val="100000"/>
                        </a:lnSpc>
                        <a:spcBef>
                          <a:spcPts val="0"/>
                        </a:spcBef>
                        <a:spcAft>
                          <a:spcPts val="0"/>
                        </a:spcAft>
                        <a:buClrTx/>
                        <a:buSzTx/>
                        <a:buFontTx/>
                        <a:buNone/>
                        <a:tabLst/>
                        <a:defRPr/>
                      </a:pPr>
                      <a:r>
                        <a:rPr lang="en-US" sz="4000" b="0" dirty="0">
                          <a:solidFill>
                            <a:schemeClr val="tx1"/>
                          </a:solidFill>
                        </a:rPr>
                        <a:t>c) </a:t>
                      </a:r>
                      <a:r>
                        <a:rPr lang="en-CA" sz="4000" b="0" dirty="0">
                          <a:solidFill>
                            <a:srgbClr val="000000"/>
                          </a:solidFill>
                          <a:ea typeface="Times New Roman" panose="02020603050405020304" pitchFamily="18" charset="0"/>
                          <a:cs typeface="Arial" panose="020B0604020202020204" pitchFamily="34" charset="0"/>
                        </a:rPr>
                        <a:t>16 ÷ 4 </a:t>
                      </a:r>
                      <a:endParaRPr lang="en-US"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US" sz="4000" b="0" dirty="0">
                          <a:solidFill>
                            <a:schemeClr val="tx1"/>
                          </a:solidFill>
                        </a:rPr>
                        <a:t>d) </a:t>
                      </a:r>
                      <a:r>
                        <a:rPr lang="en-CA" sz="4000" b="0" dirty="0">
                          <a:solidFill>
                            <a:srgbClr val="000000"/>
                          </a:solidFill>
                          <a:ea typeface="Times New Roman" panose="02020603050405020304" pitchFamily="18" charset="0"/>
                          <a:cs typeface="Arial" panose="020B0604020202020204" pitchFamily="34" charset="0"/>
                        </a:rPr>
                        <a:t>24 ÷ 6</a:t>
                      </a:r>
                    </a:p>
                    <a:p>
                      <a:endParaRPr lang="en-US"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718042"/>
                  </a:ext>
                </a:extLst>
              </a:tr>
            </a:tbl>
          </a:graphicData>
        </a:graphic>
      </p:graphicFrame>
    </p:spTree>
    <p:extLst>
      <p:ext uri="{BB962C8B-B14F-4D97-AF65-F5344CB8AC3E}">
        <p14:creationId xmlns:p14="http://schemas.microsoft.com/office/powerpoint/2010/main" val="6728486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7D69B-D262-6EF6-8DE8-7BFFB0E62E3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3E640C2-F0B7-3A19-2E1A-DB01C9C88A4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26EA3ABF-19DB-0876-DC70-DAA61189FF5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42F1AFD-1D17-4EE0-772C-B96311166C1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9F19B84-3D4E-E4B2-20DB-0CDFED03401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C15EE80-0DF9-02AA-D752-3DADF2C73C1C}"/>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AA85964-62D5-E18E-94B6-2BED9F29201B}"/>
              </a:ext>
            </a:extLst>
          </p:cNvPr>
          <p:cNvSpPr>
            <a:spLocks noChangeArrowheads="1"/>
          </p:cNvSpPr>
          <p:nvPr/>
        </p:nvSpPr>
        <p:spPr bwMode="auto">
          <a:xfrm>
            <a:off x="658995" y="1930980"/>
            <a:ext cx="1087400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93. Choose one or answer both. Show your understanding of this relationship using pictures, numbers and words using examples.</a:t>
            </a:r>
          </a:p>
          <a:p>
            <a:pPr marL="342900" indent="-342900">
              <a:buAutoNum type="alphaLcParenR"/>
            </a:pPr>
            <a:r>
              <a:rPr lang="en-CA" sz="2800" dirty="0">
                <a:solidFill>
                  <a:srgbClr val="000000"/>
                </a:solidFill>
                <a:ea typeface="Times New Roman" panose="02020603050405020304" pitchFamily="18" charset="0"/>
                <a:cs typeface="Arial" panose="020B0604020202020204" pitchFamily="34" charset="0"/>
              </a:rPr>
              <a:t>How are multiplication and division connected? </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b) How are addition and subtraction connected? </a:t>
            </a:r>
          </a:p>
        </p:txBody>
      </p:sp>
    </p:spTree>
    <p:extLst>
      <p:ext uri="{BB962C8B-B14F-4D97-AF65-F5344CB8AC3E}">
        <p14:creationId xmlns:p14="http://schemas.microsoft.com/office/powerpoint/2010/main" val="41800695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135A5-362F-929E-04A4-40D7E349FA4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CE623F4-614A-A965-B41D-1B2DE8CDDBA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2F5B64A-EE1A-AE59-7D4C-78AE8BDE501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3E5A0F3-DEEF-70D0-C9E3-A3A4412CD33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1865210-E705-2139-435E-CAE2E356E6B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BB2112D-777B-45C0-5F54-391E75DEF63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F339969-D4FF-E942-83D6-5B60F7DA4960}"/>
              </a:ext>
            </a:extLst>
          </p:cNvPr>
          <p:cNvSpPr>
            <a:spLocks noChangeArrowheads="1"/>
          </p:cNvSpPr>
          <p:nvPr/>
        </p:nvSpPr>
        <p:spPr bwMode="auto">
          <a:xfrm>
            <a:off x="658995" y="1975950"/>
            <a:ext cx="1087400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94. Choose a question: </a:t>
            </a:r>
            <a:r>
              <a:rPr lang="en-CA" sz="2800" b="1" dirty="0">
                <a:solidFill>
                  <a:srgbClr val="000000"/>
                </a:solidFill>
                <a:ea typeface="Times New Roman" panose="02020603050405020304" pitchFamily="18" charset="0"/>
                <a:cs typeface="Arial" panose="020B0604020202020204" pitchFamily="34" charset="0"/>
              </a:rPr>
              <a:t>3 x 4, 12 ÷ 2, 15 ÷ 3, 4 x 12</a:t>
            </a:r>
          </a:p>
          <a:p>
            <a:r>
              <a:rPr lang="en-CA" sz="2800" dirty="0">
                <a:solidFill>
                  <a:srgbClr val="000000"/>
                </a:solidFill>
                <a:ea typeface="Times New Roman" panose="02020603050405020304" pitchFamily="18" charset="0"/>
                <a:cs typeface="Arial" panose="020B0604020202020204" pitchFamily="34" charset="0"/>
              </a:rPr>
              <a:t>What math story can you tell, draw or create with materials to show you understand the question. How will you share your story?</a:t>
            </a:r>
          </a:p>
        </p:txBody>
      </p:sp>
    </p:spTree>
    <p:extLst>
      <p:ext uri="{BB962C8B-B14F-4D97-AF65-F5344CB8AC3E}">
        <p14:creationId xmlns:p14="http://schemas.microsoft.com/office/powerpoint/2010/main" val="21055936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EAA8E-2890-1DAB-540B-E5E99102190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0214A9B-11EF-F4D5-FD06-4C826187A95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51281CF-1701-20F2-DB2F-EBFB3A4C922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A881DD7-F805-9F01-DD8C-DC681EF71F3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9AD838E-739C-FE14-8DC3-4C592DB0B69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8D5B0FB-A221-3568-81BC-1DD3AB1A857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64AC71A-EA04-7AF6-1D3F-944FA37F2916}"/>
              </a:ext>
            </a:extLst>
          </p:cNvPr>
          <p:cNvSpPr>
            <a:spLocks noChangeArrowheads="1"/>
          </p:cNvSpPr>
          <p:nvPr/>
        </p:nvSpPr>
        <p:spPr bwMode="auto">
          <a:xfrm>
            <a:off x="658995" y="1975950"/>
            <a:ext cx="1087400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95. Choose three questions: </a:t>
            </a:r>
          </a:p>
          <a:p>
            <a:r>
              <a:rPr lang="en-CA" sz="2800" b="1" dirty="0">
                <a:solidFill>
                  <a:srgbClr val="000000"/>
                </a:solidFill>
                <a:ea typeface="Times New Roman" panose="02020603050405020304" pitchFamily="18" charset="0"/>
                <a:cs typeface="Arial" panose="020B0604020202020204" pitchFamily="34" charset="0"/>
              </a:rPr>
              <a:t>22-14, 51-17, 99 - 36, 140 – 75, 360 -185, 931 - 786 </a:t>
            </a:r>
          </a:p>
          <a:p>
            <a:r>
              <a:rPr lang="en-CA" sz="2800" dirty="0">
                <a:solidFill>
                  <a:srgbClr val="000000"/>
                </a:solidFill>
                <a:ea typeface="Times New Roman" panose="02020603050405020304" pitchFamily="18" charset="0"/>
                <a:cs typeface="Arial" panose="020B0604020202020204" pitchFamily="34" charset="0"/>
              </a:rPr>
              <a:t>For each question, show two different ways to find the answer. How will you communicate your thinking?</a:t>
            </a:r>
          </a:p>
        </p:txBody>
      </p:sp>
    </p:spTree>
    <p:extLst>
      <p:ext uri="{BB962C8B-B14F-4D97-AF65-F5344CB8AC3E}">
        <p14:creationId xmlns:p14="http://schemas.microsoft.com/office/powerpoint/2010/main" val="270412339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ACA27-D558-BED4-EC8D-C7FC6CE39FE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0C9E932-8BC8-A38E-FDC6-1F2D6EC2AF3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2FBE6855-79E7-9B58-D10A-DEB3B3D8CEF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2412BA1-7C5A-99B7-4913-EACEC9880D6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A2967E5-8939-D471-0F03-32A7C706AE6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BDEF281-6E9A-5015-B0FD-7DB873E8632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4B7B786-9B69-75C7-C310-00AD7631E5BE}"/>
              </a:ext>
            </a:extLst>
          </p:cNvPr>
          <p:cNvSpPr>
            <a:spLocks noChangeArrowheads="1"/>
          </p:cNvSpPr>
          <p:nvPr/>
        </p:nvSpPr>
        <p:spPr bwMode="auto">
          <a:xfrm>
            <a:off x="658995" y="1930980"/>
            <a:ext cx="1087400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96. Choose three questions:</a:t>
            </a:r>
            <a:endParaRPr lang="en-CA" sz="2800" b="1" dirty="0">
              <a:solidFill>
                <a:srgbClr val="000000"/>
              </a:solidFill>
              <a:ea typeface="Times New Roman" panose="02020603050405020304" pitchFamily="18" charset="0"/>
              <a:cs typeface="Arial" panose="020B0604020202020204" pitchFamily="34" charset="0"/>
            </a:endParaRPr>
          </a:p>
          <a:p>
            <a:r>
              <a:rPr lang="en-CA" sz="2800" b="1" dirty="0">
                <a:solidFill>
                  <a:srgbClr val="000000"/>
                </a:solidFill>
                <a:ea typeface="Times New Roman" panose="02020603050405020304" pitchFamily="18" charset="0"/>
                <a:cs typeface="Arial" panose="020B0604020202020204" pitchFamily="34" charset="0"/>
              </a:rPr>
              <a:t>25 + 36 = ___, 		49 + ___ = 70, 		52 + ___ = 90, </a:t>
            </a:r>
          </a:p>
          <a:p>
            <a:r>
              <a:rPr lang="en-CA" sz="2800" b="1" dirty="0">
                <a:solidFill>
                  <a:srgbClr val="000000"/>
                </a:solidFill>
                <a:ea typeface="Times New Roman" panose="02020603050405020304" pitchFamily="18" charset="0"/>
                <a:cs typeface="Arial" panose="020B0604020202020204" pitchFamily="34" charset="0"/>
              </a:rPr>
              <a:t>150 + 75 = ___, 		360 + ___ = 500,  	587 + 459 = ___</a:t>
            </a:r>
          </a:p>
          <a:p>
            <a:endParaRPr lang="en-CA" sz="2800" dirty="0">
              <a:solidFill>
                <a:srgbClr val="000000"/>
              </a:solidFill>
              <a:ea typeface="Times New Roman" panose="02020603050405020304" pitchFamily="18" charset="0"/>
              <a:cs typeface="Arial" panose="020B0604020202020204" pitchFamily="34" charset="0"/>
            </a:endParaRPr>
          </a:p>
          <a:p>
            <a:r>
              <a:rPr lang="en-CA" sz="2800" dirty="0">
                <a:solidFill>
                  <a:srgbClr val="000000"/>
                </a:solidFill>
                <a:ea typeface="Times New Roman" panose="02020603050405020304" pitchFamily="18" charset="0"/>
                <a:cs typeface="Arial" panose="020B0604020202020204" pitchFamily="34" charset="0"/>
              </a:rPr>
              <a:t>For each question, show two different ways to find the answer. How will you communicate your thinking?</a:t>
            </a:r>
          </a:p>
        </p:txBody>
      </p:sp>
    </p:spTree>
    <p:extLst>
      <p:ext uri="{BB962C8B-B14F-4D97-AF65-F5344CB8AC3E}">
        <p14:creationId xmlns:p14="http://schemas.microsoft.com/office/powerpoint/2010/main" val="15824907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20E76-1DA5-3129-626A-8208561F3BC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130FC22-8075-B9A9-6B8F-44976ED202B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8D9D0B0-6E1D-900B-F151-7456A374F8A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460B7D0-DA75-9708-E65B-51738D51558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7C6DF40-4134-6E05-2123-2FB07F035E8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433EF26-2B97-6103-983D-B53C6583B29C}"/>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3 NUMBER SENSE +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DA13129-7FFA-C38C-2F05-B4B1373441FF}"/>
              </a:ext>
            </a:extLst>
          </p:cNvPr>
          <p:cNvSpPr>
            <a:spLocks noChangeArrowheads="1"/>
          </p:cNvSpPr>
          <p:nvPr/>
        </p:nvSpPr>
        <p:spPr bwMode="auto">
          <a:xfrm>
            <a:off x="658995" y="1930980"/>
            <a:ext cx="1087400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97. The answer is 42. What could the math question be? Think of at least four different questions. Can you think of a question for each operation (addition, subtraction, multiplication and division)?</a:t>
            </a:r>
          </a:p>
        </p:txBody>
      </p:sp>
    </p:spTree>
    <p:extLst>
      <p:ext uri="{BB962C8B-B14F-4D97-AF65-F5344CB8AC3E}">
        <p14:creationId xmlns:p14="http://schemas.microsoft.com/office/powerpoint/2010/main" val="3165844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4489</TotalTime>
  <Words>11028</Words>
  <Application>Microsoft Macintosh PowerPoint</Application>
  <PresentationFormat>Widescreen</PresentationFormat>
  <Paragraphs>1296</Paragraphs>
  <Slides>236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236</vt:i4>
      </vt:variant>
    </vt:vector>
  </HeadingPairs>
  <TitlesOfParts>
    <vt:vector size="241" baseType="lpstr">
      <vt:lpstr>Aptos</vt:lpstr>
      <vt:lpstr>Aptos Display</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Yas Mann</dc:creator>
  <cp:lastModifiedBy>Yas Mann</cp:lastModifiedBy>
  <cp:revision>13</cp:revision>
  <dcterms:created xsi:type="dcterms:W3CDTF">2025-08-19T18:11:59Z</dcterms:created>
  <dcterms:modified xsi:type="dcterms:W3CDTF">2026-02-05T21:59:40Z</dcterms:modified>
</cp:coreProperties>
</file>