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491" r:id="rId2"/>
    <p:sldId id="506" r:id="rId3"/>
    <p:sldId id="507" r:id="rId4"/>
    <p:sldId id="508" r:id="rId5"/>
    <p:sldId id="509" r:id="rId6"/>
    <p:sldId id="510" r:id="rId7"/>
    <p:sldId id="511" r:id="rId8"/>
    <p:sldId id="512" r:id="rId9"/>
    <p:sldId id="513" r:id="rId10"/>
    <p:sldId id="515" r:id="rId11"/>
    <p:sldId id="514" r:id="rId12"/>
    <p:sldId id="516" r:id="rId13"/>
    <p:sldId id="517" r:id="rId14"/>
    <p:sldId id="518" r:id="rId15"/>
    <p:sldId id="519" r:id="rId16"/>
    <p:sldId id="520" r:id="rId17"/>
    <p:sldId id="521" r:id="rId18"/>
    <p:sldId id="522" r:id="rId19"/>
    <p:sldId id="52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4661"/>
  </p:normalViewPr>
  <p:slideViewPr>
    <p:cSldViewPr snapToGrid="0">
      <p:cViewPr varScale="1">
        <p:scale>
          <a:sx n="59" d="100"/>
          <a:sy n="59" d="100"/>
        </p:scale>
        <p:origin x="200" y="13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A0E1C-71A9-5167-4501-2520EC0131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F7DAC9-B56A-E13A-08A0-EAE322046D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C8D5FA-CE3F-F38D-9166-A9940F299A41}"/>
              </a:ext>
            </a:extLst>
          </p:cNvPr>
          <p:cNvSpPr>
            <a:spLocks noGrp="1"/>
          </p:cNvSpPr>
          <p:nvPr>
            <p:ph type="dt" sz="half" idx="10"/>
          </p:nvPr>
        </p:nvSpPr>
        <p:spPr/>
        <p:txBody>
          <a:bodyPr/>
          <a:lstStyle/>
          <a:p>
            <a:fld id="{E1A9FB83-AE5B-3D4C-8588-468573559C52}" type="datetimeFigureOut">
              <a:rPr lang="en-US" smtClean="0"/>
              <a:t>3/6/26</a:t>
            </a:fld>
            <a:endParaRPr lang="en-US"/>
          </a:p>
        </p:txBody>
      </p:sp>
      <p:sp>
        <p:nvSpPr>
          <p:cNvPr id="5" name="Footer Placeholder 4">
            <a:extLst>
              <a:ext uri="{FF2B5EF4-FFF2-40B4-BE49-F238E27FC236}">
                <a16:creationId xmlns:a16="http://schemas.microsoft.com/office/drawing/2014/main" id="{CF1C20E6-68DD-B91F-8C88-1A87964157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3ECD1-878B-B17A-612E-80EAD4540E82}"/>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238748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79E05-0923-1811-C490-CC2A4AFB58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6E1A5B-BA45-D6A0-F8F0-9874BEE13D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9E9DB-3665-05CF-53F2-0B8139E8F5DB}"/>
              </a:ext>
            </a:extLst>
          </p:cNvPr>
          <p:cNvSpPr>
            <a:spLocks noGrp="1"/>
          </p:cNvSpPr>
          <p:nvPr>
            <p:ph type="dt" sz="half" idx="10"/>
          </p:nvPr>
        </p:nvSpPr>
        <p:spPr/>
        <p:txBody>
          <a:bodyPr/>
          <a:lstStyle/>
          <a:p>
            <a:fld id="{E1A9FB83-AE5B-3D4C-8588-468573559C52}" type="datetimeFigureOut">
              <a:rPr lang="en-US" smtClean="0"/>
              <a:t>3/6/26</a:t>
            </a:fld>
            <a:endParaRPr lang="en-US"/>
          </a:p>
        </p:txBody>
      </p:sp>
      <p:sp>
        <p:nvSpPr>
          <p:cNvPr id="5" name="Footer Placeholder 4">
            <a:extLst>
              <a:ext uri="{FF2B5EF4-FFF2-40B4-BE49-F238E27FC236}">
                <a16:creationId xmlns:a16="http://schemas.microsoft.com/office/drawing/2014/main" id="{A120E7AF-313F-3B3A-2496-DCD4149A33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43193B-D08C-B5A1-F4EB-3E0106A054C8}"/>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3096703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D99019-E69F-583F-2F9F-F9C5F7CB8E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3D7F8F-901B-04C7-3A9E-C0F90BB0DB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D1B73E-44F5-7AE6-9BB1-12434CBADAFA}"/>
              </a:ext>
            </a:extLst>
          </p:cNvPr>
          <p:cNvSpPr>
            <a:spLocks noGrp="1"/>
          </p:cNvSpPr>
          <p:nvPr>
            <p:ph type="dt" sz="half" idx="10"/>
          </p:nvPr>
        </p:nvSpPr>
        <p:spPr/>
        <p:txBody>
          <a:bodyPr/>
          <a:lstStyle/>
          <a:p>
            <a:fld id="{E1A9FB83-AE5B-3D4C-8588-468573559C52}" type="datetimeFigureOut">
              <a:rPr lang="en-US" smtClean="0"/>
              <a:t>3/6/26</a:t>
            </a:fld>
            <a:endParaRPr lang="en-US"/>
          </a:p>
        </p:txBody>
      </p:sp>
      <p:sp>
        <p:nvSpPr>
          <p:cNvPr id="5" name="Footer Placeholder 4">
            <a:extLst>
              <a:ext uri="{FF2B5EF4-FFF2-40B4-BE49-F238E27FC236}">
                <a16:creationId xmlns:a16="http://schemas.microsoft.com/office/drawing/2014/main" id="{58CAA04E-A617-3E75-B788-F1A4279C3E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254A40-98C7-10D3-3ED6-6D2946CFF542}"/>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4168057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8C90-8943-8E6A-87E1-9DA3E7D0E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73B6B5-9D38-B2AD-4AA3-228E31E84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8B15AE-E6BA-F275-FFAD-90D73B5FC658}"/>
              </a:ext>
            </a:extLst>
          </p:cNvPr>
          <p:cNvSpPr>
            <a:spLocks noGrp="1"/>
          </p:cNvSpPr>
          <p:nvPr>
            <p:ph type="dt" sz="half" idx="10"/>
          </p:nvPr>
        </p:nvSpPr>
        <p:spPr/>
        <p:txBody>
          <a:bodyPr/>
          <a:lstStyle/>
          <a:p>
            <a:fld id="{E1A9FB83-AE5B-3D4C-8588-468573559C52}" type="datetimeFigureOut">
              <a:rPr lang="en-US" smtClean="0"/>
              <a:t>3/6/26</a:t>
            </a:fld>
            <a:endParaRPr lang="en-US"/>
          </a:p>
        </p:txBody>
      </p:sp>
      <p:sp>
        <p:nvSpPr>
          <p:cNvPr id="5" name="Footer Placeholder 4">
            <a:extLst>
              <a:ext uri="{FF2B5EF4-FFF2-40B4-BE49-F238E27FC236}">
                <a16:creationId xmlns:a16="http://schemas.microsoft.com/office/drawing/2014/main" id="{342F7B0F-4A89-15F2-8BA7-75812A596B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B7B606-AF0F-65D4-906F-CB6B95C977FB}"/>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1091368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D3BFD-E4C9-B174-BC32-523C19E293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637160-272C-9ADE-8202-B48D4E260EB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3D4E3A-31BA-1A8B-5AD6-1430E085FD6F}"/>
              </a:ext>
            </a:extLst>
          </p:cNvPr>
          <p:cNvSpPr>
            <a:spLocks noGrp="1"/>
          </p:cNvSpPr>
          <p:nvPr>
            <p:ph type="dt" sz="half" idx="10"/>
          </p:nvPr>
        </p:nvSpPr>
        <p:spPr/>
        <p:txBody>
          <a:bodyPr/>
          <a:lstStyle/>
          <a:p>
            <a:fld id="{E1A9FB83-AE5B-3D4C-8588-468573559C52}" type="datetimeFigureOut">
              <a:rPr lang="en-US" smtClean="0"/>
              <a:t>3/6/26</a:t>
            </a:fld>
            <a:endParaRPr lang="en-US"/>
          </a:p>
        </p:txBody>
      </p:sp>
      <p:sp>
        <p:nvSpPr>
          <p:cNvPr id="5" name="Footer Placeholder 4">
            <a:extLst>
              <a:ext uri="{FF2B5EF4-FFF2-40B4-BE49-F238E27FC236}">
                <a16:creationId xmlns:a16="http://schemas.microsoft.com/office/drawing/2014/main" id="{E28234EF-009C-D68C-7C6C-C30AD9E89F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981230-895F-F852-1E49-43BE3ED0E316}"/>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2707913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4BE0A-27B2-C196-28F5-C893942E4B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C43E50-6364-461B-4DBE-45215C866D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A2ADD0-A0ED-C95C-9B6D-0DC3666954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B428F7-FF29-794F-262B-6A5991639428}"/>
              </a:ext>
            </a:extLst>
          </p:cNvPr>
          <p:cNvSpPr>
            <a:spLocks noGrp="1"/>
          </p:cNvSpPr>
          <p:nvPr>
            <p:ph type="dt" sz="half" idx="10"/>
          </p:nvPr>
        </p:nvSpPr>
        <p:spPr/>
        <p:txBody>
          <a:bodyPr/>
          <a:lstStyle/>
          <a:p>
            <a:fld id="{E1A9FB83-AE5B-3D4C-8588-468573559C52}" type="datetimeFigureOut">
              <a:rPr lang="en-US" smtClean="0"/>
              <a:t>3/6/26</a:t>
            </a:fld>
            <a:endParaRPr lang="en-US"/>
          </a:p>
        </p:txBody>
      </p:sp>
      <p:sp>
        <p:nvSpPr>
          <p:cNvPr id="6" name="Footer Placeholder 5">
            <a:extLst>
              <a:ext uri="{FF2B5EF4-FFF2-40B4-BE49-F238E27FC236}">
                <a16:creationId xmlns:a16="http://schemas.microsoft.com/office/drawing/2014/main" id="{837C99F1-4CC2-2905-EDA0-B3F45F6890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E8ADBB-B7E9-06B6-EC1C-24F6724DE172}"/>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3633325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A5FE6-F4AD-794A-7BDB-DC7742BDA5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EFE8C7-CDCE-4B5F-0B85-705B983D5A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BA8772-ED67-8FC0-2C8F-353D794A6D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D9DB0B-2220-D60F-80DD-11C98C370B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14293B-651B-375A-47CC-C878031682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64742B-5082-020A-CE90-F0604A5B3ECC}"/>
              </a:ext>
            </a:extLst>
          </p:cNvPr>
          <p:cNvSpPr>
            <a:spLocks noGrp="1"/>
          </p:cNvSpPr>
          <p:nvPr>
            <p:ph type="dt" sz="half" idx="10"/>
          </p:nvPr>
        </p:nvSpPr>
        <p:spPr/>
        <p:txBody>
          <a:bodyPr/>
          <a:lstStyle/>
          <a:p>
            <a:fld id="{E1A9FB83-AE5B-3D4C-8588-468573559C52}" type="datetimeFigureOut">
              <a:rPr lang="en-US" smtClean="0"/>
              <a:t>3/6/26</a:t>
            </a:fld>
            <a:endParaRPr lang="en-US"/>
          </a:p>
        </p:txBody>
      </p:sp>
      <p:sp>
        <p:nvSpPr>
          <p:cNvPr id="8" name="Footer Placeholder 7">
            <a:extLst>
              <a:ext uri="{FF2B5EF4-FFF2-40B4-BE49-F238E27FC236}">
                <a16:creationId xmlns:a16="http://schemas.microsoft.com/office/drawing/2014/main" id="{CCAA1F57-4394-4FB7-0C23-249473C321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54482E-0D7D-4056-6594-804027EF959D}"/>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1182368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4B00A-B766-96EA-BBAF-E67EB70D27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F8DA4AF-AC52-3BB7-2E87-4A83ED8D8C51}"/>
              </a:ext>
            </a:extLst>
          </p:cNvPr>
          <p:cNvSpPr>
            <a:spLocks noGrp="1"/>
          </p:cNvSpPr>
          <p:nvPr>
            <p:ph type="dt" sz="half" idx="10"/>
          </p:nvPr>
        </p:nvSpPr>
        <p:spPr/>
        <p:txBody>
          <a:bodyPr/>
          <a:lstStyle/>
          <a:p>
            <a:fld id="{E1A9FB83-AE5B-3D4C-8588-468573559C52}" type="datetimeFigureOut">
              <a:rPr lang="en-US" smtClean="0"/>
              <a:t>3/6/26</a:t>
            </a:fld>
            <a:endParaRPr lang="en-US"/>
          </a:p>
        </p:txBody>
      </p:sp>
      <p:sp>
        <p:nvSpPr>
          <p:cNvPr id="4" name="Footer Placeholder 3">
            <a:extLst>
              <a:ext uri="{FF2B5EF4-FFF2-40B4-BE49-F238E27FC236}">
                <a16:creationId xmlns:a16="http://schemas.microsoft.com/office/drawing/2014/main" id="{6BCACA9C-0E5B-2696-E561-D2F2520C22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E18C20-BA29-928F-676F-DB3287B034FE}"/>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3918861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90DEB4-00F4-FF6B-37CB-634B44CF54F3}"/>
              </a:ext>
            </a:extLst>
          </p:cNvPr>
          <p:cNvSpPr>
            <a:spLocks noGrp="1"/>
          </p:cNvSpPr>
          <p:nvPr>
            <p:ph type="dt" sz="half" idx="10"/>
          </p:nvPr>
        </p:nvSpPr>
        <p:spPr/>
        <p:txBody>
          <a:bodyPr/>
          <a:lstStyle/>
          <a:p>
            <a:fld id="{E1A9FB83-AE5B-3D4C-8588-468573559C52}" type="datetimeFigureOut">
              <a:rPr lang="en-US" smtClean="0"/>
              <a:t>3/6/26</a:t>
            </a:fld>
            <a:endParaRPr lang="en-US"/>
          </a:p>
        </p:txBody>
      </p:sp>
      <p:sp>
        <p:nvSpPr>
          <p:cNvPr id="3" name="Footer Placeholder 2">
            <a:extLst>
              <a:ext uri="{FF2B5EF4-FFF2-40B4-BE49-F238E27FC236}">
                <a16:creationId xmlns:a16="http://schemas.microsoft.com/office/drawing/2014/main" id="{670759AB-3581-5962-AA29-22AF57F227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0AD1DEC-1EC2-0314-2E6C-D9C575E8D9CC}"/>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422076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C7515-4102-2A45-D537-EE868E7723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AD28BD-7444-C66A-F69A-EF9C4EEA24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159DE2-E203-751B-4A3D-36B050DBA4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A82F34-5B29-B1ED-B50A-05C99DB2B74B}"/>
              </a:ext>
            </a:extLst>
          </p:cNvPr>
          <p:cNvSpPr>
            <a:spLocks noGrp="1"/>
          </p:cNvSpPr>
          <p:nvPr>
            <p:ph type="dt" sz="half" idx="10"/>
          </p:nvPr>
        </p:nvSpPr>
        <p:spPr/>
        <p:txBody>
          <a:bodyPr/>
          <a:lstStyle/>
          <a:p>
            <a:fld id="{E1A9FB83-AE5B-3D4C-8588-468573559C52}" type="datetimeFigureOut">
              <a:rPr lang="en-US" smtClean="0"/>
              <a:t>3/6/26</a:t>
            </a:fld>
            <a:endParaRPr lang="en-US"/>
          </a:p>
        </p:txBody>
      </p:sp>
      <p:sp>
        <p:nvSpPr>
          <p:cNvPr id="6" name="Footer Placeholder 5">
            <a:extLst>
              <a:ext uri="{FF2B5EF4-FFF2-40B4-BE49-F238E27FC236}">
                <a16:creationId xmlns:a16="http://schemas.microsoft.com/office/drawing/2014/main" id="{D76DCAC4-6309-1DE7-3D48-D61332C1D6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3CEDFF-9FBC-14E6-B4C4-B35C08CBB7D2}"/>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3503571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D6C22-C919-0C09-7383-1DA4863F0D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4608F8-EAF5-BC4D-03B0-28ACA4C992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96C450-11D4-5876-7F05-ABDD923BFF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1E0DA6-D145-4C88-9366-7699D1721B67}"/>
              </a:ext>
            </a:extLst>
          </p:cNvPr>
          <p:cNvSpPr>
            <a:spLocks noGrp="1"/>
          </p:cNvSpPr>
          <p:nvPr>
            <p:ph type="dt" sz="half" idx="10"/>
          </p:nvPr>
        </p:nvSpPr>
        <p:spPr/>
        <p:txBody>
          <a:bodyPr/>
          <a:lstStyle/>
          <a:p>
            <a:fld id="{E1A9FB83-AE5B-3D4C-8588-468573559C52}" type="datetimeFigureOut">
              <a:rPr lang="en-US" smtClean="0"/>
              <a:t>3/6/26</a:t>
            </a:fld>
            <a:endParaRPr lang="en-US"/>
          </a:p>
        </p:txBody>
      </p:sp>
      <p:sp>
        <p:nvSpPr>
          <p:cNvPr id="6" name="Footer Placeholder 5">
            <a:extLst>
              <a:ext uri="{FF2B5EF4-FFF2-40B4-BE49-F238E27FC236}">
                <a16:creationId xmlns:a16="http://schemas.microsoft.com/office/drawing/2014/main" id="{1A0CDD07-CA11-5E2F-8451-A424B6A2A9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497356-A12D-8339-E9BE-D827F16420C7}"/>
              </a:ext>
            </a:extLst>
          </p:cNvPr>
          <p:cNvSpPr>
            <a:spLocks noGrp="1"/>
          </p:cNvSpPr>
          <p:nvPr>
            <p:ph type="sldNum" sz="quarter" idx="12"/>
          </p:nvPr>
        </p:nvSpPr>
        <p:spPr/>
        <p:txBody>
          <a:bodyPr/>
          <a:lstStyle/>
          <a:p>
            <a:fld id="{496895FC-7136-C44A-81A0-07755FBB13E6}" type="slidenum">
              <a:rPr lang="en-US" smtClean="0"/>
              <a:t>‹#›</a:t>
            </a:fld>
            <a:endParaRPr lang="en-US"/>
          </a:p>
        </p:txBody>
      </p:sp>
    </p:spTree>
    <p:extLst>
      <p:ext uri="{BB962C8B-B14F-4D97-AF65-F5344CB8AC3E}">
        <p14:creationId xmlns:p14="http://schemas.microsoft.com/office/powerpoint/2010/main" val="740773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B8FD7F-7798-A4C3-397C-968D7DB269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2796F3-0B4D-8A34-8EE3-CC3B2AE364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4072C1-9169-089F-91B5-E427F0005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1A9FB83-AE5B-3D4C-8588-468573559C52}" type="datetimeFigureOut">
              <a:rPr lang="en-US" smtClean="0"/>
              <a:t>3/6/26</a:t>
            </a:fld>
            <a:endParaRPr lang="en-US"/>
          </a:p>
        </p:txBody>
      </p:sp>
      <p:sp>
        <p:nvSpPr>
          <p:cNvPr id="5" name="Footer Placeholder 4">
            <a:extLst>
              <a:ext uri="{FF2B5EF4-FFF2-40B4-BE49-F238E27FC236}">
                <a16:creationId xmlns:a16="http://schemas.microsoft.com/office/drawing/2014/main" id="{0FE0EDD0-D860-6C4C-3B94-3E88D3FF0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C79F8C4-666F-C1BF-AC13-0D89AFDF98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6895FC-7136-C44A-81A0-07755FBB13E6}" type="slidenum">
              <a:rPr lang="en-US" smtClean="0"/>
              <a:t>‹#›</a:t>
            </a:fld>
            <a:endParaRPr lang="en-US"/>
          </a:p>
        </p:txBody>
      </p:sp>
    </p:spTree>
    <p:extLst>
      <p:ext uri="{BB962C8B-B14F-4D97-AF65-F5344CB8AC3E}">
        <p14:creationId xmlns:p14="http://schemas.microsoft.com/office/powerpoint/2010/main" val="2459873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2D847A0-4A81-262D-F907-A05196275076}"/>
            </a:ext>
          </a:extLst>
        </p:cNvPr>
        <p:cNvGrpSpPr/>
        <p:nvPr/>
      </p:nvGrpSpPr>
      <p:grpSpPr>
        <a:xfrm>
          <a:off x="0" y="0"/>
          <a:ext cx="0" cy="0"/>
          <a:chOff x="0" y="0"/>
          <a:chExt cx="0" cy="0"/>
        </a:xfrm>
      </p:grpSpPr>
      <p:sp>
        <p:nvSpPr>
          <p:cNvPr id="16" name="Text Box 2">
            <a:extLst>
              <a:ext uri="{FF2B5EF4-FFF2-40B4-BE49-F238E27FC236}">
                <a16:creationId xmlns:a16="http://schemas.microsoft.com/office/drawing/2014/main" id="{3D60BFC6-A836-6BE4-BC36-89DE786CCCAA}"/>
              </a:ext>
            </a:extLst>
          </p:cNvPr>
          <p:cNvSpPr txBox="1"/>
          <p:nvPr/>
        </p:nvSpPr>
        <p:spPr>
          <a:xfrm>
            <a:off x="1003610" y="2295751"/>
            <a:ext cx="1018477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CA" sz="4000" kern="100" dirty="0">
                <a:solidFill>
                  <a:schemeClr val="bg1"/>
                </a:solidFill>
                <a:latin typeface="+mj-lt"/>
                <a:ea typeface="Aptos" panose="020B0004020202020204" pitchFamily="34" charset="0"/>
                <a:cs typeface="Times New Roman" panose="02020603050405020304" pitchFamily="18" charset="0"/>
              </a:rPr>
              <a:t>GRADE 1 PRACTICE QUESTIONS </a:t>
            </a:r>
          </a:p>
          <a:p>
            <a:pPr algn="ctr"/>
            <a:r>
              <a:rPr lang="en-CA" sz="6000" b="1" kern="100" dirty="0">
                <a:solidFill>
                  <a:schemeClr val="bg1"/>
                </a:solidFill>
                <a:latin typeface="+mj-lt"/>
                <a:ea typeface="Aptos" panose="020B0004020202020204" pitchFamily="34" charset="0"/>
                <a:cs typeface="Times New Roman" panose="02020603050405020304" pitchFamily="18" charset="0"/>
              </a:rPr>
              <a:t>DATA</a:t>
            </a:r>
          </a:p>
        </p:txBody>
      </p:sp>
      <p:grpSp>
        <p:nvGrpSpPr>
          <p:cNvPr id="3" name="Group 2">
            <a:extLst>
              <a:ext uri="{FF2B5EF4-FFF2-40B4-BE49-F238E27FC236}">
                <a16:creationId xmlns:a16="http://schemas.microsoft.com/office/drawing/2014/main" id="{4F1AE37F-008D-6CB6-9A11-3B5696DF3F92}"/>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ABDC16EB-4683-B711-B88D-4323416EC385}"/>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7BD507BF-25A7-B39C-0C41-4FD6FF3B5A28}"/>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Picture 1" descr="A black and white logo&#10;&#10;AI-generated content may be incorrect.">
              <a:extLst>
                <a:ext uri="{FF2B5EF4-FFF2-40B4-BE49-F238E27FC236}">
                  <a16:creationId xmlns:a16="http://schemas.microsoft.com/office/drawing/2014/main" id="{EF1E88EB-0C84-75B5-658B-FC353DE7E67A}"/>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65609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66D123C-71FF-A6CE-ADAB-B7AEFB5E088E}"/>
            </a:ext>
          </a:extLst>
        </p:cNvPr>
        <p:cNvGrpSpPr/>
        <p:nvPr/>
      </p:nvGrpSpPr>
      <p:grpSpPr>
        <a:xfrm>
          <a:off x="0" y="0"/>
          <a:ext cx="0" cy="0"/>
          <a:chOff x="0" y="0"/>
          <a:chExt cx="0" cy="0"/>
        </a:xfrm>
      </p:grpSpPr>
      <p:sp>
        <p:nvSpPr>
          <p:cNvPr id="16" name="Text Box 2">
            <a:extLst>
              <a:ext uri="{FF2B5EF4-FFF2-40B4-BE49-F238E27FC236}">
                <a16:creationId xmlns:a16="http://schemas.microsoft.com/office/drawing/2014/main" id="{0E25DEE4-0890-AEF6-929A-43A6324D799A}"/>
              </a:ext>
            </a:extLst>
          </p:cNvPr>
          <p:cNvSpPr txBox="1"/>
          <p:nvPr/>
        </p:nvSpPr>
        <p:spPr>
          <a:xfrm>
            <a:off x="1003610" y="2295751"/>
            <a:ext cx="1018477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CA" sz="4000" kern="100" dirty="0">
                <a:solidFill>
                  <a:schemeClr val="bg1"/>
                </a:solidFill>
                <a:latin typeface="+mj-lt"/>
                <a:ea typeface="Aptos" panose="020B0004020202020204" pitchFamily="34" charset="0"/>
                <a:cs typeface="Times New Roman" panose="02020603050405020304" pitchFamily="18" charset="0"/>
              </a:rPr>
              <a:t>GRADE 1 PRACTICE QUESTIONS </a:t>
            </a:r>
          </a:p>
          <a:p>
            <a:pPr algn="ctr"/>
            <a:r>
              <a:rPr lang="en-CA" sz="6000" b="1" kern="100" dirty="0">
                <a:solidFill>
                  <a:schemeClr val="bg1"/>
                </a:solidFill>
                <a:latin typeface="+mj-lt"/>
                <a:ea typeface="Aptos" panose="020B0004020202020204" pitchFamily="34" charset="0"/>
                <a:cs typeface="Times New Roman" panose="02020603050405020304" pitchFamily="18" charset="0"/>
              </a:rPr>
              <a:t>PROBABILITY</a:t>
            </a:r>
          </a:p>
        </p:txBody>
      </p:sp>
      <p:grpSp>
        <p:nvGrpSpPr>
          <p:cNvPr id="3" name="Group 2">
            <a:extLst>
              <a:ext uri="{FF2B5EF4-FFF2-40B4-BE49-F238E27FC236}">
                <a16:creationId xmlns:a16="http://schemas.microsoft.com/office/drawing/2014/main" id="{7FE1F7B3-4CBE-7D15-7F1B-7BF472C3F8AD}"/>
              </a:ext>
            </a:extLst>
          </p:cNvPr>
          <p:cNvGrpSpPr/>
          <p:nvPr/>
        </p:nvGrpSpPr>
        <p:grpSpPr>
          <a:xfrm>
            <a:off x="271077" y="91715"/>
            <a:ext cx="4920331" cy="1422087"/>
            <a:chOff x="2430532" y="761755"/>
            <a:chExt cx="6267545" cy="2222462"/>
          </a:xfrm>
        </p:grpSpPr>
        <p:pic>
          <p:nvPicPr>
            <p:cNvPr id="8" name="Picture 7" descr="A black and white logo&#10;&#10;AI-generated content may be incorrect.">
              <a:extLst>
                <a:ext uri="{FF2B5EF4-FFF2-40B4-BE49-F238E27FC236}">
                  <a16:creationId xmlns:a16="http://schemas.microsoft.com/office/drawing/2014/main" id="{8304E5B0-717A-9D46-2881-25A34111F530}"/>
                </a:ext>
              </a:extLst>
            </p:cNvPr>
            <p:cNvPicPr>
              <a:picLocks noChangeAspect="1"/>
            </p:cNvPicPr>
            <p:nvPr/>
          </p:nvPicPr>
          <p:blipFill>
            <a:blip r:embed="rId2"/>
            <a:srcRect t="27729" r="75903" b="47306"/>
            <a:stretch>
              <a:fillRect/>
            </a:stretch>
          </p:blipFill>
          <p:spPr>
            <a:xfrm>
              <a:off x="2430532" y="761755"/>
              <a:ext cx="1895764" cy="2222462"/>
            </a:xfrm>
            <a:prstGeom prst="rect">
              <a:avLst/>
            </a:prstGeom>
          </p:spPr>
        </p:pic>
        <p:sp>
          <p:nvSpPr>
            <p:cNvPr id="9" name="Text Box 2">
              <a:extLst>
                <a:ext uri="{FF2B5EF4-FFF2-40B4-BE49-F238E27FC236}">
                  <a16:creationId xmlns:a16="http://schemas.microsoft.com/office/drawing/2014/main" id="{278AF2F8-7C99-CD6E-E1BA-EA75F7841C6B}"/>
                </a:ext>
              </a:extLst>
            </p:cNvPr>
            <p:cNvSpPr txBox="1"/>
            <p:nvPr/>
          </p:nvSpPr>
          <p:spPr>
            <a:xfrm>
              <a:off x="4330716" y="2139177"/>
              <a:ext cx="4362939" cy="800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Picture 1" descr="A black and white logo&#10;&#10;AI-generated content may be incorrect.">
              <a:extLst>
                <a:ext uri="{FF2B5EF4-FFF2-40B4-BE49-F238E27FC236}">
                  <a16:creationId xmlns:a16="http://schemas.microsoft.com/office/drawing/2014/main" id="{8BF1E335-47F2-DF31-BF7F-72092AB1CC16}"/>
                </a:ext>
              </a:extLst>
            </p:cNvPr>
            <p:cNvPicPr>
              <a:picLocks noChangeAspect="1"/>
            </p:cNvPicPr>
            <p:nvPr/>
          </p:nvPicPr>
          <p:blipFill>
            <a:blip r:embed="rId2"/>
            <a:srcRect l="23285" t="37318" r="5666" b="51187"/>
            <a:stretch>
              <a:fillRect/>
            </a:stretch>
          </p:blipFill>
          <p:spPr>
            <a:xfrm>
              <a:off x="4326296" y="1472798"/>
              <a:ext cx="4371781" cy="800375"/>
            </a:xfrm>
            <a:prstGeom prst="rect">
              <a:avLst/>
            </a:prstGeom>
          </p:spPr>
        </p:pic>
      </p:grpSp>
    </p:spTree>
    <p:extLst>
      <p:ext uri="{BB962C8B-B14F-4D97-AF65-F5344CB8AC3E}">
        <p14:creationId xmlns:p14="http://schemas.microsoft.com/office/powerpoint/2010/main" val="52135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44266-DF8A-BF01-BEAF-1EA47EC5F32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A6F36851-ECE2-44BD-4B7E-1BD56C6AB85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05034978-7BE4-928C-B8FD-032B79D033D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6B9C3DA-94AC-D144-B3BE-BD74A56E74A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18B3E00-193A-C00C-11E7-2290E1C1987D}"/>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02C6641A-78C0-DBBB-F3CE-C8813DEEDCD6}"/>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PROBABILITY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99A4CC9A-70CF-2D9E-040C-3E07C0CB5615}"/>
              </a:ext>
            </a:extLst>
          </p:cNvPr>
          <p:cNvSpPr>
            <a:spLocks noChangeArrowheads="1"/>
          </p:cNvSpPr>
          <p:nvPr/>
        </p:nvSpPr>
        <p:spPr bwMode="auto">
          <a:xfrm>
            <a:off x="437660" y="1760506"/>
            <a:ext cx="1088399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 If there are 12 red balls and 5 blue balls mixed together in a big bin, if you take a ball without looking, are you more likely to get a red ball or a green ball?</a:t>
            </a:r>
          </a:p>
          <a:p>
            <a:endParaRPr lang="en-CA" sz="2800" dirty="0">
              <a:solidFill>
                <a:srgbClr val="000000"/>
              </a:solidFill>
              <a:ea typeface="Times New Roman" panose="02020603050405020304" pitchFamily="18" charset="0"/>
              <a:cs typeface="Arial" panose="020B0604020202020204" pitchFamily="34" charset="0"/>
            </a:endParaRPr>
          </a:p>
        </p:txBody>
      </p:sp>
      <p:pic>
        <p:nvPicPr>
          <p:cNvPr id="2" name="Picture 1" descr="A bowl of red and blue balls&#10;&#10;AI-generated content may be incorrect.">
            <a:extLst>
              <a:ext uri="{FF2B5EF4-FFF2-40B4-BE49-F238E27FC236}">
                <a16:creationId xmlns:a16="http://schemas.microsoft.com/office/drawing/2014/main" id="{86FE5787-A600-A0DF-A05F-2815117A8878}"/>
              </a:ext>
            </a:extLst>
          </p:cNvPr>
          <p:cNvPicPr>
            <a:picLocks noChangeAspect="1"/>
          </p:cNvPicPr>
          <p:nvPr/>
        </p:nvPicPr>
        <p:blipFill>
          <a:blip r:embed="rId3"/>
          <a:stretch>
            <a:fillRect/>
          </a:stretch>
        </p:blipFill>
        <p:spPr>
          <a:xfrm>
            <a:off x="650464" y="3345024"/>
            <a:ext cx="4683536" cy="2798151"/>
          </a:xfrm>
          <a:prstGeom prst="rect">
            <a:avLst/>
          </a:prstGeom>
        </p:spPr>
      </p:pic>
    </p:spTree>
    <p:extLst>
      <p:ext uri="{BB962C8B-B14F-4D97-AF65-F5344CB8AC3E}">
        <p14:creationId xmlns:p14="http://schemas.microsoft.com/office/powerpoint/2010/main" val="933194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8B5D6-ACF4-32B4-6BAF-4A1C2813119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C3B9A37-32FE-F9A2-8993-10FBC29DF4D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588AF9A-03A9-51F1-9E44-8DC3AD98258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EF7942D-EEAD-E04A-1727-6D1953904F3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A0D90BF-56F1-435D-653E-C6335556290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F44241D1-90ED-2EDE-652B-4A7547B7F9D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PROBABILITY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082966D-8CB9-2FE6-3061-4D2D157B9495}"/>
              </a:ext>
            </a:extLst>
          </p:cNvPr>
          <p:cNvSpPr>
            <a:spLocks noChangeArrowheads="1"/>
          </p:cNvSpPr>
          <p:nvPr/>
        </p:nvSpPr>
        <p:spPr bwMode="auto">
          <a:xfrm>
            <a:off x="437660" y="1591045"/>
            <a:ext cx="10883997"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2. </a:t>
            </a:r>
            <a:r>
              <a:rPr lang="en-CA" sz="2800" dirty="0"/>
              <a:t>Use the scale on the line to put down how certain or uncertain you are of these things happening Friday:</a:t>
            </a:r>
          </a:p>
          <a:p>
            <a:pPr marL="342900" indent="-342900">
              <a:buAutoNum type="alphaLcParenR"/>
            </a:pPr>
            <a:r>
              <a:rPr lang="en-CA" sz="2800" dirty="0"/>
              <a:t>There is cake for breakfast. </a:t>
            </a:r>
          </a:p>
          <a:p>
            <a:pPr marL="342900" indent="-342900">
              <a:buAutoNum type="alphaLcParenR"/>
            </a:pPr>
            <a:r>
              <a:rPr lang="en-CA" sz="2800" dirty="0"/>
              <a:t>The teacher will bring in a puppy. </a:t>
            </a:r>
          </a:p>
          <a:p>
            <a:pPr marL="342900" indent="-342900">
              <a:buAutoNum type="alphaLcParenR"/>
            </a:pPr>
            <a:r>
              <a:rPr lang="en-CA" sz="2800" dirty="0"/>
              <a:t>We will go outside to play.</a:t>
            </a:r>
          </a:p>
          <a:p>
            <a:pPr marL="342900" indent="-342900">
              <a:buAutoNum type="alphaLcParenR"/>
            </a:pPr>
            <a:r>
              <a:rPr lang="en-CA" sz="2800" dirty="0"/>
              <a:t>Someone will wear a blue shirt. </a:t>
            </a:r>
          </a:p>
          <a:p>
            <a:pPr marL="342900" indent="-342900">
              <a:buAutoNum type="alphaLcParenR"/>
            </a:pPr>
            <a:r>
              <a:rPr lang="en-CA" sz="2800" dirty="0"/>
              <a:t>I will use a pencil.</a:t>
            </a:r>
          </a:p>
        </p:txBody>
      </p:sp>
      <p:pic>
        <p:nvPicPr>
          <p:cNvPr id="3" name="Picture 2">
            <a:extLst>
              <a:ext uri="{FF2B5EF4-FFF2-40B4-BE49-F238E27FC236}">
                <a16:creationId xmlns:a16="http://schemas.microsoft.com/office/drawing/2014/main" id="{71A760E7-C66F-7528-ECB8-23BBD5BB244A}"/>
              </a:ext>
            </a:extLst>
          </p:cNvPr>
          <p:cNvPicPr>
            <a:picLocks noChangeAspect="1"/>
          </p:cNvPicPr>
          <p:nvPr/>
        </p:nvPicPr>
        <p:blipFill>
          <a:blip r:embed="rId3"/>
          <a:stretch>
            <a:fillRect/>
          </a:stretch>
        </p:blipFill>
        <p:spPr>
          <a:xfrm>
            <a:off x="284210" y="4951289"/>
            <a:ext cx="11147650" cy="957755"/>
          </a:xfrm>
          <a:prstGeom prst="rect">
            <a:avLst/>
          </a:prstGeom>
        </p:spPr>
      </p:pic>
    </p:spTree>
    <p:extLst>
      <p:ext uri="{BB962C8B-B14F-4D97-AF65-F5344CB8AC3E}">
        <p14:creationId xmlns:p14="http://schemas.microsoft.com/office/powerpoint/2010/main" val="810813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4909E-3D46-1521-6694-29FE0636C66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272D9BCB-CE1B-8878-EF88-68AB3F3D60FE}"/>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EDFEF38-E6B7-6D71-4DAB-702451A0B1D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8DB8519-F303-1A6F-4ADB-F0C6B605A41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42E002D-3E80-DB3F-2D4D-9D3BB5D49B8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BA7311C1-5CD3-0520-4363-4BEBD25CA45E}"/>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PROBABILITY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8BB0D89-A7FC-63ED-9789-7574909979F8}"/>
              </a:ext>
            </a:extLst>
          </p:cNvPr>
          <p:cNvSpPr>
            <a:spLocks noChangeArrowheads="1"/>
          </p:cNvSpPr>
          <p:nvPr/>
        </p:nvSpPr>
        <p:spPr bwMode="auto">
          <a:xfrm>
            <a:off x="437660" y="1875406"/>
            <a:ext cx="1088399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3. When you walk to school, which of these things are you more likely to see? Explain why.</a:t>
            </a:r>
          </a:p>
        </p:txBody>
      </p:sp>
      <p:graphicFrame>
        <p:nvGraphicFramePr>
          <p:cNvPr id="2" name="Table 1">
            <a:extLst>
              <a:ext uri="{FF2B5EF4-FFF2-40B4-BE49-F238E27FC236}">
                <a16:creationId xmlns:a16="http://schemas.microsoft.com/office/drawing/2014/main" id="{C19C385B-4B20-8EBC-DBCA-AD52A47C6420}"/>
              </a:ext>
            </a:extLst>
          </p:cNvPr>
          <p:cNvGraphicFramePr>
            <a:graphicFrameLocks noGrp="1"/>
          </p:cNvGraphicFramePr>
          <p:nvPr>
            <p:extLst>
              <p:ext uri="{D42A27DB-BD31-4B8C-83A1-F6EECF244321}">
                <p14:modId xmlns:p14="http://schemas.microsoft.com/office/powerpoint/2010/main" val="2876873730"/>
              </p:ext>
            </p:extLst>
          </p:nvPr>
        </p:nvGraphicFramePr>
        <p:xfrm>
          <a:off x="437661" y="2829072"/>
          <a:ext cx="10883996" cy="3716580"/>
        </p:xfrm>
        <a:graphic>
          <a:graphicData uri="http://schemas.openxmlformats.org/drawingml/2006/table">
            <a:tbl>
              <a:tblPr firstRow="1" bandRow="1">
                <a:tableStyleId>{5C22544A-7EE6-4342-B048-85BDC9FD1C3A}</a:tableStyleId>
              </a:tblPr>
              <a:tblGrid>
                <a:gridCol w="2333462">
                  <a:extLst>
                    <a:ext uri="{9D8B030D-6E8A-4147-A177-3AD203B41FA5}">
                      <a16:colId xmlns:a16="http://schemas.microsoft.com/office/drawing/2014/main" val="123711788"/>
                    </a:ext>
                  </a:extLst>
                </a:gridCol>
                <a:gridCol w="2214157">
                  <a:extLst>
                    <a:ext uri="{9D8B030D-6E8A-4147-A177-3AD203B41FA5}">
                      <a16:colId xmlns:a16="http://schemas.microsoft.com/office/drawing/2014/main" val="2144839929"/>
                    </a:ext>
                  </a:extLst>
                </a:gridCol>
                <a:gridCol w="2238135">
                  <a:extLst>
                    <a:ext uri="{9D8B030D-6E8A-4147-A177-3AD203B41FA5}">
                      <a16:colId xmlns:a16="http://schemas.microsoft.com/office/drawing/2014/main" val="3327129086"/>
                    </a:ext>
                  </a:extLst>
                </a:gridCol>
                <a:gridCol w="4098242">
                  <a:extLst>
                    <a:ext uri="{9D8B030D-6E8A-4147-A177-3AD203B41FA5}">
                      <a16:colId xmlns:a16="http://schemas.microsoft.com/office/drawing/2014/main" val="2764662945"/>
                    </a:ext>
                  </a:extLst>
                </a:gridCol>
              </a:tblGrid>
              <a:tr h="877850">
                <a:tc>
                  <a:txBody>
                    <a:bodyPr/>
                    <a:lstStyle/>
                    <a:p>
                      <a:pPr algn="ctr" rtl="0" fontAlgn="t">
                        <a:buNone/>
                      </a:pPr>
                      <a:endParaRPr lang="en-CA" sz="3600" b="0" dirty="0">
                        <a:solidFill>
                          <a:schemeClr val="tx1"/>
                        </a:solidFill>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buNone/>
                      </a:pPr>
                      <a:r>
                        <a:rPr lang="en-CA" sz="2800" b="0" i="0" u="none" strike="noStrike" dirty="0">
                          <a:solidFill>
                            <a:srgbClr val="000000"/>
                          </a:solidFill>
                          <a:effectLst/>
                          <a:latin typeface="Arial" panose="020B0604020202020204" pitchFamily="34" charset="0"/>
                        </a:rPr>
                        <a:t>More Likely</a:t>
                      </a:r>
                      <a:endParaRPr lang="en-CA" sz="4000" dirty="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buNone/>
                      </a:pPr>
                      <a:r>
                        <a:rPr lang="en-CA" sz="2800" b="0" i="0" u="none" strike="noStrike" dirty="0">
                          <a:solidFill>
                            <a:srgbClr val="000000"/>
                          </a:solidFill>
                          <a:effectLst/>
                          <a:latin typeface="Arial" panose="020B0604020202020204" pitchFamily="34" charset="0"/>
                        </a:rPr>
                        <a:t>Less Likely</a:t>
                      </a:r>
                      <a:endParaRPr lang="en-CA" sz="4000" dirty="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buNone/>
                      </a:pPr>
                      <a:r>
                        <a:rPr lang="en-CA" sz="2800" b="0" i="0" u="none" strike="noStrike" dirty="0">
                          <a:solidFill>
                            <a:srgbClr val="000000"/>
                          </a:solidFill>
                          <a:effectLst/>
                          <a:latin typeface="Arial" panose="020B0604020202020204" pitchFamily="34" charset="0"/>
                        </a:rPr>
                        <a:t>Why?</a:t>
                      </a:r>
                      <a:endParaRPr lang="en-CA" sz="4000" dirty="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6037176"/>
                  </a:ext>
                </a:extLst>
              </a:tr>
              <a:tr h="877850">
                <a:tc>
                  <a:txBody>
                    <a:bodyPr/>
                    <a:lstStyle/>
                    <a:p>
                      <a:pPr rtl="0" fontAlgn="t">
                        <a:buNone/>
                      </a:pPr>
                      <a:r>
                        <a:rPr lang="en-CA" sz="2800" b="0" i="0" u="none" strike="noStrike" dirty="0">
                          <a:solidFill>
                            <a:srgbClr val="000000"/>
                          </a:solidFill>
                          <a:effectLst/>
                          <a:latin typeface="Arial" panose="020B0604020202020204" pitchFamily="34" charset="0"/>
                        </a:rPr>
                        <a:t>Cat or Lizard</a:t>
                      </a:r>
                      <a:endParaRPr lang="en-CA" sz="4000" dirty="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sz="4000" dirty="0">
                        <a:solidFill>
                          <a:schemeClr val="tx1"/>
                        </a:solidFill>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sz="4000" dirty="0">
                        <a:solidFill>
                          <a:schemeClr val="tx1"/>
                        </a:solidFill>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sz="4000" dirty="0">
                        <a:solidFill>
                          <a:schemeClr val="tx1"/>
                        </a:solidFill>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491708"/>
                  </a:ext>
                </a:extLst>
              </a:tr>
              <a:tr h="877850">
                <a:tc>
                  <a:txBody>
                    <a:bodyPr/>
                    <a:lstStyle/>
                    <a:p>
                      <a:pPr rtl="0" fontAlgn="t">
                        <a:buNone/>
                      </a:pPr>
                      <a:r>
                        <a:rPr lang="en-CA" sz="2800" b="0" i="0" u="none" strike="noStrike">
                          <a:solidFill>
                            <a:srgbClr val="000000"/>
                          </a:solidFill>
                          <a:effectLst/>
                          <a:latin typeface="Arial" panose="020B0604020202020204" pitchFamily="34" charset="0"/>
                        </a:rPr>
                        <a:t>Bike or Helicopter</a:t>
                      </a:r>
                      <a:endParaRPr lang="en-CA" sz="400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sz="4000" dirty="0">
                        <a:solidFill>
                          <a:schemeClr val="tx1"/>
                        </a:solidFill>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sz="4000" dirty="0">
                        <a:solidFill>
                          <a:schemeClr val="tx1"/>
                        </a:solidFill>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sz="4000" dirty="0">
                        <a:solidFill>
                          <a:schemeClr val="tx1"/>
                        </a:solidFill>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2472226"/>
                  </a:ext>
                </a:extLst>
              </a:tr>
              <a:tr h="877850">
                <a:tc>
                  <a:txBody>
                    <a:bodyPr/>
                    <a:lstStyle/>
                    <a:p>
                      <a:pPr rtl="0" fontAlgn="t">
                        <a:buNone/>
                      </a:pPr>
                      <a:r>
                        <a:rPr lang="en-CA" sz="2800" b="0" i="0" u="none" strike="noStrike" dirty="0">
                          <a:solidFill>
                            <a:srgbClr val="000000"/>
                          </a:solidFill>
                          <a:effectLst/>
                          <a:latin typeface="Arial" panose="020B0604020202020204" pitchFamily="34" charset="0"/>
                        </a:rPr>
                        <a:t>Rock or Rocket</a:t>
                      </a:r>
                      <a:endParaRPr lang="en-CA" sz="4000" dirty="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sz="4000" dirty="0">
                        <a:solidFill>
                          <a:schemeClr val="tx1"/>
                        </a:solidFill>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sz="4000" dirty="0">
                        <a:solidFill>
                          <a:schemeClr val="tx1"/>
                        </a:solidFill>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sz="4000" dirty="0">
                        <a:solidFill>
                          <a:schemeClr val="tx1"/>
                        </a:solidFill>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9870814"/>
                  </a:ext>
                </a:extLst>
              </a:tr>
            </a:tbl>
          </a:graphicData>
        </a:graphic>
      </p:graphicFrame>
    </p:spTree>
    <p:extLst>
      <p:ext uri="{BB962C8B-B14F-4D97-AF65-F5344CB8AC3E}">
        <p14:creationId xmlns:p14="http://schemas.microsoft.com/office/powerpoint/2010/main" val="2808913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CDF24-8956-BD23-BAEB-844316B22F0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46AC3B29-7CC8-56CF-046E-B61F2A45692B}"/>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1F9C41F-2C9F-DCD1-13B5-5D4D36ACF5C6}"/>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951D714A-65E2-5E3C-3E74-4016A9E737C5}"/>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1C1C3F2E-EF9E-1211-9753-9A967FA5BCA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D4DF9D17-800B-1D9F-8456-05FFAF260B5C}"/>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PROBABILITY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25683D2-A11E-AC87-6932-D0C987D1687A}"/>
              </a:ext>
            </a:extLst>
          </p:cNvPr>
          <p:cNvSpPr>
            <a:spLocks noChangeArrowheads="1"/>
          </p:cNvSpPr>
          <p:nvPr/>
        </p:nvSpPr>
        <p:spPr bwMode="auto">
          <a:xfrm>
            <a:off x="437660" y="1875406"/>
            <a:ext cx="1088399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4. Imagine you are walking home from school. What is something you are never going to see?</a:t>
            </a:r>
          </a:p>
        </p:txBody>
      </p:sp>
    </p:spTree>
    <p:extLst>
      <p:ext uri="{BB962C8B-B14F-4D97-AF65-F5344CB8AC3E}">
        <p14:creationId xmlns:p14="http://schemas.microsoft.com/office/powerpoint/2010/main" val="549164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56984-3D0C-2A4D-CD3D-4EF21ABEEAA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D527736C-E5B3-6412-03BA-EA2F05D75AE4}"/>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7F72A817-2DA5-DFC3-3E9E-84AD747D7C1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AB1C07E9-C9D5-CB05-A5FA-9F0E6BAC5666}"/>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7DDB067B-F5EA-0307-F33F-8AE1F5DE9B70}"/>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D0B33FC-5866-CDF9-5635-828488746D3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PROBABILITY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E4FFABC0-5751-80B6-1504-B76F86727A6C}"/>
              </a:ext>
            </a:extLst>
          </p:cNvPr>
          <p:cNvSpPr>
            <a:spLocks noChangeArrowheads="1"/>
          </p:cNvSpPr>
          <p:nvPr/>
        </p:nvSpPr>
        <p:spPr bwMode="auto">
          <a:xfrm>
            <a:off x="437660" y="1875406"/>
            <a:ext cx="1088399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5. </a:t>
            </a:r>
            <a:r>
              <a:rPr lang="en-CA" sz="2800" dirty="0"/>
              <a:t>Imagine you are walking down the hall outside your classroom. What is something you are sure to see?</a:t>
            </a:r>
          </a:p>
        </p:txBody>
      </p:sp>
    </p:spTree>
    <p:extLst>
      <p:ext uri="{BB962C8B-B14F-4D97-AF65-F5344CB8AC3E}">
        <p14:creationId xmlns:p14="http://schemas.microsoft.com/office/powerpoint/2010/main" val="2322462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3CE2B-C8B9-3B4F-6F18-AD06861FDA8E}"/>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CE0E6D4-677C-9466-A03B-22A9D6415D32}"/>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5CD5F839-8457-2F6D-9B12-FDAC363324C2}"/>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044166A-8389-872C-EC16-EFF9B301594F}"/>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AA101310-1D0B-E25A-9652-5B8825B2D4F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F5C8037C-CE1E-7E45-DCAE-5A48CCB9FDC8}"/>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PROBABILITY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8A328C08-AEE1-5237-681C-686D204FB973}"/>
              </a:ext>
            </a:extLst>
          </p:cNvPr>
          <p:cNvSpPr>
            <a:spLocks noChangeArrowheads="1"/>
          </p:cNvSpPr>
          <p:nvPr/>
        </p:nvSpPr>
        <p:spPr bwMode="auto">
          <a:xfrm>
            <a:off x="437660" y="1875406"/>
            <a:ext cx="1088399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6. </a:t>
            </a:r>
            <a:r>
              <a:rPr lang="en-CA" sz="2800" dirty="0"/>
              <a:t>Explain what it means if two things are “equally likely” to happen. Give an example.</a:t>
            </a:r>
          </a:p>
        </p:txBody>
      </p:sp>
    </p:spTree>
    <p:extLst>
      <p:ext uri="{BB962C8B-B14F-4D97-AF65-F5344CB8AC3E}">
        <p14:creationId xmlns:p14="http://schemas.microsoft.com/office/powerpoint/2010/main" val="599043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32135-CB08-6B13-9FC9-55FD73F8743C}"/>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177055AB-249A-EABA-4BA1-7D68D49C9DD9}"/>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C088474E-9416-2CD4-F8B9-D5EEDD534E10}"/>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6294A6BF-964C-DD68-E3F0-97456C9332C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3198A8DC-9FC7-3034-40BC-442DD6F77D5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A0B5E988-5D27-A432-3DF9-4A87497F9FD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PROBABILITY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A05F5F39-E959-1F86-3775-0F7A61AC80F3}"/>
              </a:ext>
            </a:extLst>
          </p:cNvPr>
          <p:cNvSpPr>
            <a:spLocks noChangeArrowheads="1"/>
          </p:cNvSpPr>
          <p:nvPr/>
        </p:nvSpPr>
        <p:spPr bwMode="auto">
          <a:xfrm>
            <a:off x="437660" y="1875406"/>
            <a:ext cx="1088399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7. </a:t>
            </a:r>
            <a:r>
              <a:rPr lang="en-CA" sz="2800" dirty="0"/>
              <a:t>Look outside. Explain why you think it will be “More Likely,” “Less Likely”, or “Equally Likely” to be sunny tomorrow.</a:t>
            </a:r>
          </a:p>
        </p:txBody>
      </p:sp>
    </p:spTree>
    <p:extLst>
      <p:ext uri="{BB962C8B-B14F-4D97-AF65-F5344CB8AC3E}">
        <p14:creationId xmlns:p14="http://schemas.microsoft.com/office/powerpoint/2010/main" val="2473611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5BC69-3983-CCB7-6E8C-E3A082B0F7B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C733C70-6871-FB84-B243-1D281C80D92C}"/>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4A435F2-AE87-FB32-25EE-6F99E3EC416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BC7CC453-745E-099D-4FBC-F412F6BCB89E}"/>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5413612-6352-2930-6695-446F7B494709}"/>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C2E39725-2230-02CF-8B5F-4986F1DBC5A2}"/>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PROBABILITY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0734D304-94C7-FFC1-7624-4EBA3320F177}"/>
              </a:ext>
            </a:extLst>
          </p:cNvPr>
          <p:cNvSpPr>
            <a:spLocks noChangeArrowheads="1"/>
          </p:cNvSpPr>
          <p:nvPr/>
        </p:nvSpPr>
        <p:spPr bwMode="auto">
          <a:xfrm>
            <a:off x="437660" y="1875406"/>
            <a:ext cx="1088399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8. </a:t>
            </a:r>
            <a:r>
              <a:rPr lang="en-CA" sz="2800" dirty="0"/>
              <a:t>In this bag there is a piece of fruit.  How certain are you that it is an apple? Tell me why you think that?</a:t>
            </a:r>
          </a:p>
        </p:txBody>
      </p:sp>
    </p:spTree>
    <p:extLst>
      <p:ext uri="{BB962C8B-B14F-4D97-AF65-F5344CB8AC3E}">
        <p14:creationId xmlns:p14="http://schemas.microsoft.com/office/powerpoint/2010/main" val="2594713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B202D-E67C-FB03-1861-1E2FB09ADEF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B5F68D89-B8E0-8921-56EF-B03D8A970F0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FCB1EFA5-9B53-AB61-0B0F-886F2674C8C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75170A09-B0B5-5997-EB62-5FBBF949BF99}"/>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9CEEB143-BD7D-3035-B861-BCD021451955}"/>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DECD5BC7-6807-85A4-04B7-51C6DD06D379}"/>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PROBABILITY</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CE9DDD4-3683-915C-C9A6-81B7AC7C949F}"/>
              </a:ext>
            </a:extLst>
          </p:cNvPr>
          <p:cNvSpPr>
            <a:spLocks noChangeArrowheads="1"/>
          </p:cNvSpPr>
          <p:nvPr/>
        </p:nvSpPr>
        <p:spPr bwMode="auto">
          <a:xfrm>
            <a:off x="437660" y="1930980"/>
            <a:ext cx="1088399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solidFill>
                  <a:srgbClr val="000000"/>
                </a:solidFill>
                <a:ea typeface="Times New Roman" panose="02020603050405020304" pitchFamily="18" charset="0"/>
                <a:cs typeface="Arial" panose="020B0604020202020204" pitchFamily="34" charset="0"/>
              </a:rPr>
              <a:t>9. </a:t>
            </a:r>
            <a:r>
              <a:rPr lang="en-CA" sz="2800" dirty="0"/>
              <a:t>You are playing with your friends at recess. Explain what days of the week are you certain it is not? What days of the week are you certain it could it be?</a:t>
            </a:r>
          </a:p>
        </p:txBody>
      </p:sp>
    </p:spTree>
    <p:extLst>
      <p:ext uri="{BB962C8B-B14F-4D97-AF65-F5344CB8AC3E}">
        <p14:creationId xmlns:p14="http://schemas.microsoft.com/office/powerpoint/2010/main" val="724031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F37CC-9A25-A797-C164-2F0CFEC18848}"/>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DF0FAF7-AE20-A474-7A35-EABE064AA3C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D644E0A-698F-932D-4D14-6A5E7F8D6B9E}"/>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BCA0515-49E3-30FF-5192-7391D951995B}"/>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95625DF-A1D8-3209-0D52-05785B7A205F}"/>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4481E773-2817-1C0F-C443-5291315C81A5}"/>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DATA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35C0892-545F-B1E3-1FBF-099EB2FE0E99}"/>
              </a:ext>
            </a:extLst>
          </p:cNvPr>
          <p:cNvSpPr>
            <a:spLocks noChangeArrowheads="1"/>
          </p:cNvSpPr>
          <p:nvPr/>
        </p:nvSpPr>
        <p:spPr bwMode="auto">
          <a:xfrm>
            <a:off x="437660" y="1760506"/>
            <a:ext cx="609376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1. Count the different shapes using a tally chart. Record your counting.</a:t>
            </a:r>
          </a:p>
          <a:p>
            <a:endParaRPr lang="en-CA" sz="2800" dirty="0"/>
          </a:p>
        </p:txBody>
      </p:sp>
      <p:graphicFrame>
        <p:nvGraphicFramePr>
          <p:cNvPr id="11" name="Table 10">
            <a:extLst>
              <a:ext uri="{FF2B5EF4-FFF2-40B4-BE49-F238E27FC236}">
                <a16:creationId xmlns:a16="http://schemas.microsoft.com/office/drawing/2014/main" id="{E9D8456A-4795-ED26-A8DC-478BCD3DD895}"/>
              </a:ext>
            </a:extLst>
          </p:cNvPr>
          <p:cNvGraphicFramePr>
            <a:graphicFrameLocks noGrp="1"/>
          </p:cNvGraphicFramePr>
          <p:nvPr>
            <p:extLst>
              <p:ext uri="{D42A27DB-BD31-4B8C-83A1-F6EECF244321}">
                <p14:modId xmlns:p14="http://schemas.microsoft.com/office/powerpoint/2010/main" val="2167657811"/>
              </p:ext>
            </p:extLst>
          </p:nvPr>
        </p:nvGraphicFramePr>
        <p:xfrm>
          <a:off x="6531429" y="2230587"/>
          <a:ext cx="5222911" cy="4052893"/>
        </p:xfrm>
        <a:graphic>
          <a:graphicData uri="http://schemas.openxmlformats.org/drawingml/2006/table">
            <a:tbl>
              <a:tblPr firstRow="1" bandRow="1">
                <a:tableStyleId>{5C22544A-7EE6-4342-B048-85BDC9FD1C3A}</a:tableStyleId>
              </a:tblPr>
              <a:tblGrid>
                <a:gridCol w="1951252">
                  <a:extLst>
                    <a:ext uri="{9D8B030D-6E8A-4147-A177-3AD203B41FA5}">
                      <a16:colId xmlns:a16="http://schemas.microsoft.com/office/drawing/2014/main" val="123711788"/>
                    </a:ext>
                  </a:extLst>
                </a:gridCol>
                <a:gridCol w="3271659">
                  <a:extLst>
                    <a:ext uri="{9D8B030D-6E8A-4147-A177-3AD203B41FA5}">
                      <a16:colId xmlns:a16="http://schemas.microsoft.com/office/drawing/2014/main" val="2144839929"/>
                    </a:ext>
                  </a:extLst>
                </a:gridCol>
              </a:tblGrid>
              <a:tr h="858620">
                <a:tc>
                  <a:txBody>
                    <a:bodyPr/>
                    <a:lstStyle/>
                    <a:p>
                      <a:pPr algn="ctr"/>
                      <a:r>
                        <a:rPr lang="en-US" sz="3200" b="0" dirty="0">
                          <a:solidFill>
                            <a:schemeClr val="tx1"/>
                          </a:solidFill>
                        </a:rPr>
                        <a:t>Shape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0" dirty="0">
                          <a:solidFill>
                            <a:schemeClr val="tx1"/>
                          </a:solidFill>
                        </a:rPr>
                        <a:t>Tally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6037176"/>
                  </a:ext>
                </a:extLst>
              </a:tr>
              <a:tr h="1107364">
                <a:tc>
                  <a:txBody>
                    <a:bodyPr/>
                    <a:lstStyle/>
                    <a:p>
                      <a:pPr algn="ctr"/>
                      <a:r>
                        <a:rPr lang="en-US" sz="3200" b="0" dirty="0">
                          <a:solidFill>
                            <a:schemeClr val="tx1"/>
                          </a:solidFill>
                        </a:rPr>
                        <a:t>Circles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1785150"/>
                  </a:ext>
                </a:extLst>
              </a:tr>
              <a:tr h="930418">
                <a:tc>
                  <a:txBody>
                    <a:bodyPr/>
                    <a:lstStyle/>
                    <a:p>
                      <a:pPr algn="ctr"/>
                      <a:r>
                        <a:rPr lang="en-US" sz="3200" b="0" dirty="0">
                          <a:solidFill>
                            <a:schemeClr val="tx1"/>
                          </a:solidFill>
                        </a:rPr>
                        <a:t>Triangles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200" b="0" dirty="0">
                        <a:solidFill>
                          <a:schemeClr val="tx1"/>
                        </a:solidFill>
                      </a:endParaRPr>
                    </a:p>
                    <a:p>
                      <a:pPr algn="ctr"/>
                      <a:endParaRPr lang="en-US" sz="3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491708"/>
                  </a:ext>
                </a:extLst>
              </a:tr>
              <a:tr h="1020109">
                <a:tc>
                  <a:txBody>
                    <a:bodyPr/>
                    <a:lstStyle/>
                    <a:p>
                      <a:pPr algn="ctr"/>
                      <a:r>
                        <a:rPr lang="en-US" sz="3200" b="0" dirty="0">
                          <a:solidFill>
                            <a:schemeClr val="tx1"/>
                          </a:solidFill>
                        </a:rPr>
                        <a:t>Rectangle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3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2472226"/>
                  </a:ext>
                </a:extLst>
              </a:tr>
            </a:tbl>
          </a:graphicData>
        </a:graphic>
      </p:graphicFrame>
      <p:pic>
        <p:nvPicPr>
          <p:cNvPr id="13" name="Picture 12" descr="A group of colorful shapes&#10;&#10;AI-generated content may be incorrect.">
            <a:extLst>
              <a:ext uri="{FF2B5EF4-FFF2-40B4-BE49-F238E27FC236}">
                <a16:creationId xmlns:a16="http://schemas.microsoft.com/office/drawing/2014/main" id="{70E2DA5D-F005-7568-ED25-9B7088DBC59D}"/>
              </a:ext>
            </a:extLst>
          </p:cNvPr>
          <p:cNvPicPr>
            <a:picLocks noChangeAspect="1"/>
          </p:cNvPicPr>
          <p:nvPr/>
        </p:nvPicPr>
        <p:blipFill>
          <a:blip r:embed="rId3"/>
          <a:stretch>
            <a:fillRect/>
          </a:stretch>
        </p:blipFill>
        <p:spPr>
          <a:xfrm>
            <a:off x="643392" y="3022652"/>
            <a:ext cx="4603522" cy="3260828"/>
          </a:xfrm>
          <a:prstGeom prst="rect">
            <a:avLst/>
          </a:prstGeom>
        </p:spPr>
      </p:pic>
    </p:spTree>
    <p:extLst>
      <p:ext uri="{BB962C8B-B14F-4D97-AF65-F5344CB8AC3E}">
        <p14:creationId xmlns:p14="http://schemas.microsoft.com/office/powerpoint/2010/main" val="1885359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F24C8-BFAC-6830-D5C6-10AA7F2B0B5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7519D40-AADF-30A9-5C3A-A7600920B673}"/>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1A3AA56-B408-69E5-5A52-6F93F52D83B7}"/>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8BD31F2-1A8E-B2DC-E3D8-6F8A4C744D8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B6A91777-47F3-2948-98E4-099A2E3782FE}"/>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A6FBEFF0-3856-9D3F-61FA-3500ADB02B1C}"/>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DATA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4E601987-84EE-5EDF-96C6-B5EDDFC2E4E6}"/>
              </a:ext>
            </a:extLst>
          </p:cNvPr>
          <p:cNvSpPr>
            <a:spLocks noChangeArrowheads="1"/>
          </p:cNvSpPr>
          <p:nvPr/>
        </p:nvSpPr>
        <p:spPr bwMode="auto">
          <a:xfrm>
            <a:off x="437660" y="1975950"/>
            <a:ext cx="1115449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2. Use two-colour counters or </a:t>
            </a:r>
            <a:r>
              <a:rPr lang="en-CA" sz="2800" dirty="0" err="1"/>
              <a:t>Unifix</a:t>
            </a:r>
            <a:r>
              <a:rPr lang="en-CA" sz="2800" dirty="0"/>
              <a:t> cubes to represent how many </a:t>
            </a:r>
            <a:r>
              <a:rPr lang="en-CA" sz="2800" b="1" dirty="0"/>
              <a:t>bananas</a:t>
            </a:r>
            <a:r>
              <a:rPr lang="en-CA" sz="2800" dirty="0"/>
              <a:t> and </a:t>
            </a:r>
            <a:r>
              <a:rPr lang="en-CA" sz="2800" b="1" dirty="0"/>
              <a:t>apples</a:t>
            </a:r>
            <a:r>
              <a:rPr lang="en-CA" sz="2800" dirty="0"/>
              <a:t> there are.</a:t>
            </a:r>
            <a:endParaRPr lang="en-US" sz="2800" dirty="0"/>
          </a:p>
        </p:txBody>
      </p:sp>
      <p:pic>
        <p:nvPicPr>
          <p:cNvPr id="2" name="Picture 1" descr="A group of fruit drawings&#10;&#10;AI-generated content may be incorrect.">
            <a:extLst>
              <a:ext uri="{FF2B5EF4-FFF2-40B4-BE49-F238E27FC236}">
                <a16:creationId xmlns:a16="http://schemas.microsoft.com/office/drawing/2014/main" id="{1E9B4269-C9CA-BF29-6524-BF0225CE5524}"/>
              </a:ext>
            </a:extLst>
          </p:cNvPr>
          <p:cNvPicPr>
            <a:picLocks noChangeAspect="1"/>
          </p:cNvPicPr>
          <p:nvPr/>
        </p:nvPicPr>
        <p:blipFill>
          <a:blip r:embed="rId3"/>
          <a:stretch>
            <a:fillRect/>
          </a:stretch>
        </p:blipFill>
        <p:spPr>
          <a:xfrm>
            <a:off x="621620" y="3189043"/>
            <a:ext cx="10237595" cy="2720001"/>
          </a:xfrm>
          <a:prstGeom prst="rect">
            <a:avLst/>
          </a:prstGeom>
        </p:spPr>
      </p:pic>
    </p:spTree>
    <p:extLst>
      <p:ext uri="{BB962C8B-B14F-4D97-AF65-F5344CB8AC3E}">
        <p14:creationId xmlns:p14="http://schemas.microsoft.com/office/powerpoint/2010/main" val="3054934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1E252F-BD78-0EEF-5727-12CD504056E9}"/>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78A958F5-0575-52D8-F625-89B87B380170}"/>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9B31EF1E-71BF-CD5C-9AE5-C0A9AEF3D828}"/>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8CB2CE79-E0DD-F966-155D-CA8DEC0ADBF7}"/>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27C64386-33BA-FF0A-780A-6BC366B3E842}"/>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41C3C00C-F8E1-5728-9B6D-1DD8E893CFEA}"/>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DATA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FE4501DD-27E3-FBAE-6A07-3EF304D22818}"/>
              </a:ext>
            </a:extLst>
          </p:cNvPr>
          <p:cNvSpPr>
            <a:spLocks noChangeArrowheads="1"/>
          </p:cNvSpPr>
          <p:nvPr/>
        </p:nvSpPr>
        <p:spPr bwMode="auto">
          <a:xfrm>
            <a:off x="437660" y="1874728"/>
            <a:ext cx="3807769"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3. Look at the following tally chart. Create a </a:t>
            </a:r>
            <a:r>
              <a:rPr lang="en-CA" sz="2800" b="1" dirty="0"/>
              <a:t>Bar Graph</a:t>
            </a:r>
            <a:r>
              <a:rPr lang="en-CA" sz="2800" dirty="0"/>
              <a:t> or a </a:t>
            </a:r>
            <a:r>
              <a:rPr lang="en-CA" sz="2800" b="1" dirty="0"/>
              <a:t>Concrete Graph</a:t>
            </a:r>
            <a:r>
              <a:rPr lang="en-CA" sz="2800" dirty="0"/>
              <a:t> using the data. Include all the important labels and a title.</a:t>
            </a:r>
          </a:p>
        </p:txBody>
      </p:sp>
      <p:graphicFrame>
        <p:nvGraphicFramePr>
          <p:cNvPr id="3" name="Table 2">
            <a:extLst>
              <a:ext uri="{FF2B5EF4-FFF2-40B4-BE49-F238E27FC236}">
                <a16:creationId xmlns:a16="http://schemas.microsoft.com/office/drawing/2014/main" id="{240AD83E-5F4C-D896-13AE-CDD708063435}"/>
              </a:ext>
            </a:extLst>
          </p:cNvPr>
          <p:cNvGraphicFramePr>
            <a:graphicFrameLocks noGrp="1"/>
          </p:cNvGraphicFramePr>
          <p:nvPr>
            <p:extLst>
              <p:ext uri="{D42A27DB-BD31-4B8C-83A1-F6EECF244321}">
                <p14:modId xmlns:p14="http://schemas.microsoft.com/office/powerpoint/2010/main" val="1068676980"/>
              </p:ext>
            </p:extLst>
          </p:nvPr>
        </p:nvGraphicFramePr>
        <p:xfrm>
          <a:off x="4596935" y="1707677"/>
          <a:ext cx="7005005" cy="4793005"/>
        </p:xfrm>
        <a:graphic>
          <a:graphicData uri="http://schemas.openxmlformats.org/drawingml/2006/table">
            <a:tbl>
              <a:tblPr firstRow="1" bandRow="1">
                <a:tableStyleId>{5C22544A-7EE6-4342-B048-85BDC9FD1C3A}</a:tableStyleId>
              </a:tblPr>
              <a:tblGrid>
                <a:gridCol w="2587636">
                  <a:extLst>
                    <a:ext uri="{9D8B030D-6E8A-4147-A177-3AD203B41FA5}">
                      <a16:colId xmlns:a16="http://schemas.microsoft.com/office/drawing/2014/main" val="123711788"/>
                    </a:ext>
                  </a:extLst>
                </a:gridCol>
                <a:gridCol w="2286000">
                  <a:extLst>
                    <a:ext uri="{9D8B030D-6E8A-4147-A177-3AD203B41FA5}">
                      <a16:colId xmlns:a16="http://schemas.microsoft.com/office/drawing/2014/main" val="2144839929"/>
                    </a:ext>
                  </a:extLst>
                </a:gridCol>
                <a:gridCol w="2131369">
                  <a:extLst>
                    <a:ext uri="{9D8B030D-6E8A-4147-A177-3AD203B41FA5}">
                      <a16:colId xmlns:a16="http://schemas.microsoft.com/office/drawing/2014/main" val="3273965826"/>
                    </a:ext>
                  </a:extLst>
                </a:gridCol>
              </a:tblGrid>
              <a:tr h="710453">
                <a:tc>
                  <a:txBody>
                    <a:bodyPr/>
                    <a:lstStyle/>
                    <a:p>
                      <a:pPr rtl="0" fontAlgn="t">
                        <a:buNone/>
                      </a:pPr>
                      <a:r>
                        <a:rPr lang="en-CA" sz="2800" b="1" i="0" u="none" strike="noStrike" dirty="0">
                          <a:solidFill>
                            <a:srgbClr val="000000"/>
                          </a:solidFill>
                          <a:effectLst/>
                          <a:latin typeface="Arial" panose="020B0604020202020204" pitchFamily="34" charset="0"/>
                        </a:rPr>
                        <a:t>Shoe Colours in Div.15</a:t>
                      </a:r>
                      <a:endParaRPr lang="en-CA" sz="28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r>
                        <a:rPr lang="en-CA" sz="2800" b="1" i="0" u="none" strike="noStrike" dirty="0">
                          <a:solidFill>
                            <a:srgbClr val="000000"/>
                          </a:solidFill>
                          <a:effectLst/>
                          <a:latin typeface="Arial" panose="020B0604020202020204" pitchFamily="34" charset="0"/>
                        </a:rPr>
                        <a:t>Tally</a:t>
                      </a:r>
                      <a:endParaRPr lang="en-CA" sz="28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r>
                        <a:rPr lang="en-CA" sz="2800" b="1" i="0" u="none" strike="noStrike">
                          <a:solidFill>
                            <a:srgbClr val="000000"/>
                          </a:solidFill>
                          <a:effectLst/>
                          <a:latin typeface="Arial" panose="020B0604020202020204" pitchFamily="34" charset="0"/>
                        </a:rPr>
                        <a:t>Count (Number)</a:t>
                      </a:r>
                      <a:endParaRPr lang="en-CA" sz="280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6037176"/>
                  </a:ext>
                </a:extLst>
              </a:tr>
              <a:tr h="806375">
                <a:tc>
                  <a:txBody>
                    <a:bodyPr/>
                    <a:lstStyle/>
                    <a:p>
                      <a:pPr rtl="0" fontAlgn="t">
                        <a:buNone/>
                      </a:pPr>
                      <a:r>
                        <a:rPr lang="en-CA" sz="2800" b="0" i="0" u="none" strike="noStrike" dirty="0">
                          <a:solidFill>
                            <a:srgbClr val="000000"/>
                          </a:solidFill>
                          <a:effectLst/>
                          <a:latin typeface="Arial" panose="020B0604020202020204" pitchFamily="34" charset="0"/>
                        </a:rPr>
                        <a:t>Blue</a:t>
                      </a:r>
                      <a:endParaRPr lang="en-CA" sz="2800" dirty="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r>
                        <a:rPr lang="en-CA" sz="2800" b="0" i="0" u="none" strike="noStrike" dirty="0">
                          <a:solidFill>
                            <a:srgbClr val="000000"/>
                          </a:solidFill>
                          <a:effectLst/>
                          <a:latin typeface="Arial" panose="020B0604020202020204" pitchFamily="34" charset="0"/>
                        </a:rPr>
                        <a:t>  </a:t>
                      </a:r>
                    </a:p>
                    <a:p>
                      <a:pPr rtl="0" fontAlgn="t">
                        <a:buNone/>
                      </a:pPr>
                      <a:endParaRPr lang="en-CA" sz="2800" b="0" i="0" u="none" strike="noStrike" dirty="0">
                        <a:solidFill>
                          <a:srgbClr val="000000"/>
                        </a:solidFill>
                        <a:effectLst/>
                        <a:latin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buNone/>
                      </a:pPr>
                      <a:r>
                        <a:rPr lang="en-CA" sz="2800" b="0" i="0" u="none" strike="noStrike" dirty="0">
                          <a:solidFill>
                            <a:srgbClr val="000000"/>
                          </a:solidFill>
                          <a:effectLst/>
                          <a:latin typeface="Arial" panose="020B0604020202020204" pitchFamily="34" charset="0"/>
                        </a:rPr>
                        <a:t>9</a:t>
                      </a:r>
                      <a:endParaRPr lang="en-CA" sz="2800" dirty="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1785150"/>
                  </a:ext>
                </a:extLst>
              </a:tr>
              <a:tr h="871245">
                <a:tc>
                  <a:txBody>
                    <a:bodyPr/>
                    <a:lstStyle/>
                    <a:p>
                      <a:pPr rtl="0" fontAlgn="t">
                        <a:buNone/>
                      </a:pPr>
                      <a:r>
                        <a:rPr lang="en-CA" sz="2800" b="0" i="0" u="none" strike="noStrike" dirty="0">
                          <a:solidFill>
                            <a:srgbClr val="000000"/>
                          </a:solidFill>
                          <a:effectLst/>
                          <a:latin typeface="Arial" panose="020B0604020202020204" pitchFamily="34" charset="0"/>
                        </a:rPr>
                        <a:t>Red</a:t>
                      </a:r>
                      <a:endParaRPr lang="en-CA" sz="2800" dirty="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sz="2800" b="0" i="0" u="none" strike="noStrike" dirty="0">
                        <a:solidFill>
                          <a:srgbClr val="000000"/>
                        </a:solidFill>
                        <a:effectLst/>
                        <a:latin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buNone/>
                      </a:pPr>
                      <a:endParaRPr lang="en-CA" sz="2800" dirty="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491708"/>
                  </a:ext>
                </a:extLst>
              </a:tr>
              <a:tr h="834610">
                <a:tc>
                  <a:txBody>
                    <a:bodyPr/>
                    <a:lstStyle/>
                    <a:p>
                      <a:pPr rtl="0" fontAlgn="t">
                        <a:buNone/>
                      </a:pPr>
                      <a:r>
                        <a:rPr lang="en-CA" sz="2800" b="0" i="0" u="none" strike="noStrike">
                          <a:solidFill>
                            <a:srgbClr val="000000"/>
                          </a:solidFill>
                          <a:effectLst/>
                          <a:latin typeface="Arial" panose="020B0604020202020204" pitchFamily="34" charset="0"/>
                        </a:rPr>
                        <a:t>White</a:t>
                      </a:r>
                      <a:endParaRPr lang="en-CA" sz="280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r>
                        <a:rPr lang="en-CA" sz="2800" b="0" i="0" u="none" strike="noStrike" dirty="0">
                          <a:solidFill>
                            <a:srgbClr val="000000"/>
                          </a:solidFill>
                          <a:effectLst/>
                          <a:latin typeface="Arial" panose="020B0604020202020204" pitchFamily="34" charset="0"/>
                        </a:rPr>
                        <a:t>           </a:t>
                      </a:r>
                    </a:p>
                    <a:p>
                      <a:pPr rtl="0" fontAlgn="t">
                        <a:buNone/>
                      </a:pPr>
                      <a:endParaRPr lang="en-CA" sz="2800" b="0" i="0" u="none" strike="noStrike" dirty="0">
                        <a:solidFill>
                          <a:srgbClr val="000000"/>
                        </a:solidFill>
                        <a:effectLst/>
                        <a:latin typeface="Arial" panose="020B0604020202020204" pitchFamily="34" charset="0"/>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buNone/>
                      </a:pPr>
                      <a:br>
                        <a:rPr lang="en-CA" sz="2800" dirty="0">
                          <a:effectLst/>
                        </a:rPr>
                      </a:br>
                      <a:endParaRPr lang="en-CA" sz="2800" dirty="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2472226"/>
                  </a:ext>
                </a:extLst>
              </a:tr>
              <a:tr h="917381">
                <a:tc>
                  <a:txBody>
                    <a:bodyPr/>
                    <a:lstStyle/>
                    <a:p>
                      <a:pPr rtl="0" fontAlgn="t">
                        <a:buNone/>
                      </a:pPr>
                      <a:r>
                        <a:rPr lang="en-CA" sz="2800" dirty="0">
                          <a:effectLst/>
                        </a:rPr>
                        <a:t>Black</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sz="2800" dirty="0">
                        <a:effectLst/>
                      </a:endParaRPr>
                    </a:p>
                    <a:p>
                      <a:pPr rtl="0" fontAlgn="t">
                        <a:buNone/>
                      </a:pPr>
                      <a:endParaRPr lang="en-CA" sz="2800" dirty="0">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buNone/>
                      </a:pPr>
                      <a:r>
                        <a:rPr lang="en-CA" sz="2800" dirty="0">
                          <a:effectLst/>
                        </a:rPr>
                        <a:t>3</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9870814"/>
                  </a:ext>
                </a:extLst>
              </a:tr>
            </a:tbl>
          </a:graphicData>
        </a:graphic>
      </p:graphicFrame>
      <p:pic>
        <p:nvPicPr>
          <p:cNvPr id="4" name="Picture 3" descr="A set of black lines&#10;&#10;AI-generated content may be incorrect.">
            <a:extLst>
              <a:ext uri="{FF2B5EF4-FFF2-40B4-BE49-F238E27FC236}">
                <a16:creationId xmlns:a16="http://schemas.microsoft.com/office/drawing/2014/main" id="{0FD5D163-946F-0E38-BD50-A96582A97CA9}"/>
              </a:ext>
            </a:extLst>
          </p:cNvPr>
          <p:cNvPicPr>
            <a:picLocks noChangeAspect="1"/>
          </p:cNvPicPr>
          <p:nvPr/>
        </p:nvPicPr>
        <p:blipFill>
          <a:blip r:embed="rId3"/>
          <a:stretch>
            <a:fillRect/>
          </a:stretch>
        </p:blipFill>
        <p:spPr>
          <a:xfrm>
            <a:off x="7513872" y="3790180"/>
            <a:ext cx="1171130" cy="627997"/>
          </a:xfrm>
          <a:prstGeom prst="rect">
            <a:avLst/>
          </a:prstGeom>
        </p:spPr>
      </p:pic>
      <p:pic>
        <p:nvPicPr>
          <p:cNvPr id="5" name="Picture 4" descr="A black and white image of a number&#10;&#10;AI-generated content may be incorrect.">
            <a:extLst>
              <a:ext uri="{FF2B5EF4-FFF2-40B4-BE49-F238E27FC236}">
                <a16:creationId xmlns:a16="http://schemas.microsoft.com/office/drawing/2014/main" id="{733E68E7-EF75-5108-FD23-691B291A835C}"/>
              </a:ext>
            </a:extLst>
          </p:cNvPr>
          <p:cNvPicPr>
            <a:picLocks noChangeAspect="1"/>
          </p:cNvPicPr>
          <p:nvPr/>
        </p:nvPicPr>
        <p:blipFill>
          <a:blip r:embed="rId4"/>
          <a:stretch>
            <a:fillRect/>
          </a:stretch>
        </p:blipFill>
        <p:spPr>
          <a:xfrm>
            <a:off x="7441676" y="4745744"/>
            <a:ext cx="1578715" cy="627997"/>
          </a:xfrm>
          <a:prstGeom prst="rect">
            <a:avLst/>
          </a:prstGeom>
        </p:spPr>
      </p:pic>
    </p:spTree>
    <p:extLst>
      <p:ext uri="{BB962C8B-B14F-4D97-AF65-F5344CB8AC3E}">
        <p14:creationId xmlns:p14="http://schemas.microsoft.com/office/powerpoint/2010/main" val="1209044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1D354-394F-D9C6-7FB7-8BEB022EF66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3D325E91-0294-6FB0-3F43-0A241B577E5F}"/>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AA75F45E-33D6-0416-5822-DBCA79851CE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CCA67178-220F-6C75-159C-44D42EAF37EA}"/>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6B3DFA8A-2BA0-5F8F-4AFC-209C2B5461D3}"/>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407FDCCD-5767-12BE-501C-A6E61EF08A30}"/>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DATA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CLOSED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988CA3D-2AB1-B34C-1712-4947F4209478}"/>
              </a:ext>
            </a:extLst>
          </p:cNvPr>
          <p:cNvSpPr>
            <a:spLocks noChangeArrowheads="1"/>
          </p:cNvSpPr>
          <p:nvPr/>
        </p:nvSpPr>
        <p:spPr bwMode="auto">
          <a:xfrm>
            <a:off x="437660" y="1930976"/>
            <a:ext cx="1097056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4. Look at the following pictograph. </a:t>
            </a:r>
          </a:p>
          <a:p>
            <a:endParaRPr lang="en-CA" sz="2800" dirty="0"/>
          </a:p>
          <a:p>
            <a:endParaRPr lang="en-CA" sz="2800" dirty="0"/>
          </a:p>
        </p:txBody>
      </p:sp>
      <p:pic>
        <p:nvPicPr>
          <p:cNvPr id="2" name="Picture 2">
            <a:extLst>
              <a:ext uri="{FF2B5EF4-FFF2-40B4-BE49-F238E27FC236}">
                <a16:creationId xmlns:a16="http://schemas.microsoft.com/office/drawing/2014/main" id="{FABDF7EA-F7A9-2325-6594-89C5425C00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90" y="2460165"/>
            <a:ext cx="5176853" cy="395323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
            <a:extLst>
              <a:ext uri="{FF2B5EF4-FFF2-40B4-BE49-F238E27FC236}">
                <a16:creationId xmlns:a16="http://schemas.microsoft.com/office/drawing/2014/main" id="{CBD125B8-7FD7-5BC7-7A27-0F6F181BB282}"/>
              </a:ext>
            </a:extLst>
          </p:cNvPr>
          <p:cNvSpPr>
            <a:spLocks noChangeArrowheads="1"/>
          </p:cNvSpPr>
          <p:nvPr/>
        </p:nvSpPr>
        <p:spPr bwMode="auto">
          <a:xfrm>
            <a:off x="6509659" y="1930976"/>
            <a:ext cx="4939883"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Use it to answer these questions:</a:t>
            </a:r>
          </a:p>
          <a:p>
            <a:pPr marL="342900" indent="-342900">
              <a:buAutoNum type="alphaLcPeriod"/>
            </a:pPr>
            <a:r>
              <a:rPr lang="en-CA" sz="2800" dirty="0"/>
              <a:t>How many types of fruit did the student record data for?</a:t>
            </a:r>
          </a:p>
          <a:p>
            <a:pPr marL="342900" indent="-342900">
              <a:buAutoNum type="alphaLcPeriod"/>
            </a:pPr>
            <a:r>
              <a:rPr lang="en-CA" sz="2800" dirty="0"/>
              <a:t>What fruit was the favourite?</a:t>
            </a:r>
          </a:p>
          <a:p>
            <a:pPr marL="342900" indent="-342900">
              <a:buAutoNum type="alphaLcPeriod"/>
            </a:pPr>
            <a:r>
              <a:rPr lang="en-CA" sz="2800" dirty="0"/>
              <a:t>How many more people liked pears more than grapes?</a:t>
            </a:r>
          </a:p>
        </p:txBody>
      </p:sp>
    </p:spTree>
    <p:extLst>
      <p:ext uri="{BB962C8B-B14F-4D97-AF65-F5344CB8AC3E}">
        <p14:creationId xmlns:p14="http://schemas.microsoft.com/office/powerpoint/2010/main" val="637896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95334-9567-D044-A8D0-C082D19AD2A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952CB021-8225-3D08-7696-D530EE0CA6C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ECEECFD4-4513-55E5-5D4A-1F8DCEA3310D}"/>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FF9D3670-3D3B-FA3F-54D9-6BC8E4B23CF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D7B8445B-7AC7-28E7-4640-481543A9D43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E62EBC89-75AF-1465-20B0-12E84067F54D}"/>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DATA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D4EABDC7-E055-0ED4-4612-800EC3D88B29}"/>
              </a:ext>
            </a:extLst>
          </p:cNvPr>
          <p:cNvSpPr>
            <a:spLocks noChangeArrowheads="1"/>
          </p:cNvSpPr>
          <p:nvPr/>
        </p:nvSpPr>
        <p:spPr bwMode="auto">
          <a:xfrm>
            <a:off x="437660" y="1975950"/>
            <a:ext cx="350296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5. Describe what you think this graph could be trying to tell us and give some reasons why.</a:t>
            </a:r>
          </a:p>
        </p:txBody>
      </p:sp>
      <p:pic>
        <p:nvPicPr>
          <p:cNvPr id="3" name="Picture 2">
            <a:extLst>
              <a:ext uri="{FF2B5EF4-FFF2-40B4-BE49-F238E27FC236}">
                <a16:creationId xmlns:a16="http://schemas.microsoft.com/office/drawing/2014/main" id="{F5D3414C-D760-06B1-7997-D8E98AB563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383" y="1814935"/>
            <a:ext cx="6996957" cy="4324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838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AB0AA-0095-7C10-5E91-946C9F30827B}"/>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CF3AE0A5-D58B-1756-EDD0-6822A92AEA2D}"/>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8FDD60B7-4B43-9336-A6F6-EE38E139C9A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3E0D01A7-7F0C-D76D-F4D0-F42E25553EC8}"/>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8AB50A9-EB69-3B30-2DA7-5587AC942BE6}"/>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899E3B8F-C7B3-9253-900E-395ECA66CDD4}"/>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DATA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3A730FD0-032C-8041-004B-31B45E84D65F}"/>
              </a:ext>
            </a:extLst>
          </p:cNvPr>
          <p:cNvSpPr>
            <a:spLocks noChangeArrowheads="1"/>
          </p:cNvSpPr>
          <p:nvPr/>
        </p:nvSpPr>
        <p:spPr bwMode="auto">
          <a:xfrm>
            <a:off x="437660" y="1975950"/>
            <a:ext cx="350296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6. Look at the following tally chart. What are 2 questions you could ask using the data?</a:t>
            </a:r>
          </a:p>
        </p:txBody>
      </p:sp>
      <p:graphicFrame>
        <p:nvGraphicFramePr>
          <p:cNvPr id="2" name="Table 1">
            <a:extLst>
              <a:ext uri="{FF2B5EF4-FFF2-40B4-BE49-F238E27FC236}">
                <a16:creationId xmlns:a16="http://schemas.microsoft.com/office/drawing/2014/main" id="{001DB22C-3CBF-BF81-A251-89E320C0BDCF}"/>
              </a:ext>
            </a:extLst>
          </p:cNvPr>
          <p:cNvGraphicFramePr>
            <a:graphicFrameLocks noGrp="1"/>
          </p:cNvGraphicFramePr>
          <p:nvPr>
            <p:extLst>
              <p:ext uri="{D42A27DB-BD31-4B8C-83A1-F6EECF244321}">
                <p14:modId xmlns:p14="http://schemas.microsoft.com/office/powerpoint/2010/main" val="3479715283"/>
              </p:ext>
            </p:extLst>
          </p:nvPr>
        </p:nvGraphicFramePr>
        <p:xfrm>
          <a:off x="4411156" y="1502285"/>
          <a:ext cx="6218712" cy="5101896"/>
        </p:xfrm>
        <a:graphic>
          <a:graphicData uri="http://schemas.openxmlformats.org/drawingml/2006/table">
            <a:tbl>
              <a:tblPr firstRow="1" bandRow="1">
                <a:tableStyleId>{5C22544A-7EE6-4342-B048-85BDC9FD1C3A}</a:tableStyleId>
              </a:tblPr>
              <a:tblGrid>
                <a:gridCol w="3279569">
                  <a:extLst>
                    <a:ext uri="{9D8B030D-6E8A-4147-A177-3AD203B41FA5}">
                      <a16:colId xmlns:a16="http://schemas.microsoft.com/office/drawing/2014/main" val="123711788"/>
                    </a:ext>
                  </a:extLst>
                </a:gridCol>
                <a:gridCol w="2939143">
                  <a:extLst>
                    <a:ext uri="{9D8B030D-6E8A-4147-A177-3AD203B41FA5}">
                      <a16:colId xmlns:a16="http://schemas.microsoft.com/office/drawing/2014/main" val="2144839929"/>
                    </a:ext>
                  </a:extLst>
                </a:gridCol>
              </a:tblGrid>
              <a:tr h="789240">
                <a:tc>
                  <a:txBody>
                    <a:bodyPr/>
                    <a:lstStyle/>
                    <a:p>
                      <a:pPr rtl="0" fontAlgn="t">
                        <a:buNone/>
                      </a:pPr>
                      <a:r>
                        <a:rPr lang="en-CA" sz="2800" b="1" i="0" u="none" strike="noStrike" dirty="0">
                          <a:solidFill>
                            <a:schemeClr val="tx1"/>
                          </a:solidFill>
                          <a:effectLst/>
                          <a:latin typeface="Arial" panose="020B0604020202020204" pitchFamily="34" charset="0"/>
                        </a:rPr>
                        <a:t>Student Siblings in Div.15</a:t>
                      </a:r>
                      <a:endParaRPr lang="en-CA" sz="2800"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r>
                        <a:rPr lang="en-CA" sz="2800" dirty="0">
                          <a:solidFill>
                            <a:schemeClr val="tx1"/>
                          </a:solidFill>
                          <a:effectLst/>
                        </a:rPr>
                        <a:t>Tally</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6037176"/>
                  </a:ext>
                </a:extLst>
              </a:tr>
              <a:tr h="1030364">
                <a:tc>
                  <a:txBody>
                    <a:bodyPr/>
                    <a:lstStyle/>
                    <a:p>
                      <a:pPr rtl="0" fontAlgn="t">
                        <a:buNone/>
                      </a:pPr>
                      <a:r>
                        <a:rPr lang="en-CA" sz="2800" b="0" i="0" u="none" strike="noStrike" dirty="0">
                          <a:solidFill>
                            <a:schemeClr val="tx1"/>
                          </a:solidFill>
                          <a:effectLst/>
                          <a:latin typeface="Arial" panose="020B0604020202020204" pitchFamily="34" charset="0"/>
                        </a:rPr>
                        <a:t>1 Brother</a:t>
                      </a:r>
                      <a:endParaRPr lang="en-CA" sz="2800" dirty="0">
                        <a:solidFill>
                          <a:schemeClr val="tx1"/>
                        </a:solidFill>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sz="2800"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1785150"/>
                  </a:ext>
                </a:extLst>
              </a:tr>
              <a:tr h="1030364">
                <a:tc>
                  <a:txBody>
                    <a:bodyPr/>
                    <a:lstStyle/>
                    <a:p>
                      <a:pPr rtl="0" fontAlgn="t">
                        <a:buNone/>
                      </a:pPr>
                      <a:r>
                        <a:rPr lang="en-CA" sz="2800" b="0" i="0" u="none" strike="noStrike" dirty="0">
                          <a:solidFill>
                            <a:schemeClr val="tx1"/>
                          </a:solidFill>
                          <a:effectLst/>
                          <a:latin typeface="Arial" panose="020B0604020202020204" pitchFamily="34" charset="0"/>
                        </a:rPr>
                        <a:t>1 Sister</a:t>
                      </a:r>
                      <a:endParaRPr lang="en-CA" sz="2800" dirty="0">
                        <a:solidFill>
                          <a:schemeClr val="tx1"/>
                        </a:solidFill>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sz="2800"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491708"/>
                  </a:ext>
                </a:extLst>
              </a:tr>
              <a:tr h="1030364">
                <a:tc>
                  <a:txBody>
                    <a:bodyPr/>
                    <a:lstStyle/>
                    <a:p>
                      <a:pPr rtl="0" fontAlgn="t">
                        <a:buNone/>
                      </a:pPr>
                      <a:r>
                        <a:rPr lang="en-CA" sz="2800" b="0" i="0" u="none" strike="noStrike" dirty="0">
                          <a:solidFill>
                            <a:schemeClr val="tx1"/>
                          </a:solidFill>
                          <a:effectLst/>
                          <a:latin typeface="Arial" panose="020B0604020202020204" pitchFamily="34" charset="0"/>
                        </a:rPr>
                        <a:t>No Siblings</a:t>
                      </a:r>
                      <a:endParaRPr lang="en-CA" sz="2800" dirty="0">
                        <a:solidFill>
                          <a:schemeClr val="tx1"/>
                        </a:solidFill>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sz="2800"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2472226"/>
                  </a:ext>
                </a:extLst>
              </a:tr>
              <a:tr h="1030364">
                <a:tc>
                  <a:txBody>
                    <a:bodyPr/>
                    <a:lstStyle/>
                    <a:p>
                      <a:pPr rtl="0" fontAlgn="t">
                        <a:buNone/>
                      </a:pPr>
                      <a:r>
                        <a:rPr lang="en-CA" sz="2800" b="0" i="0" u="none" strike="noStrike" dirty="0">
                          <a:solidFill>
                            <a:schemeClr val="tx1"/>
                          </a:solidFill>
                          <a:effectLst/>
                          <a:latin typeface="Arial" panose="020B0604020202020204" pitchFamily="34" charset="0"/>
                        </a:rPr>
                        <a:t>More than 2 Siblings</a:t>
                      </a:r>
                      <a:endParaRPr lang="en-CA" sz="2800" dirty="0">
                        <a:solidFill>
                          <a:schemeClr val="tx1"/>
                        </a:solidFill>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sz="2800"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9870814"/>
                  </a:ext>
                </a:extLst>
              </a:tr>
            </a:tbl>
          </a:graphicData>
        </a:graphic>
      </p:graphicFrame>
      <p:pic>
        <p:nvPicPr>
          <p:cNvPr id="4" name="Picture 3" descr="A black bar with a white background&#10;&#10;AI-generated content may be incorrect.">
            <a:extLst>
              <a:ext uri="{FF2B5EF4-FFF2-40B4-BE49-F238E27FC236}">
                <a16:creationId xmlns:a16="http://schemas.microsoft.com/office/drawing/2014/main" id="{CD061C10-3C2B-6390-3896-C8A9E2DB79D5}"/>
              </a:ext>
            </a:extLst>
          </p:cNvPr>
          <p:cNvPicPr>
            <a:picLocks noChangeAspect="1"/>
          </p:cNvPicPr>
          <p:nvPr/>
        </p:nvPicPr>
        <p:blipFill>
          <a:blip r:embed="rId3"/>
          <a:stretch>
            <a:fillRect/>
          </a:stretch>
        </p:blipFill>
        <p:spPr>
          <a:xfrm>
            <a:off x="7858799" y="2591995"/>
            <a:ext cx="1137780" cy="801253"/>
          </a:xfrm>
          <a:prstGeom prst="rect">
            <a:avLst/>
          </a:prstGeom>
        </p:spPr>
      </p:pic>
      <p:pic>
        <p:nvPicPr>
          <p:cNvPr id="5" name="Picture 4" descr="A black number symbols with a white background&#10;&#10;AI-generated content may be incorrect.">
            <a:extLst>
              <a:ext uri="{FF2B5EF4-FFF2-40B4-BE49-F238E27FC236}">
                <a16:creationId xmlns:a16="http://schemas.microsoft.com/office/drawing/2014/main" id="{575A760A-5A49-DDC8-7326-C64375FC6F7B}"/>
              </a:ext>
            </a:extLst>
          </p:cNvPr>
          <p:cNvPicPr>
            <a:picLocks noChangeAspect="1"/>
          </p:cNvPicPr>
          <p:nvPr/>
        </p:nvPicPr>
        <p:blipFill>
          <a:blip r:embed="rId4"/>
          <a:stretch>
            <a:fillRect/>
          </a:stretch>
        </p:blipFill>
        <p:spPr>
          <a:xfrm>
            <a:off x="7969214" y="3622148"/>
            <a:ext cx="1265980" cy="753178"/>
          </a:xfrm>
          <a:prstGeom prst="rect">
            <a:avLst/>
          </a:prstGeom>
        </p:spPr>
      </p:pic>
      <p:pic>
        <p:nvPicPr>
          <p:cNvPr id="7" name="Picture 6" descr="A black number with a white background&#10;&#10;AI-generated content may be incorrect.">
            <a:extLst>
              <a:ext uri="{FF2B5EF4-FFF2-40B4-BE49-F238E27FC236}">
                <a16:creationId xmlns:a16="http://schemas.microsoft.com/office/drawing/2014/main" id="{09531D5F-B2F5-6B5B-9FFA-397A5B0CEF7D}"/>
              </a:ext>
            </a:extLst>
          </p:cNvPr>
          <p:cNvPicPr>
            <a:picLocks noChangeAspect="1"/>
          </p:cNvPicPr>
          <p:nvPr/>
        </p:nvPicPr>
        <p:blipFill>
          <a:blip r:embed="rId5"/>
          <a:stretch>
            <a:fillRect/>
          </a:stretch>
        </p:blipFill>
        <p:spPr>
          <a:xfrm>
            <a:off x="7881442" y="4733896"/>
            <a:ext cx="2163384" cy="737153"/>
          </a:xfrm>
          <a:prstGeom prst="rect">
            <a:avLst/>
          </a:prstGeom>
        </p:spPr>
      </p:pic>
      <p:pic>
        <p:nvPicPr>
          <p:cNvPr id="11" name="Picture 10" descr="A black rectangular object on a white background&#10;&#10;AI-generated content may be incorrect.">
            <a:extLst>
              <a:ext uri="{FF2B5EF4-FFF2-40B4-BE49-F238E27FC236}">
                <a16:creationId xmlns:a16="http://schemas.microsoft.com/office/drawing/2014/main" id="{FA90B387-B384-DBD6-1E2C-E8BFB40A8713}"/>
              </a:ext>
            </a:extLst>
          </p:cNvPr>
          <p:cNvPicPr>
            <a:picLocks noChangeAspect="1"/>
          </p:cNvPicPr>
          <p:nvPr/>
        </p:nvPicPr>
        <p:blipFill>
          <a:blip r:embed="rId6"/>
          <a:stretch>
            <a:fillRect/>
          </a:stretch>
        </p:blipFill>
        <p:spPr>
          <a:xfrm>
            <a:off x="8049668" y="5715974"/>
            <a:ext cx="592927" cy="801253"/>
          </a:xfrm>
          <a:prstGeom prst="rect">
            <a:avLst/>
          </a:prstGeom>
        </p:spPr>
      </p:pic>
    </p:spTree>
    <p:extLst>
      <p:ext uri="{BB962C8B-B14F-4D97-AF65-F5344CB8AC3E}">
        <p14:creationId xmlns:p14="http://schemas.microsoft.com/office/powerpoint/2010/main" val="2608129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B8C7C-FC1E-AB3E-DDB7-7B8A3E2AFF3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02EB1B0A-67BB-9DC5-B7EF-093429C3A011}"/>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3FF44149-696D-DF9D-33D7-2A272E3B0D01}"/>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B23B6CC6-4BD7-26C8-5EBA-1359F9B39802}"/>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F1229D31-2997-20CA-2F64-E160CCC195D7}"/>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917D96D-13D6-5353-A958-133B39742E9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DATA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2A3FD10C-BC34-1927-11D9-455A1C60D1F0}"/>
              </a:ext>
            </a:extLst>
          </p:cNvPr>
          <p:cNvSpPr>
            <a:spLocks noChangeArrowheads="1"/>
          </p:cNvSpPr>
          <p:nvPr/>
        </p:nvSpPr>
        <p:spPr bwMode="auto">
          <a:xfrm>
            <a:off x="458917" y="1985833"/>
            <a:ext cx="461524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7. For the pictograph on this slide, what are some things that you </a:t>
            </a:r>
            <a:r>
              <a:rPr lang="en-CA" sz="2800" b="1" dirty="0"/>
              <a:t>cannot</a:t>
            </a:r>
            <a:r>
              <a:rPr lang="en-CA" sz="2800" dirty="0"/>
              <a:t> say about the data?</a:t>
            </a:r>
          </a:p>
        </p:txBody>
      </p:sp>
      <p:graphicFrame>
        <p:nvGraphicFramePr>
          <p:cNvPr id="3" name="Table 2">
            <a:extLst>
              <a:ext uri="{FF2B5EF4-FFF2-40B4-BE49-F238E27FC236}">
                <a16:creationId xmlns:a16="http://schemas.microsoft.com/office/drawing/2014/main" id="{F02C726E-F9C0-337F-0265-22109BA31129}"/>
              </a:ext>
            </a:extLst>
          </p:cNvPr>
          <p:cNvGraphicFramePr>
            <a:graphicFrameLocks noGrp="1"/>
          </p:cNvGraphicFramePr>
          <p:nvPr>
            <p:extLst>
              <p:ext uri="{D42A27DB-BD31-4B8C-83A1-F6EECF244321}">
                <p14:modId xmlns:p14="http://schemas.microsoft.com/office/powerpoint/2010/main" val="1567901561"/>
              </p:ext>
            </p:extLst>
          </p:nvPr>
        </p:nvGraphicFramePr>
        <p:xfrm>
          <a:off x="5620192" y="1800988"/>
          <a:ext cx="4416793" cy="4470040"/>
        </p:xfrm>
        <a:graphic>
          <a:graphicData uri="http://schemas.openxmlformats.org/drawingml/2006/table">
            <a:tbl>
              <a:tblPr firstRow="1" bandRow="1">
                <a:tableStyleId>{5C22544A-7EE6-4342-B048-85BDC9FD1C3A}</a:tableStyleId>
              </a:tblPr>
              <a:tblGrid>
                <a:gridCol w="946933">
                  <a:extLst>
                    <a:ext uri="{9D8B030D-6E8A-4147-A177-3AD203B41FA5}">
                      <a16:colId xmlns:a16="http://schemas.microsoft.com/office/drawing/2014/main" val="123711788"/>
                    </a:ext>
                  </a:extLst>
                </a:gridCol>
                <a:gridCol w="1156620">
                  <a:extLst>
                    <a:ext uri="{9D8B030D-6E8A-4147-A177-3AD203B41FA5}">
                      <a16:colId xmlns:a16="http://schemas.microsoft.com/office/drawing/2014/main" val="2144839929"/>
                    </a:ext>
                  </a:extLst>
                </a:gridCol>
                <a:gridCol w="1156620">
                  <a:extLst>
                    <a:ext uri="{9D8B030D-6E8A-4147-A177-3AD203B41FA5}">
                      <a16:colId xmlns:a16="http://schemas.microsoft.com/office/drawing/2014/main" val="3327129086"/>
                    </a:ext>
                  </a:extLst>
                </a:gridCol>
                <a:gridCol w="1156620">
                  <a:extLst>
                    <a:ext uri="{9D8B030D-6E8A-4147-A177-3AD203B41FA5}">
                      <a16:colId xmlns:a16="http://schemas.microsoft.com/office/drawing/2014/main" val="2764662945"/>
                    </a:ext>
                  </a:extLst>
                </a:gridCol>
              </a:tblGrid>
              <a:tr h="504780">
                <a:tc>
                  <a:txBody>
                    <a:bodyPr/>
                    <a:lstStyle/>
                    <a:p>
                      <a:pPr algn="ctr" rtl="0" fontAlgn="t">
                        <a:buNone/>
                      </a:pPr>
                      <a:r>
                        <a:rPr lang="en-CA" sz="2000" b="0" i="0" u="none" strike="noStrike" dirty="0">
                          <a:solidFill>
                            <a:schemeClr val="tx1"/>
                          </a:solidFill>
                          <a:effectLst/>
                          <a:latin typeface="Arial" panose="020B0604020202020204" pitchFamily="34" charset="0"/>
                        </a:rPr>
                        <a:t>8</a:t>
                      </a:r>
                      <a:endParaRPr lang="en-CA" sz="2000" b="0"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6037176"/>
                  </a:ext>
                </a:extLst>
              </a:tr>
              <a:tr h="504780">
                <a:tc>
                  <a:txBody>
                    <a:bodyPr/>
                    <a:lstStyle/>
                    <a:p>
                      <a:pPr algn="ctr" rtl="0" fontAlgn="t">
                        <a:buNone/>
                      </a:pPr>
                      <a:r>
                        <a:rPr lang="en-CA" sz="2000" b="0" i="0" u="none" strike="noStrike" dirty="0">
                          <a:solidFill>
                            <a:schemeClr val="tx1"/>
                          </a:solidFill>
                          <a:effectLst/>
                          <a:latin typeface="Arial" panose="020B0604020202020204" pitchFamily="34" charset="0"/>
                        </a:rPr>
                        <a:t>7</a:t>
                      </a:r>
                      <a:endParaRPr lang="en-CA" sz="2000" b="0" dirty="0">
                        <a:solidFill>
                          <a:schemeClr val="tx1"/>
                        </a:solidFill>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1785150"/>
                  </a:ext>
                </a:extLst>
              </a:tr>
              <a:tr h="504780">
                <a:tc>
                  <a:txBody>
                    <a:bodyPr/>
                    <a:lstStyle/>
                    <a:p>
                      <a:pPr algn="ctr" rtl="0" fontAlgn="t">
                        <a:buNone/>
                      </a:pPr>
                      <a:r>
                        <a:rPr lang="en-CA" sz="2000" b="0" i="0" u="none" strike="noStrike" dirty="0">
                          <a:solidFill>
                            <a:schemeClr val="tx1"/>
                          </a:solidFill>
                          <a:effectLst/>
                          <a:latin typeface="Arial" panose="020B0604020202020204" pitchFamily="34" charset="0"/>
                        </a:rPr>
                        <a:t>6</a:t>
                      </a:r>
                      <a:endParaRPr lang="en-CA" sz="2000" b="0" dirty="0">
                        <a:solidFill>
                          <a:schemeClr val="tx1"/>
                        </a:solidFill>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491708"/>
                  </a:ext>
                </a:extLst>
              </a:tr>
              <a:tr h="504780">
                <a:tc>
                  <a:txBody>
                    <a:bodyPr/>
                    <a:lstStyle/>
                    <a:p>
                      <a:pPr algn="ctr" rtl="0" fontAlgn="t">
                        <a:buNone/>
                      </a:pPr>
                      <a:r>
                        <a:rPr lang="en-CA" sz="2000" b="0" i="0" u="none" strike="noStrike" dirty="0">
                          <a:solidFill>
                            <a:schemeClr val="tx1"/>
                          </a:solidFill>
                          <a:effectLst/>
                          <a:latin typeface="Arial" panose="020B0604020202020204" pitchFamily="34" charset="0"/>
                        </a:rPr>
                        <a:t>5</a:t>
                      </a:r>
                      <a:endParaRPr lang="en-CA" sz="2000" b="0" dirty="0">
                        <a:solidFill>
                          <a:schemeClr val="tx1"/>
                        </a:solidFill>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2472226"/>
                  </a:ext>
                </a:extLst>
              </a:tr>
              <a:tr h="504780">
                <a:tc>
                  <a:txBody>
                    <a:bodyPr/>
                    <a:lstStyle/>
                    <a:p>
                      <a:pPr algn="ctr" rtl="0" fontAlgn="t">
                        <a:buNone/>
                      </a:pPr>
                      <a:r>
                        <a:rPr lang="en-CA" sz="2000" b="0" i="0" u="none" strike="noStrike" dirty="0">
                          <a:solidFill>
                            <a:schemeClr val="tx1"/>
                          </a:solidFill>
                          <a:effectLst/>
                          <a:latin typeface="Arial" panose="020B0604020202020204" pitchFamily="34" charset="0"/>
                        </a:rPr>
                        <a:t>4</a:t>
                      </a:r>
                      <a:endParaRPr lang="en-CA" sz="2000" b="0" dirty="0">
                        <a:solidFill>
                          <a:schemeClr val="tx1"/>
                        </a:solidFill>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9870814"/>
                  </a:ext>
                </a:extLst>
              </a:tr>
              <a:tr h="504780">
                <a:tc>
                  <a:txBody>
                    <a:bodyPr/>
                    <a:lstStyle/>
                    <a:p>
                      <a:pPr algn="ctr" rtl="0" fontAlgn="t">
                        <a:buNone/>
                      </a:pPr>
                      <a:r>
                        <a:rPr lang="en-CA" sz="2000" b="0" dirty="0">
                          <a:solidFill>
                            <a:schemeClr val="tx1"/>
                          </a:solidFill>
                          <a:effectLst/>
                        </a:rPr>
                        <a:t>3</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2888472"/>
                  </a:ext>
                </a:extLst>
              </a:tr>
              <a:tr h="504780">
                <a:tc>
                  <a:txBody>
                    <a:bodyPr/>
                    <a:lstStyle/>
                    <a:p>
                      <a:pPr algn="ctr" rtl="0" fontAlgn="t">
                        <a:buNone/>
                      </a:pPr>
                      <a:r>
                        <a:rPr lang="en-CA" sz="2000" b="0" dirty="0">
                          <a:solidFill>
                            <a:schemeClr val="tx1"/>
                          </a:solidFill>
                          <a:effectLst/>
                        </a:rPr>
                        <a:t>2</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400759"/>
                  </a:ext>
                </a:extLst>
              </a:tr>
              <a:tr h="504780">
                <a:tc>
                  <a:txBody>
                    <a:bodyPr/>
                    <a:lstStyle/>
                    <a:p>
                      <a:pPr algn="ctr" rtl="0" fontAlgn="t">
                        <a:buNone/>
                      </a:pPr>
                      <a:r>
                        <a:rPr lang="en-CA" sz="2000" b="0" dirty="0">
                          <a:solidFill>
                            <a:schemeClr val="tx1"/>
                          </a:solidFill>
                          <a:effectLst/>
                        </a:rPr>
                        <a:t>1</a:t>
                      </a: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rtl="0" fontAlgn="t">
                        <a:buNone/>
                      </a:pPr>
                      <a:endParaRPr lang="en-CA"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8677660"/>
                  </a:ext>
                </a:extLst>
              </a:tr>
              <a:tr h="337800">
                <a:tc>
                  <a:txBody>
                    <a:bodyPr/>
                    <a:lstStyle/>
                    <a:p>
                      <a:pPr rtl="0" fontAlgn="t">
                        <a:buNone/>
                      </a:pPr>
                      <a:endParaRPr lang="en-CA" sz="2000" b="0" dirty="0">
                        <a:solidFill>
                          <a:schemeClr val="tx1"/>
                        </a:solidFill>
                        <a:effectLst/>
                      </a:endParaRPr>
                    </a:p>
                  </a:txBody>
                  <a:tcPr marL="63500" marR="63500" marT="63500" marB="63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buNone/>
                      </a:pPr>
                      <a:r>
                        <a:rPr lang="en-CA" sz="1800" dirty="0">
                          <a:solidFill>
                            <a:schemeClr val="tx1"/>
                          </a:solidFill>
                          <a:effectLst/>
                        </a:rPr>
                        <a:t>Doughnut</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buNone/>
                      </a:pPr>
                      <a:r>
                        <a:rPr lang="en-CA" sz="1800" dirty="0">
                          <a:solidFill>
                            <a:schemeClr val="tx1"/>
                          </a:solidFill>
                          <a:effectLst/>
                        </a:rPr>
                        <a:t>Cookie</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buNone/>
                      </a:pPr>
                      <a:r>
                        <a:rPr lang="en-CA" sz="1800" dirty="0">
                          <a:solidFill>
                            <a:schemeClr val="tx1"/>
                          </a:solidFill>
                          <a:effectLst/>
                        </a:rPr>
                        <a:t>Ice Cream</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1085340"/>
                  </a:ext>
                </a:extLst>
              </a:tr>
            </a:tbl>
          </a:graphicData>
        </a:graphic>
      </p:graphicFrame>
      <p:pic>
        <p:nvPicPr>
          <p:cNvPr id="13" name="Picture 6">
            <a:extLst>
              <a:ext uri="{FF2B5EF4-FFF2-40B4-BE49-F238E27FC236}">
                <a16:creationId xmlns:a16="http://schemas.microsoft.com/office/drawing/2014/main" id="{3FCBC4FF-D2EF-BE8B-4E70-8C7001673D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0281" y="2273530"/>
            <a:ext cx="440530" cy="6192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5EB44BE3-FC54-7147-CD3C-4EEDD0400A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0281" y="2746072"/>
            <a:ext cx="440530" cy="61929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a:extLst>
              <a:ext uri="{FF2B5EF4-FFF2-40B4-BE49-F238E27FC236}">
                <a16:creationId xmlns:a16="http://schemas.microsoft.com/office/drawing/2014/main" id="{AC283EE2-6CD9-D212-9A3F-F68C320BBD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0281" y="3239352"/>
            <a:ext cx="440530" cy="61929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id="{BD59BD75-6D1E-BF77-D512-83E813A44E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0281" y="3756840"/>
            <a:ext cx="440530" cy="61929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a:extLst>
              <a:ext uri="{FF2B5EF4-FFF2-40B4-BE49-F238E27FC236}">
                <a16:creationId xmlns:a16="http://schemas.microsoft.com/office/drawing/2014/main" id="{6E635802-BFFD-997D-D0D7-566EBA82D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0280" y="4263015"/>
            <a:ext cx="440530" cy="61929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a:extLst>
              <a:ext uri="{FF2B5EF4-FFF2-40B4-BE49-F238E27FC236}">
                <a16:creationId xmlns:a16="http://schemas.microsoft.com/office/drawing/2014/main" id="{5767EE93-14D8-9BD1-3B7D-55ECDC7CA6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0280" y="4769190"/>
            <a:ext cx="440530" cy="61929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a:extLst>
              <a:ext uri="{FF2B5EF4-FFF2-40B4-BE49-F238E27FC236}">
                <a16:creationId xmlns:a16="http://schemas.microsoft.com/office/drawing/2014/main" id="{A4D019A7-69EC-7C5B-E2C2-F5B093FA3A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0280" y="5252192"/>
            <a:ext cx="440530" cy="61929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a:extLst>
              <a:ext uri="{FF2B5EF4-FFF2-40B4-BE49-F238E27FC236}">
                <a16:creationId xmlns:a16="http://schemas.microsoft.com/office/drawing/2014/main" id="{0447B282-6CFC-CDA5-9B36-E67D42CE83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896504" y="5282778"/>
            <a:ext cx="436610" cy="6287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a:extLst>
              <a:ext uri="{FF2B5EF4-FFF2-40B4-BE49-F238E27FC236}">
                <a16:creationId xmlns:a16="http://schemas.microsoft.com/office/drawing/2014/main" id="{F70AC97B-2624-44AC-A6E1-80330C9E94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896505" y="4766232"/>
            <a:ext cx="436610" cy="62871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a:extLst>
              <a:ext uri="{FF2B5EF4-FFF2-40B4-BE49-F238E27FC236}">
                <a16:creationId xmlns:a16="http://schemas.microsoft.com/office/drawing/2014/main" id="{2969F9AB-238D-7B32-BDEC-B39B633BDE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931583" y="4228853"/>
            <a:ext cx="436610" cy="62871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a:extLst>
              <a:ext uri="{FF2B5EF4-FFF2-40B4-BE49-F238E27FC236}">
                <a16:creationId xmlns:a16="http://schemas.microsoft.com/office/drawing/2014/main" id="{2D8170FC-BCA5-AA6B-C817-F8F75BBA6B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910326" y="3762593"/>
            <a:ext cx="436610" cy="62871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a:extLst>
              <a:ext uri="{FF2B5EF4-FFF2-40B4-BE49-F238E27FC236}">
                <a16:creationId xmlns:a16="http://schemas.microsoft.com/office/drawing/2014/main" id="{054366C4-603B-8DEE-3C46-ABCCFC4151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931583" y="3255440"/>
            <a:ext cx="436610" cy="62871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a:extLst>
              <a:ext uri="{FF2B5EF4-FFF2-40B4-BE49-F238E27FC236}">
                <a16:creationId xmlns:a16="http://schemas.microsoft.com/office/drawing/2014/main" id="{A084D2BA-BB16-AE85-22B0-9037BD5CB0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5948" y="3830794"/>
            <a:ext cx="237860" cy="49231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a:extLst>
              <a:ext uri="{FF2B5EF4-FFF2-40B4-BE49-F238E27FC236}">
                <a16:creationId xmlns:a16="http://schemas.microsoft.com/office/drawing/2014/main" id="{93F5830A-F43E-F05C-3EDB-8096B65050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5948" y="4326505"/>
            <a:ext cx="237860" cy="49231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a:extLst>
              <a:ext uri="{FF2B5EF4-FFF2-40B4-BE49-F238E27FC236}">
                <a16:creationId xmlns:a16="http://schemas.microsoft.com/office/drawing/2014/main" id="{33852460-CB30-12A0-68A6-4A40A99AF2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5948" y="4822216"/>
            <a:ext cx="237860" cy="49231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a:extLst>
              <a:ext uri="{FF2B5EF4-FFF2-40B4-BE49-F238E27FC236}">
                <a16:creationId xmlns:a16="http://schemas.microsoft.com/office/drawing/2014/main" id="{C64B919A-BA1E-5574-3B44-F780807D6C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5948" y="5317927"/>
            <a:ext cx="237860" cy="492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321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D4D91-7911-05F8-BB36-074713C85A9A}"/>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E2774799-BE3B-9F45-E778-B650780461E7}"/>
              </a:ext>
            </a:extLst>
          </p:cNvPr>
          <p:cNvGrpSpPr/>
          <p:nvPr/>
        </p:nvGrpSpPr>
        <p:grpSpPr>
          <a:xfrm>
            <a:off x="0" y="312348"/>
            <a:ext cx="12192000" cy="1071965"/>
            <a:chOff x="0" y="300918"/>
            <a:chExt cx="12192000" cy="1071965"/>
          </a:xfrm>
        </p:grpSpPr>
        <p:sp>
          <p:nvSpPr>
            <p:cNvPr id="6" name="Rectangle 5">
              <a:extLst>
                <a:ext uri="{FF2B5EF4-FFF2-40B4-BE49-F238E27FC236}">
                  <a16:creationId xmlns:a16="http://schemas.microsoft.com/office/drawing/2014/main" id="{4AA88A2D-6403-BB72-1792-1CB675E24E2C}"/>
                </a:ext>
              </a:extLst>
            </p:cNvPr>
            <p:cNvSpPr/>
            <p:nvPr/>
          </p:nvSpPr>
          <p:spPr>
            <a:xfrm>
              <a:off x="0" y="300918"/>
              <a:ext cx="12192000" cy="102699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black and white logo&#10;&#10;AI-generated content may be incorrect.">
              <a:extLst>
                <a:ext uri="{FF2B5EF4-FFF2-40B4-BE49-F238E27FC236}">
                  <a16:creationId xmlns:a16="http://schemas.microsoft.com/office/drawing/2014/main" id="{435DF3EF-AF5E-185B-F07C-3EA2F2473ECD}"/>
                </a:ext>
              </a:extLst>
            </p:cNvPr>
            <p:cNvPicPr>
              <a:picLocks noChangeAspect="1"/>
            </p:cNvPicPr>
            <p:nvPr/>
          </p:nvPicPr>
          <p:blipFill>
            <a:blip r:embed="rId2"/>
            <a:srcRect t="27728" b="47123"/>
            <a:stretch>
              <a:fillRect/>
            </a:stretch>
          </p:blipFill>
          <p:spPr>
            <a:xfrm>
              <a:off x="284210" y="345446"/>
              <a:ext cx="2257926" cy="642532"/>
            </a:xfrm>
            <a:prstGeom prst="rect">
              <a:avLst/>
            </a:prstGeom>
          </p:spPr>
        </p:pic>
        <p:sp>
          <p:nvSpPr>
            <p:cNvPr id="9" name="Text Box 2">
              <a:extLst>
                <a:ext uri="{FF2B5EF4-FFF2-40B4-BE49-F238E27FC236}">
                  <a16:creationId xmlns:a16="http://schemas.microsoft.com/office/drawing/2014/main" id="{50351CFF-D0A8-2F0D-EDFD-41A1A797409A}"/>
                </a:ext>
              </a:extLst>
            </p:cNvPr>
            <p:cNvSpPr txBox="1"/>
            <p:nvPr/>
          </p:nvSpPr>
          <p:spPr>
            <a:xfrm>
              <a:off x="437660" y="937525"/>
              <a:ext cx="2901285" cy="39038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800"/>
                </a:spcAft>
              </a:pPr>
              <a:r>
                <a:rPr lang="en-CA" sz="12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ELEMENTARY MATH PROJECT</a:t>
              </a:r>
              <a:endParaRPr lang="en-CA"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08CFC9A-E939-B58E-B26E-C26F1015416F}"/>
                </a:ext>
              </a:extLst>
            </p:cNvPr>
            <p:cNvSpPr txBox="1"/>
            <p:nvPr/>
          </p:nvSpPr>
          <p:spPr>
            <a:xfrm>
              <a:off x="2542136" y="345888"/>
              <a:ext cx="9365655" cy="10269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en-CA" sz="2800" b="1"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GRADE 1 DATA</a:t>
              </a:r>
            </a:p>
            <a:p>
              <a:pPr algn="r"/>
              <a:r>
                <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OPEN QUESTIONS</a:t>
              </a:r>
            </a:p>
            <a:p>
              <a:pPr algn="r"/>
              <a:endParaRPr lang="en-CA"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p:txBody>
        </p:sp>
      </p:grpSp>
      <p:sp>
        <p:nvSpPr>
          <p:cNvPr id="12" name="Rectangle 1">
            <a:extLst>
              <a:ext uri="{FF2B5EF4-FFF2-40B4-BE49-F238E27FC236}">
                <a16:creationId xmlns:a16="http://schemas.microsoft.com/office/drawing/2014/main" id="{C8179B4D-1034-AEAB-3E7B-2A1B448711BD}"/>
              </a:ext>
            </a:extLst>
          </p:cNvPr>
          <p:cNvSpPr>
            <a:spLocks noChangeArrowheads="1"/>
          </p:cNvSpPr>
          <p:nvPr/>
        </p:nvSpPr>
        <p:spPr bwMode="auto">
          <a:xfrm>
            <a:off x="437660" y="1975950"/>
            <a:ext cx="1088399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lang="en-CA" sz="2800" dirty="0"/>
              <a:t>8. How are a tally chart and a bar graph different? </a:t>
            </a:r>
          </a:p>
          <a:p>
            <a:r>
              <a:rPr lang="en-CA" sz="2800" dirty="0"/>
              <a:t>How are they similar? </a:t>
            </a:r>
          </a:p>
          <a:p>
            <a:r>
              <a:rPr lang="en-CA" sz="2800" dirty="0"/>
              <a:t>When might a bar graph be better than a tally chart?</a:t>
            </a:r>
          </a:p>
        </p:txBody>
      </p:sp>
    </p:spTree>
    <p:extLst>
      <p:ext uri="{BB962C8B-B14F-4D97-AF65-F5344CB8AC3E}">
        <p14:creationId xmlns:p14="http://schemas.microsoft.com/office/powerpoint/2010/main" val="30878021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4942</TotalTime>
  <Words>697</Words>
  <Application>Microsoft Macintosh PowerPoint</Application>
  <PresentationFormat>Widescreen</PresentationFormat>
  <Paragraphs>125</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Aptos</vt:lpstr>
      <vt:lpstr>Aptos Display</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Yas Mann</dc:creator>
  <cp:lastModifiedBy>Yas Mann</cp:lastModifiedBy>
  <cp:revision>51</cp:revision>
  <cp:lastPrinted>2026-03-06T18:58:11Z</cp:lastPrinted>
  <dcterms:created xsi:type="dcterms:W3CDTF">2025-08-19T18:11:59Z</dcterms:created>
  <dcterms:modified xsi:type="dcterms:W3CDTF">2026-03-06T22:19:56Z</dcterms:modified>
</cp:coreProperties>
</file>