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491" r:id="rId2"/>
    <p:sldId id="506" r:id="rId3"/>
    <p:sldId id="507" r:id="rId4"/>
    <p:sldId id="508" r:id="rId5"/>
    <p:sldId id="509" r:id="rId6"/>
    <p:sldId id="510" r:id="rId7"/>
    <p:sldId id="511" r:id="rId8"/>
    <p:sldId id="512" r:id="rId9"/>
    <p:sldId id="513" r:id="rId10"/>
    <p:sldId id="514" r:id="rId11"/>
    <p:sldId id="515" r:id="rId12"/>
    <p:sldId id="51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5086"/>
    <p:restoredTop sz="94661"/>
  </p:normalViewPr>
  <p:slideViewPr>
    <p:cSldViewPr snapToGrid="0">
      <p:cViewPr varScale="1">
        <p:scale>
          <a:sx n="59" d="100"/>
          <a:sy n="59" d="100"/>
        </p:scale>
        <p:origin x="200" y="13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A0E1C-71A9-5167-4501-2520EC0131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F7DAC9-B56A-E13A-08A0-EAE322046D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C8D5FA-CE3F-F38D-9166-A9940F299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9FB83-AE5B-3D4C-8588-468573559C52}" type="datetimeFigureOut">
              <a:rPr lang="en-US" smtClean="0"/>
              <a:t>3/6/26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1C20E6-68DD-B91F-8C88-1A8796415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3ECD1-878B-B17A-612E-80EAD4540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895FC-7136-C44A-81A0-07755FBB1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487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79E05-0923-1811-C490-CC2A4AFB5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6E1A5B-BA45-D6A0-F8F0-9874BEE13D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39E9DB-3665-05CF-53F2-0B8139E8F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9FB83-AE5B-3D4C-8588-468573559C52}" type="datetimeFigureOut">
              <a:rPr lang="en-US" smtClean="0"/>
              <a:t>3/6/26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20E7AF-313F-3B3A-2496-DCD4149A3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43193B-D08C-B5A1-F4EB-3E0106A05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895FC-7136-C44A-81A0-07755FBB1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703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D99019-E69F-583F-2F9F-F9C5F7CB8E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3D7F8F-901B-04C7-3A9E-C0F90BB0DB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D1B73E-44F5-7AE6-9BB1-12434CBAD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9FB83-AE5B-3D4C-8588-468573559C52}" type="datetimeFigureOut">
              <a:rPr lang="en-US" smtClean="0"/>
              <a:t>3/6/26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CAA04E-A617-3E75-B788-F1A4279C3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254A40-98C7-10D3-3ED6-6D2946CFF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895FC-7136-C44A-81A0-07755FBB1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057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8C90-8943-8E6A-87E1-9DA3E7D0E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73B6B5-9D38-B2AD-4AA3-228E31E84F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8B15AE-E6BA-F275-FFAD-90D73B5FC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9FB83-AE5B-3D4C-8588-468573559C52}" type="datetimeFigureOut">
              <a:rPr lang="en-US" smtClean="0"/>
              <a:t>3/6/26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7B0F-4A89-15F2-8BA7-75812A596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B7B606-AF0F-65D4-906F-CB6B95C97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895FC-7136-C44A-81A0-07755FBB1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368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D3BFD-E4C9-B174-BC32-523C19E29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637160-272C-9ADE-8202-B48D4E260E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3D4E3A-31BA-1A8B-5AD6-1430E085F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9FB83-AE5B-3D4C-8588-468573559C52}" type="datetimeFigureOut">
              <a:rPr lang="en-US" smtClean="0"/>
              <a:t>3/6/26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8234EF-009C-D68C-7C6C-C30AD9E89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981230-895F-F852-1E49-43BE3ED0E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895FC-7136-C44A-81A0-07755FBB1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913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4BE0A-27B2-C196-28F5-C893942E4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C43E50-6364-461B-4DBE-45215C866D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A2ADD0-A0ED-C95C-9B6D-0DC3666954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B428F7-FF29-794F-262B-6A5991639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9FB83-AE5B-3D4C-8588-468573559C52}" type="datetimeFigureOut">
              <a:rPr lang="en-US" smtClean="0"/>
              <a:t>3/6/26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7C99F1-4CC2-2905-EDA0-B3F45F689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E8ADBB-B7E9-06B6-EC1C-24F6724DE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895FC-7136-C44A-81A0-07755FBB1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325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A5FE6-F4AD-794A-7BDB-DC7742BDA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EFE8C7-CDCE-4B5F-0B85-705B983D5A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BA8772-ED67-8FC0-2C8F-353D794A6D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D9DB0B-2220-D60F-80DD-11C98C370B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14293B-651B-375A-47CC-C878031682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864742B-5082-020A-CE90-F0604A5B3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9FB83-AE5B-3D4C-8588-468573559C52}" type="datetimeFigureOut">
              <a:rPr lang="en-US" smtClean="0"/>
              <a:t>3/6/26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CAA1F57-4394-4FB7-0C23-249473C32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54482E-0D7D-4056-6594-804027EF9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895FC-7136-C44A-81A0-07755FBB1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368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4B00A-B766-96EA-BBAF-E67EB70D2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8DA4AF-AC52-3BB7-2E87-4A83ED8D8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9FB83-AE5B-3D4C-8588-468573559C52}" type="datetimeFigureOut">
              <a:rPr lang="en-US" smtClean="0"/>
              <a:t>3/6/26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CACA9C-0E5B-2696-E561-D2F2520C2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E18C20-BA29-928F-676F-DB3287B03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895FC-7136-C44A-81A0-07755FBB1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861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290DEB4-00F4-FF6B-37CB-634B44CF5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9FB83-AE5B-3D4C-8588-468573559C52}" type="datetimeFigureOut">
              <a:rPr lang="en-US" smtClean="0"/>
              <a:t>3/6/26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0759AB-3581-5962-AA29-22AF57F22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AD1DEC-1EC2-0314-2E6C-D9C575E8D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895FC-7136-C44A-81A0-07755FBB1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76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C7515-4102-2A45-D537-EE868E772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AD28BD-7444-C66A-F69A-EF9C4EEA24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159DE2-E203-751B-4A3D-36B050DBA4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A82F34-5B29-B1ED-B50A-05C99DB2B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9FB83-AE5B-3D4C-8588-468573559C52}" type="datetimeFigureOut">
              <a:rPr lang="en-US" smtClean="0"/>
              <a:t>3/6/26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6DCAC4-6309-1DE7-3D48-D61332C1D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3CEDFF-9FBC-14E6-B4C4-B35C08CBB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895FC-7136-C44A-81A0-07755FBB1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571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D6C22-C919-0C09-7383-1DA4863F0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4608F8-EAF5-BC4D-03B0-28ACA4C992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96C450-11D4-5876-7F05-ABDD923BFF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1E0DA6-D145-4C88-9366-7699D1721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9FB83-AE5B-3D4C-8588-468573559C52}" type="datetimeFigureOut">
              <a:rPr lang="en-US" smtClean="0"/>
              <a:t>3/6/26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0CDD07-CA11-5E2F-8451-A424B6A2A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497356-A12D-8339-E9BE-D827F1642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895FC-7136-C44A-81A0-07755FBB1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773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CB8FD7F-7798-A4C3-397C-968D7DB26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2796F3-0B4D-8A34-8EE3-CC3B2AE364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4072C1-9169-089F-91B5-E427F00050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1A9FB83-AE5B-3D4C-8588-468573559C52}" type="datetimeFigureOut">
              <a:rPr lang="en-US" smtClean="0"/>
              <a:t>3/6/26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E0EDD0-D860-6C4C-3B94-3E88D3FF08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79F8C4-666F-C1BF-AC13-0D89AFDF98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6895FC-7136-C44A-81A0-07755FBB1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873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2D847A0-4A81-262D-F907-A051962750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2">
            <a:extLst>
              <a:ext uri="{FF2B5EF4-FFF2-40B4-BE49-F238E27FC236}">
                <a16:creationId xmlns:a16="http://schemas.microsoft.com/office/drawing/2014/main" id="{3D60BFC6-A836-6BE4-BC36-89DE786CCCAA}"/>
              </a:ext>
            </a:extLst>
          </p:cNvPr>
          <p:cNvSpPr txBox="1"/>
          <p:nvPr/>
        </p:nvSpPr>
        <p:spPr>
          <a:xfrm>
            <a:off x="1201678" y="2448151"/>
            <a:ext cx="9788643" cy="80037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CA" sz="4000" kern="100" dirty="0">
                <a:solidFill>
                  <a:schemeClr val="bg1"/>
                </a:solidFill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GRADE 1 PRACTICE QUESTIONS </a:t>
            </a:r>
          </a:p>
          <a:p>
            <a:pPr algn="ctr"/>
            <a:r>
              <a:rPr lang="en-CA" sz="6000" b="1" kern="100" dirty="0">
                <a:solidFill>
                  <a:schemeClr val="bg1"/>
                </a:solidFill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FINANCIAL LITERACY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F1AE37F-008D-6CB6-9A11-3B5696DF3F92}"/>
              </a:ext>
            </a:extLst>
          </p:cNvPr>
          <p:cNvGrpSpPr/>
          <p:nvPr/>
        </p:nvGrpSpPr>
        <p:grpSpPr>
          <a:xfrm>
            <a:off x="271077" y="91715"/>
            <a:ext cx="4920331" cy="1422087"/>
            <a:chOff x="2430532" y="761755"/>
            <a:chExt cx="6267545" cy="2222462"/>
          </a:xfrm>
        </p:grpSpPr>
        <p:pic>
          <p:nvPicPr>
            <p:cNvPr id="8" name="Picture 7" descr="A black and white logo&#10;&#10;AI-generated content may be incorrect.">
              <a:extLst>
                <a:ext uri="{FF2B5EF4-FFF2-40B4-BE49-F238E27FC236}">
                  <a16:creationId xmlns:a16="http://schemas.microsoft.com/office/drawing/2014/main" id="{ABDC16EB-4683-B711-B88D-4323416EC3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27729" r="75903" b="47306"/>
            <a:stretch>
              <a:fillRect/>
            </a:stretch>
          </p:blipFill>
          <p:spPr>
            <a:xfrm>
              <a:off x="2430532" y="761755"/>
              <a:ext cx="1895764" cy="2222462"/>
            </a:xfrm>
            <a:prstGeom prst="rect">
              <a:avLst/>
            </a:prstGeom>
          </p:spPr>
        </p:pic>
        <p:sp>
          <p:nvSpPr>
            <p:cNvPr id="9" name="Text Box 2">
              <a:extLst>
                <a:ext uri="{FF2B5EF4-FFF2-40B4-BE49-F238E27FC236}">
                  <a16:creationId xmlns:a16="http://schemas.microsoft.com/office/drawing/2014/main" id="{7BD507BF-25A7-B39C-0C41-4FD6FF3B5A28}"/>
                </a:ext>
              </a:extLst>
            </p:cNvPr>
            <p:cNvSpPr txBox="1"/>
            <p:nvPr/>
          </p:nvSpPr>
          <p:spPr>
            <a:xfrm>
              <a:off x="4330716" y="2139177"/>
              <a:ext cx="4362939" cy="80037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800"/>
                </a:spcAft>
              </a:pPr>
              <a:r>
                <a:rPr lang="en-CA" sz="2000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ELEMENTARY MATH PROJECT</a:t>
              </a:r>
              <a:endParaRPr lang="en-CA" sz="20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2" name="Picture 1" descr="A black and white logo&#10;&#10;AI-generated content may be incorrect.">
              <a:extLst>
                <a:ext uri="{FF2B5EF4-FFF2-40B4-BE49-F238E27FC236}">
                  <a16:creationId xmlns:a16="http://schemas.microsoft.com/office/drawing/2014/main" id="{EF1E88EB-0C84-75B5-658B-FC353DE7E67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23285" t="37318" r="5666" b="51187"/>
            <a:stretch>
              <a:fillRect/>
            </a:stretch>
          </p:blipFill>
          <p:spPr>
            <a:xfrm>
              <a:off x="4326296" y="1472798"/>
              <a:ext cx="4371781" cy="8003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56092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A2AED6-188B-4564-BFDA-1D1336CAE2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799111C3-52E0-334F-BCF6-1303D586968D}"/>
              </a:ext>
            </a:extLst>
          </p:cNvPr>
          <p:cNvGrpSpPr/>
          <p:nvPr/>
        </p:nvGrpSpPr>
        <p:grpSpPr>
          <a:xfrm>
            <a:off x="0" y="312348"/>
            <a:ext cx="12192000" cy="1071965"/>
            <a:chOff x="0" y="300918"/>
            <a:chExt cx="12192000" cy="107196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37979EC-16E1-0A48-0CDB-C4841977A42C}"/>
                </a:ext>
              </a:extLst>
            </p:cNvPr>
            <p:cNvSpPr/>
            <p:nvPr/>
          </p:nvSpPr>
          <p:spPr>
            <a:xfrm>
              <a:off x="0" y="300918"/>
              <a:ext cx="12192000" cy="1026995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7" descr="A black and white logo&#10;&#10;AI-generated content may be incorrect.">
              <a:extLst>
                <a:ext uri="{FF2B5EF4-FFF2-40B4-BE49-F238E27FC236}">
                  <a16:creationId xmlns:a16="http://schemas.microsoft.com/office/drawing/2014/main" id="{842149A2-1CF2-C607-696D-B08199EB0D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27728" b="47123"/>
            <a:stretch>
              <a:fillRect/>
            </a:stretch>
          </p:blipFill>
          <p:spPr>
            <a:xfrm>
              <a:off x="284210" y="345446"/>
              <a:ext cx="2257926" cy="642532"/>
            </a:xfrm>
            <a:prstGeom prst="rect">
              <a:avLst/>
            </a:prstGeom>
          </p:spPr>
        </p:pic>
        <p:sp>
          <p:nvSpPr>
            <p:cNvPr id="9" name="Text Box 2">
              <a:extLst>
                <a:ext uri="{FF2B5EF4-FFF2-40B4-BE49-F238E27FC236}">
                  <a16:creationId xmlns:a16="http://schemas.microsoft.com/office/drawing/2014/main" id="{6DB9E424-6069-B19B-FD7C-2C168F1A5679}"/>
                </a:ext>
              </a:extLst>
            </p:cNvPr>
            <p:cNvSpPr txBox="1"/>
            <p:nvPr/>
          </p:nvSpPr>
          <p:spPr>
            <a:xfrm>
              <a:off x="437660" y="937525"/>
              <a:ext cx="2901285" cy="390388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800"/>
                </a:spcAft>
              </a:pPr>
              <a:r>
                <a:rPr lang="en-CA" sz="1200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ELEMENTARY MATH PROJECT</a:t>
              </a:r>
              <a:endParaRPr lang="en-CA" sz="12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 Box 2">
              <a:extLst>
                <a:ext uri="{FF2B5EF4-FFF2-40B4-BE49-F238E27FC236}">
                  <a16:creationId xmlns:a16="http://schemas.microsoft.com/office/drawing/2014/main" id="{D99AF3F3-BE28-E045-1214-886795A7C800}"/>
                </a:ext>
              </a:extLst>
            </p:cNvPr>
            <p:cNvSpPr txBox="1"/>
            <p:nvPr/>
          </p:nvSpPr>
          <p:spPr>
            <a:xfrm>
              <a:off x="2542136" y="345888"/>
              <a:ext cx="9365655" cy="102699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r>
                <a:rPr lang="en-CA" sz="2800" b="1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GRADE 1 FINANCIAL LITERACY</a:t>
              </a:r>
            </a:p>
            <a:p>
              <a:pPr algn="r"/>
              <a:r>
                <a:rPr lang="en-CA" sz="2000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OPEN QUESTIONS</a:t>
              </a:r>
            </a:p>
            <a:p>
              <a:pPr algn="r"/>
              <a:endParaRPr lang="en-CA" sz="2000" kern="1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Rectangle 1">
            <a:extLst>
              <a:ext uri="{FF2B5EF4-FFF2-40B4-BE49-F238E27FC236}">
                <a16:creationId xmlns:a16="http://schemas.microsoft.com/office/drawing/2014/main" id="{76D447C8-2B06-F36C-03CE-74DD46DB6F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046" y="2082487"/>
            <a:ext cx="5047811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CA" sz="2800" dirty="0"/>
              <a:t>9. You have $6. What could you buy from the list if you want to spend all the money? Use numbers, words, and pictures to show how you spent your money.</a:t>
            </a:r>
          </a:p>
          <a:p>
            <a:br>
              <a:rPr lang="en-CA" sz="2800" dirty="0"/>
            </a:br>
            <a:endParaRPr lang="en-CA" sz="2800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01D1180-7ECA-E74B-F57C-609F4F4556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8479294"/>
              </p:ext>
            </p:extLst>
          </p:nvPr>
        </p:nvGraphicFramePr>
        <p:xfrm>
          <a:off x="5943600" y="2163102"/>
          <a:ext cx="5853354" cy="3378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6677">
                  <a:extLst>
                    <a:ext uri="{9D8B030D-6E8A-4147-A177-3AD203B41FA5}">
                      <a16:colId xmlns:a16="http://schemas.microsoft.com/office/drawing/2014/main" val="123711788"/>
                    </a:ext>
                  </a:extLst>
                </a:gridCol>
                <a:gridCol w="2926677">
                  <a:extLst>
                    <a:ext uri="{9D8B030D-6E8A-4147-A177-3AD203B41FA5}">
                      <a16:colId xmlns:a16="http://schemas.microsoft.com/office/drawing/2014/main" val="2144839929"/>
                    </a:ext>
                  </a:extLst>
                </a:gridCol>
              </a:tblGrid>
              <a:tr h="537045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CA" sz="3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Hot Dog</a:t>
                      </a:r>
                      <a:endParaRPr lang="en-CA" sz="3600">
                        <a:effectLst/>
                        <a:latin typeface="+mn-lt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CA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$3</a:t>
                      </a:r>
                      <a:endParaRPr lang="en-CA" sz="3600" dirty="0">
                        <a:effectLst/>
                        <a:latin typeface="+mn-lt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8736669"/>
                  </a:ext>
                </a:extLst>
              </a:tr>
              <a:tr h="537045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CA" sz="3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Hamburger</a:t>
                      </a:r>
                      <a:endParaRPr lang="en-CA" sz="3600">
                        <a:effectLst/>
                        <a:latin typeface="+mn-lt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CA" sz="3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$4</a:t>
                      </a:r>
                      <a:endParaRPr lang="en-CA" sz="3600">
                        <a:effectLst/>
                        <a:latin typeface="+mn-lt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6037176"/>
                  </a:ext>
                </a:extLst>
              </a:tr>
              <a:tr h="537045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CA" sz="3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Drink</a:t>
                      </a:r>
                      <a:endParaRPr lang="en-CA" sz="3600">
                        <a:effectLst/>
                        <a:latin typeface="+mn-lt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CA" sz="3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</a:t>
                      </a:r>
                      <a:endParaRPr lang="en-CA" sz="3600">
                        <a:effectLst/>
                        <a:latin typeface="+mn-lt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1785150"/>
                  </a:ext>
                </a:extLst>
              </a:tr>
              <a:tr h="537045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CA" sz="3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Chips</a:t>
                      </a:r>
                      <a:endParaRPr lang="en-CA" sz="3600">
                        <a:effectLst/>
                        <a:latin typeface="+mn-lt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CA" sz="3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</a:t>
                      </a:r>
                      <a:endParaRPr lang="en-CA" sz="3600">
                        <a:effectLst/>
                        <a:latin typeface="+mn-lt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2283457"/>
                  </a:ext>
                </a:extLst>
              </a:tr>
              <a:tr h="537045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CA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Doughnut</a:t>
                      </a:r>
                      <a:endParaRPr lang="en-CA" sz="3600" dirty="0">
                        <a:effectLst/>
                        <a:latin typeface="+mn-lt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CA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</a:t>
                      </a:r>
                      <a:endParaRPr lang="en-CA" sz="3600" dirty="0">
                        <a:effectLst/>
                        <a:latin typeface="+mn-lt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25015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77154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4D827B-D6EF-52FE-212C-436B1392E3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EDDB44C0-0FDC-63DF-80BC-F690C87843CC}"/>
              </a:ext>
            </a:extLst>
          </p:cNvPr>
          <p:cNvGrpSpPr/>
          <p:nvPr/>
        </p:nvGrpSpPr>
        <p:grpSpPr>
          <a:xfrm>
            <a:off x="0" y="312348"/>
            <a:ext cx="12192000" cy="1071965"/>
            <a:chOff x="0" y="300918"/>
            <a:chExt cx="12192000" cy="107196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230A797-9262-60E6-89C6-74A32E0BBC3A}"/>
                </a:ext>
              </a:extLst>
            </p:cNvPr>
            <p:cNvSpPr/>
            <p:nvPr/>
          </p:nvSpPr>
          <p:spPr>
            <a:xfrm>
              <a:off x="0" y="300918"/>
              <a:ext cx="12192000" cy="1026995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7" descr="A black and white logo&#10;&#10;AI-generated content may be incorrect.">
              <a:extLst>
                <a:ext uri="{FF2B5EF4-FFF2-40B4-BE49-F238E27FC236}">
                  <a16:creationId xmlns:a16="http://schemas.microsoft.com/office/drawing/2014/main" id="{851D3065-8B80-7E98-0BDD-675BCE5930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27728" b="47123"/>
            <a:stretch>
              <a:fillRect/>
            </a:stretch>
          </p:blipFill>
          <p:spPr>
            <a:xfrm>
              <a:off x="284210" y="345446"/>
              <a:ext cx="2257926" cy="642532"/>
            </a:xfrm>
            <a:prstGeom prst="rect">
              <a:avLst/>
            </a:prstGeom>
          </p:spPr>
        </p:pic>
        <p:sp>
          <p:nvSpPr>
            <p:cNvPr id="9" name="Text Box 2">
              <a:extLst>
                <a:ext uri="{FF2B5EF4-FFF2-40B4-BE49-F238E27FC236}">
                  <a16:creationId xmlns:a16="http://schemas.microsoft.com/office/drawing/2014/main" id="{F064F614-B10D-F599-DF59-B100EC145272}"/>
                </a:ext>
              </a:extLst>
            </p:cNvPr>
            <p:cNvSpPr txBox="1"/>
            <p:nvPr/>
          </p:nvSpPr>
          <p:spPr>
            <a:xfrm>
              <a:off x="437660" y="937525"/>
              <a:ext cx="2901285" cy="390388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800"/>
                </a:spcAft>
              </a:pPr>
              <a:r>
                <a:rPr lang="en-CA" sz="1200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ELEMENTARY MATH PROJECT</a:t>
              </a:r>
              <a:endParaRPr lang="en-CA" sz="12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 Box 2">
              <a:extLst>
                <a:ext uri="{FF2B5EF4-FFF2-40B4-BE49-F238E27FC236}">
                  <a16:creationId xmlns:a16="http://schemas.microsoft.com/office/drawing/2014/main" id="{34F5DDEC-388D-E46E-0B62-13CE6ADD75F0}"/>
                </a:ext>
              </a:extLst>
            </p:cNvPr>
            <p:cNvSpPr txBox="1"/>
            <p:nvPr/>
          </p:nvSpPr>
          <p:spPr>
            <a:xfrm>
              <a:off x="2542136" y="345888"/>
              <a:ext cx="9365655" cy="102699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r>
                <a:rPr lang="en-CA" sz="2800" b="1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GRADE 1 FINANCIAL LITERACY</a:t>
              </a:r>
            </a:p>
            <a:p>
              <a:pPr algn="r"/>
              <a:r>
                <a:rPr lang="en-CA" sz="2000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OPEN QUESTIONS</a:t>
              </a:r>
            </a:p>
            <a:p>
              <a:pPr algn="r"/>
              <a:endParaRPr lang="en-CA" sz="2000" kern="1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Rectangle 1">
            <a:extLst>
              <a:ext uri="{FF2B5EF4-FFF2-40B4-BE49-F238E27FC236}">
                <a16:creationId xmlns:a16="http://schemas.microsoft.com/office/drawing/2014/main" id="{0042C7B9-137D-7DB4-60C3-E7EC883CCA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094" y="1975950"/>
            <a:ext cx="11143811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CA" sz="2800" dirty="0"/>
              <a:t>10. You spent $3 and got $2 back.</a:t>
            </a:r>
          </a:p>
          <a:p>
            <a:r>
              <a:rPr lang="en-CA" sz="2800" dirty="0"/>
              <a:t>How much money did you start with?</a:t>
            </a:r>
          </a:p>
          <a:p>
            <a:br>
              <a:rPr lang="en-CA" sz="2800" dirty="0"/>
            </a:br>
            <a:endParaRPr lang="en-CA" sz="2800" dirty="0"/>
          </a:p>
          <a:p>
            <a:r>
              <a:rPr lang="en-CA" sz="2800" dirty="0"/>
              <a:t>What could you have bought?</a:t>
            </a:r>
          </a:p>
        </p:txBody>
      </p:sp>
    </p:spTree>
    <p:extLst>
      <p:ext uri="{BB962C8B-B14F-4D97-AF65-F5344CB8AC3E}">
        <p14:creationId xmlns:p14="http://schemas.microsoft.com/office/powerpoint/2010/main" val="34989542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F70637-820B-64EC-AC2C-D0B235A418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AF8B7BF-DEB5-A3EA-3775-956DB17D33C1}"/>
              </a:ext>
            </a:extLst>
          </p:cNvPr>
          <p:cNvGrpSpPr/>
          <p:nvPr/>
        </p:nvGrpSpPr>
        <p:grpSpPr>
          <a:xfrm>
            <a:off x="0" y="312348"/>
            <a:ext cx="12192000" cy="1071965"/>
            <a:chOff x="0" y="300918"/>
            <a:chExt cx="12192000" cy="107196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49674BF-886B-6C25-B5F6-D12C5628F82C}"/>
                </a:ext>
              </a:extLst>
            </p:cNvPr>
            <p:cNvSpPr/>
            <p:nvPr/>
          </p:nvSpPr>
          <p:spPr>
            <a:xfrm>
              <a:off x="0" y="300918"/>
              <a:ext cx="12192000" cy="1026995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7" descr="A black and white logo&#10;&#10;AI-generated content may be incorrect.">
              <a:extLst>
                <a:ext uri="{FF2B5EF4-FFF2-40B4-BE49-F238E27FC236}">
                  <a16:creationId xmlns:a16="http://schemas.microsoft.com/office/drawing/2014/main" id="{BD8B96EC-09FC-D871-EF31-08ACF2B5CF6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27728" b="47123"/>
            <a:stretch>
              <a:fillRect/>
            </a:stretch>
          </p:blipFill>
          <p:spPr>
            <a:xfrm>
              <a:off x="284210" y="345446"/>
              <a:ext cx="2257926" cy="642532"/>
            </a:xfrm>
            <a:prstGeom prst="rect">
              <a:avLst/>
            </a:prstGeom>
          </p:spPr>
        </p:pic>
        <p:sp>
          <p:nvSpPr>
            <p:cNvPr id="9" name="Text Box 2">
              <a:extLst>
                <a:ext uri="{FF2B5EF4-FFF2-40B4-BE49-F238E27FC236}">
                  <a16:creationId xmlns:a16="http://schemas.microsoft.com/office/drawing/2014/main" id="{8DBD27C1-A18E-F184-15F0-A70EA3DCF57C}"/>
                </a:ext>
              </a:extLst>
            </p:cNvPr>
            <p:cNvSpPr txBox="1"/>
            <p:nvPr/>
          </p:nvSpPr>
          <p:spPr>
            <a:xfrm>
              <a:off x="437660" y="937525"/>
              <a:ext cx="2901285" cy="390388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800"/>
                </a:spcAft>
              </a:pPr>
              <a:r>
                <a:rPr lang="en-CA" sz="1200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ELEMENTARY MATH PROJECT</a:t>
              </a:r>
              <a:endParaRPr lang="en-CA" sz="12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 Box 2">
              <a:extLst>
                <a:ext uri="{FF2B5EF4-FFF2-40B4-BE49-F238E27FC236}">
                  <a16:creationId xmlns:a16="http://schemas.microsoft.com/office/drawing/2014/main" id="{240B3866-B081-DF6E-C75A-6D2DEDE22BDD}"/>
                </a:ext>
              </a:extLst>
            </p:cNvPr>
            <p:cNvSpPr txBox="1"/>
            <p:nvPr/>
          </p:nvSpPr>
          <p:spPr>
            <a:xfrm>
              <a:off x="2542136" y="345888"/>
              <a:ext cx="9365655" cy="102699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r>
                <a:rPr lang="en-CA" sz="2800" b="1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GRADE 1 FINANCIAL LITERACY</a:t>
              </a:r>
            </a:p>
            <a:p>
              <a:pPr algn="r"/>
              <a:r>
                <a:rPr lang="en-CA" sz="2000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OPEN QUESTIONS</a:t>
              </a:r>
            </a:p>
            <a:p>
              <a:pPr algn="r"/>
              <a:endParaRPr lang="en-CA" sz="2000" kern="1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Rectangle 1">
            <a:extLst>
              <a:ext uri="{FF2B5EF4-FFF2-40B4-BE49-F238E27FC236}">
                <a16:creationId xmlns:a16="http://schemas.microsoft.com/office/drawing/2014/main" id="{70B28162-42D3-C35E-D69A-AFBA414BBC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094" y="1975950"/>
            <a:ext cx="11143811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CA" sz="28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11. </a:t>
            </a:r>
            <a:r>
              <a:rPr lang="en-CA" sz="2800" dirty="0"/>
              <a:t>You and 2 friends are buying treats. </a:t>
            </a:r>
          </a:p>
          <a:p>
            <a:r>
              <a:rPr lang="en-CA" sz="2800" dirty="0"/>
              <a:t>A box of cookies with 5 cookies costs $10. </a:t>
            </a:r>
          </a:p>
          <a:p>
            <a:r>
              <a:rPr lang="en-CA" sz="2800" dirty="0"/>
              <a:t>A box of cupcakes with 3 cupcakes costs $9. </a:t>
            </a:r>
          </a:p>
          <a:p>
            <a:br>
              <a:rPr lang="en-CA" sz="2800" dirty="0"/>
            </a:br>
            <a:r>
              <a:rPr lang="en-CA" sz="2800" dirty="0"/>
              <a:t>Which treat would you choose? Why would you make that choice?</a:t>
            </a:r>
          </a:p>
        </p:txBody>
      </p:sp>
    </p:spTree>
    <p:extLst>
      <p:ext uri="{BB962C8B-B14F-4D97-AF65-F5344CB8AC3E}">
        <p14:creationId xmlns:p14="http://schemas.microsoft.com/office/powerpoint/2010/main" val="427408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8F37CC-9A25-A797-C164-2F0CFEC188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DF0FAF7-AE20-A474-7A35-EABE064AA3C0}"/>
              </a:ext>
            </a:extLst>
          </p:cNvPr>
          <p:cNvGrpSpPr/>
          <p:nvPr/>
        </p:nvGrpSpPr>
        <p:grpSpPr>
          <a:xfrm>
            <a:off x="0" y="312348"/>
            <a:ext cx="12192000" cy="1071965"/>
            <a:chOff x="0" y="300918"/>
            <a:chExt cx="12192000" cy="107196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D644E0A-698F-932D-4D14-6A5E7F8D6B9E}"/>
                </a:ext>
              </a:extLst>
            </p:cNvPr>
            <p:cNvSpPr/>
            <p:nvPr/>
          </p:nvSpPr>
          <p:spPr>
            <a:xfrm>
              <a:off x="0" y="300918"/>
              <a:ext cx="12192000" cy="1026995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7" descr="A black and white logo&#10;&#10;AI-generated content may be incorrect.">
              <a:extLst>
                <a:ext uri="{FF2B5EF4-FFF2-40B4-BE49-F238E27FC236}">
                  <a16:creationId xmlns:a16="http://schemas.microsoft.com/office/drawing/2014/main" id="{3BCA0515-49E3-30FF-5192-7391D951995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27728" b="47123"/>
            <a:stretch>
              <a:fillRect/>
            </a:stretch>
          </p:blipFill>
          <p:spPr>
            <a:xfrm>
              <a:off x="284210" y="345446"/>
              <a:ext cx="2257926" cy="642532"/>
            </a:xfrm>
            <a:prstGeom prst="rect">
              <a:avLst/>
            </a:prstGeom>
          </p:spPr>
        </p:pic>
        <p:sp>
          <p:nvSpPr>
            <p:cNvPr id="9" name="Text Box 2">
              <a:extLst>
                <a:ext uri="{FF2B5EF4-FFF2-40B4-BE49-F238E27FC236}">
                  <a16:creationId xmlns:a16="http://schemas.microsoft.com/office/drawing/2014/main" id="{D95625DF-A1D8-3209-0D52-05785B7A205F}"/>
                </a:ext>
              </a:extLst>
            </p:cNvPr>
            <p:cNvSpPr txBox="1"/>
            <p:nvPr/>
          </p:nvSpPr>
          <p:spPr>
            <a:xfrm>
              <a:off x="437660" y="937525"/>
              <a:ext cx="2901285" cy="390388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800"/>
                </a:spcAft>
              </a:pPr>
              <a:r>
                <a:rPr lang="en-CA" sz="1200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ELEMENTARY MATH PROJECT</a:t>
              </a:r>
              <a:endParaRPr lang="en-CA" sz="12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 Box 2">
              <a:extLst>
                <a:ext uri="{FF2B5EF4-FFF2-40B4-BE49-F238E27FC236}">
                  <a16:creationId xmlns:a16="http://schemas.microsoft.com/office/drawing/2014/main" id="{4481E773-2817-1C0F-C443-5291315C81A5}"/>
                </a:ext>
              </a:extLst>
            </p:cNvPr>
            <p:cNvSpPr txBox="1"/>
            <p:nvPr/>
          </p:nvSpPr>
          <p:spPr>
            <a:xfrm>
              <a:off x="2542136" y="345888"/>
              <a:ext cx="9365655" cy="102699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r>
                <a:rPr lang="en-CA" sz="2800" b="1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GRADE 1 FINANCIAL LITERACY</a:t>
              </a:r>
            </a:p>
            <a:p>
              <a:pPr algn="r"/>
              <a:r>
                <a:rPr lang="en-CA" sz="2000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CLOSED QUESTIONS</a:t>
              </a:r>
            </a:p>
            <a:p>
              <a:pPr algn="r"/>
              <a:endParaRPr lang="en-CA" sz="2000" kern="1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Rectangle 1">
            <a:extLst>
              <a:ext uri="{FF2B5EF4-FFF2-40B4-BE49-F238E27FC236}">
                <a16:creationId xmlns:a16="http://schemas.microsoft.com/office/drawing/2014/main" id="{335C0892-545F-B1E3-1FBF-099EB2FE0E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16" y="1930980"/>
            <a:ext cx="687859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CA" sz="2800" dirty="0"/>
              <a:t>1. How much do you have if you have (remember to use $ and ¢ symbols):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FA1CE90-83BB-2099-F157-1BD7BD620A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3603103"/>
              </p:ext>
            </p:extLst>
          </p:nvPr>
        </p:nvGraphicFramePr>
        <p:xfrm>
          <a:off x="502916" y="3011893"/>
          <a:ext cx="6441180" cy="27001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20590">
                  <a:extLst>
                    <a:ext uri="{9D8B030D-6E8A-4147-A177-3AD203B41FA5}">
                      <a16:colId xmlns:a16="http://schemas.microsoft.com/office/drawing/2014/main" val="123711788"/>
                    </a:ext>
                  </a:extLst>
                </a:gridCol>
                <a:gridCol w="3220590">
                  <a:extLst>
                    <a:ext uri="{9D8B030D-6E8A-4147-A177-3AD203B41FA5}">
                      <a16:colId xmlns:a16="http://schemas.microsoft.com/office/drawing/2014/main" val="2144839929"/>
                    </a:ext>
                  </a:extLst>
                </a:gridCol>
              </a:tblGrid>
              <a:tr h="900059">
                <a:tc>
                  <a:txBody>
                    <a:bodyPr/>
                    <a:lstStyle/>
                    <a:p>
                      <a:r>
                        <a:rPr lang="en-US" sz="4000" b="0" dirty="0">
                          <a:solidFill>
                            <a:schemeClr val="tx1"/>
                          </a:solidFill>
                        </a:rPr>
                        <a:t>5 loonies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8736669"/>
                  </a:ext>
                </a:extLst>
              </a:tr>
              <a:tr h="900059">
                <a:tc>
                  <a:txBody>
                    <a:bodyPr/>
                    <a:lstStyle/>
                    <a:p>
                      <a:r>
                        <a:rPr lang="en-US" sz="4000" b="0" dirty="0">
                          <a:solidFill>
                            <a:schemeClr val="tx1"/>
                          </a:solidFill>
                        </a:rPr>
                        <a:t>4 </a:t>
                      </a:r>
                      <a:r>
                        <a:rPr lang="en-US" sz="4000" b="0" dirty="0" err="1">
                          <a:solidFill>
                            <a:schemeClr val="tx1"/>
                          </a:solidFill>
                        </a:rPr>
                        <a:t>toonies</a:t>
                      </a:r>
                      <a:endParaRPr lang="en-US" sz="4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6037176"/>
                  </a:ext>
                </a:extLst>
              </a:tr>
              <a:tr h="900059">
                <a:tc>
                  <a:txBody>
                    <a:bodyPr/>
                    <a:lstStyle/>
                    <a:p>
                      <a:r>
                        <a:rPr lang="en-US" sz="4000" b="0" dirty="0">
                          <a:solidFill>
                            <a:schemeClr val="tx1"/>
                          </a:solidFill>
                        </a:rPr>
                        <a:t>2 dimes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17851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5359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B183E1-060A-A9B1-2E80-0D676393CC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7C6F36B9-4C86-41CB-8F31-152C5F55BA40}"/>
              </a:ext>
            </a:extLst>
          </p:cNvPr>
          <p:cNvGrpSpPr/>
          <p:nvPr/>
        </p:nvGrpSpPr>
        <p:grpSpPr>
          <a:xfrm>
            <a:off x="0" y="312348"/>
            <a:ext cx="12192000" cy="1071965"/>
            <a:chOff x="0" y="300918"/>
            <a:chExt cx="12192000" cy="107196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5A1A471-8EAA-82CC-97BA-30C1946F1210}"/>
                </a:ext>
              </a:extLst>
            </p:cNvPr>
            <p:cNvSpPr/>
            <p:nvPr/>
          </p:nvSpPr>
          <p:spPr>
            <a:xfrm>
              <a:off x="0" y="300918"/>
              <a:ext cx="12192000" cy="1026995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7" descr="A black and white logo&#10;&#10;AI-generated content may be incorrect.">
              <a:extLst>
                <a:ext uri="{FF2B5EF4-FFF2-40B4-BE49-F238E27FC236}">
                  <a16:creationId xmlns:a16="http://schemas.microsoft.com/office/drawing/2014/main" id="{5A9B16FD-F9B3-08A0-0E28-1E13E13A9A7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27728" b="47123"/>
            <a:stretch>
              <a:fillRect/>
            </a:stretch>
          </p:blipFill>
          <p:spPr>
            <a:xfrm>
              <a:off x="284210" y="345446"/>
              <a:ext cx="2257926" cy="642532"/>
            </a:xfrm>
            <a:prstGeom prst="rect">
              <a:avLst/>
            </a:prstGeom>
          </p:spPr>
        </p:pic>
        <p:sp>
          <p:nvSpPr>
            <p:cNvPr id="9" name="Text Box 2">
              <a:extLst>
                <a:ext uri="{FF2B5EF4-FFF2-40B4-BE49-F238E27FC236}">
                  <a16:creationId xmlns:a16="http://schemas.microsoft.com/office/drawing/2014/main" id="{C6353611-5201-0CB3-2B0D-7BEC013D61C1}"/>
                </a:ext>
              </a:extLst>
            </p:cNvPr>
            <p:cNvSpPr txBox="1"/>
            <p:nvPr/>
          </p:nvSpPr>
          <p:spPr>
            <a:xfrm>
              <a:off x="437660" y="937525"/>
              <a:ext cx="2901285" cy="390388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800"/>
                </a:spcAft>
              </a:pPr>
              <a:r>
                <a:rPr lang="en-CA" sz="1200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ELEMENTARY MATH PROJECT</a:t>
              </a:r>
              <a:endParaRPr lang="en-CA" sz="12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 Box 2">
              <a:extLst>
                <a:ext uri="{FF2B5EF4-FFF2-40B4-BE49-F238E27FC236}">
                  <a16:creationId xmlns:a16="http://schemas.microsoft.com/office/drawing/2014/main" id="{ECC6FC87-5FE3-7314-458B-D124A5BDDCDE}"/>
                </a:ext>
              </a:extLst>
            </p:cNvPr>
            <p:cNvSpPr txBox="1"/>
            <p:nvPr/>
          </p:nvSpPr>
          <p:spPr>
            <a:xfrm>
              <a:off x="2542136" y="345888"/>
              <a:ext cx="9365655" cy="102699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r>
                <a:rPr lang="en-CA" sz="2800" b="1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GRADE 1 FINANCIAL LITERACY</a:t>
              </a:r>
            </a:p>
            <a:p>
              <a:pPr algn="r"/>
              <a:r>
                <a:rPr lang="en-CA" sz="2000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CLOSED QUESTIONS</a:t>
              </a:r>
            </a:p>
            <a:p>
              <a:pPr algn="r"/>
              <a:endParaRPr lang="en-CA" sz="2000" kern="1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Rectangle 1">
            <a:extLst>
              <a:ext uri="{FF2B5EF4-FFF2-40B4-BE49-F238E27FC236}">
                <a16:creationId xmlns:a16="http://schemas.microsoft.com/office/drawing/2014/main" id="{05F3447D-9B0D-5AFF-BC5B-C67701FA30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16" y="2146424"/>
            <a:ext cx="687859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CA" sz="2800" dirty="0"/>
              <a:t>2. How do you make 20¢ using only: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074E739-4E74-AECE-0ED4-212EFF33BF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8324676"/>
              </p:ext>
            </p:extLst>
          </p:nvPr>
        </p:nvGraphicFramePr>
        <p:xfrm>
          <a:off x="502916" y="2873829"/>
          <a:ext cx="10577751" cy="30352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5917">
                  <a:extLst>
                    <a:ext uri="{9D8B030D-6E8A-4147-A177-3AD203B41FA5}">
                      <a16:colId xmlns:a16="http://schemas.microsoft.com/office/drawing/2014/main" val="123711788"/>
                    </a:ext>
                  </a:extLst>
                </a:gridCol>
                <a:gridCol w="3525917">
                  <a:extLst>
                    <a:ext uri="{9D8B030D-6E8A-4147-A177-3AD203B41FA5}">
                      <a16:colId xmlns:a16="http://schemas.microsoft.com/office/drawing/2014/main" val="2144839929"/>
                    </a:ext>
                  </a:extLst>
                </a:gridCol>
                <a:gridCol w="3525917">
                  <a:extLst>
                    <a:ext uri="{9D8B030D-6E8A-4147-A177-3AD203B41FA5}">
                      <a16:colId xmlns:a16="http://schemas.microsoft.com/office/drawing/2014/main" val="3578840739"/>
                    </a:ext>
                  </a:extLst>
                </a:gridCol>
              </a:tblGrid>
              <a:tr h="3035216"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solidFill>
                            <a:schemeClr val="tx1"/>
                          </a:solidFill>
                        </a:rPr>
                        <a:t>pennies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solidFill>
                            <a:schemeClr val="tx1"/>
                          </a:solidFill>
                        </a:rPr>
                        <a:t>nickels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solidFill>
                            <a:schemeClr val="tx1"/>
                          </a:solidFill>
                        </a:rPr>
                        <a:t>dimes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87366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8925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FB8F31-56D0-A8DF-BECE-484C6B996B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7012EE14-647B-A50D-D1E6-54B6617301AA}"/>
              </a:ext>
            </a:extLst>
          </p:cNvPr>
          <p:cNvGrpSpPr/>
          <p:nvPr/>
        </p:nvGrpSpPr>
        <p:grpSpPr>
          <a:xfrm>
            <a:off x="0" y="312348"/>
            <a:ext cx="12192000" cy="1071965"/>
            <a:chOff x="0" y="300918"/>
            <a:chExt cx="12192000" cy="107196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D867CD8-3E21-3546-90BC-999B346C5BD1}"/>
                </a:ext>
              </a:extLst>
            </p:cNvPr>
            <p:cNvSpPr/>
            <p:nvPr/>
          </p:nvSpPr>
          <p:spPr>
            <a:xfrm>
              <a:off x="0" y="300918"/>
              <a:ext cx="12192000" cy="1026995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7" descr="A black and white logo&#10;&#10;AI-generated content may be incorrect.">
              <a:extLst>
                <a:ext uri="{FF2B5EF4-FFF2-40B4-BE49-F238E27FC236}">
                  <a16:creationId xmlns:a16="http://schemas.microsoft.com/office/drawing/2014/main" id="{0DAF9152-A545-01D0-C060-AFF3EDB11F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27728" b="47123"/>
            <a:stretch>
              <a:fillRect/>
            </a:stretch>
          </p:blipFill>
          <p:spPr>
            <a:xfrm>
              <a:off x="284210" y="345446"/>
              <a:ext cx="2257926" cy="642532"/>
            </a:xfrm>
            <a:prstGeom prst="rect">
              <a:avLst/>
            </a:prstGeom>
          </p:spPr>
        </p:pic>
        <p:sp>
          <p:nvSpPr>
            <p:cNvPr id="9" name="Text Box 2">
              <a:extLst>
                <a:ext uri="{FF2B5EF4-FFF2-40B4-BE49-F238E27FC236}">
                  <a16:creationId xmlns:a16="http://schemas.microsoft.com/office/drawing/2014/main" id="{09283D08-88C5-2B81-5A91-6C3AA95F8923}"/>
                </a:ext>
              </a:extLst>
            </p:cNvPr>
            <p:cNvSpPr txBox="1"/>
            <p:nvPr/>
          </p:nvSpPr>
          <p:spPr>
            <a:xfrm>
              <a:off x="437660" y="937525"/>
              <a:ext cx="2901285" cy="390388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800"/>
                </a:spcAft>
              </a:pPr>
              <a:r>
                <a:rPr lang="en-CA" sz="1200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ELEMENTARY MATH PROJECT</a:t>
              </a:r>
              <a:endParaRPr lang="en-CA" sz="12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 Box 2">
              <a:extLst>
                <a:ext uri="{FF2B5EF4-FFF2-40B4-BE49-F238E27FC236}">
                  <a16:creationId xmlns:a16="http://schemas.microsoft.com/office/drawing/2014/main" id="{A2632405-0814-8F3D-D23C-50524C6C3F57}"/>
                </a:ext>
              </a:extLst>
            </p:cNvPr>
            <p:cNvSpPr txBox="1"/>
            <p:nvPr/>
          </p:nvSpPr>
          <p:spPr>
            <a:xfrm>
              <a:off x="2542136" y="345888"/>
              <a:ext cx="9365655" cy="102699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r>
                <a:rPr lang="en-CA" sz="2800" b="1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GRADE 1 FINANCIAL LITERACY</a:t>
              </a:r>
            </a:p>
            <a:p>
              <a:pPr algn="r"/>
              <a:r>
                <a:rPr lang="en-CA" sz="2000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CLOSED QUESTIONS</a:t>
              </a:r>
            </a:p>
            <a:p>
              <a:pPr algn="r"/>
              <a:endParaRPr lang="en-CA" sz="2000" kern="1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Rectangle 1">
            <a:extLst>
              <a:ext uri="{FF2B5EF4-FFF2-40B4-BE49-F238E27FC236}">
                <a16:creationId xmlns:a16="http://schemas.microsoft.com/office/drawing/2014/main" id="{A8A98610-5498-4720-F775-5D6F24A3C2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660" y="2044005"/>
            <a:ext cx="10774684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CA" sz="2800" dirty="0"/>
              <a:t>3. Which of these things do you think you could buy with $2?</a:t>
            </a:r>
          </a:p>
          <a:p>
            <a:br>
              <a:rPr lang="en-CA" sz="2800" dirty="0"/>
            </a:br>
            <a:endParaRPr lang="en-CA" sz="2800" dirty="0">
              <a:solidFill>
                <a:srgbClr val="00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1FFA0CC8-E3E9-E33F-F68A-4D18D51784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60" y="2691608"/>
            <a:ext cx="3508349" cy="2619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id="{4B28CCD3-5F98-9896-BF47-D7576AE5BC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39" y="2691607"/>
            <a:ext cx="3968722" cy="2619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>
            <a:extLst>
              <a:ext uri="{FF2B5EF4-FFF2-40B4-BE49-F238E27FC236}">
                <a16:creationId xmlns:a16="http://schemas.microsoft.com/office/drawing/2014/main" id="{CF186BB3-0BBC-4146-0212-FC2913F9A4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5993" y="2691608"/>
            <a:ext cx="3508351" cy="2619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6964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FE0E3C-44D9-066A-8890-119C60F1E0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44B008E8-F7F9-7F3C-6861-0A7CC796009A}"/>
              </a:ext>
            </a:extLst>
          </p:cNvPr>
          <p:cNvGrpSpPr/>
          <p:nvPr/>
        </p:nvGrpSpPr>
        <p:grpSpPr>
          <a:xfrm>
            <a:off x="0" y="312348"/>
            <a:ext cx="12192000" cy="1071965"/>
            <a:chOff x="0" y="300918"/>
            <a:chExt cx="12192000" cy="107196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FA55B24-F5D5-DF6E-11DA-75CE2C41ADDD}"/>
                </a:ext>
              </a:extLst>
            </p:cNvPr>
            <p:cNvSpPr/>
            <p:nvPr/>
          </p:nvSpPr>
          <p:spPr>
            <a:xfrm>
              <a:off x="0" y="300918"/>
              <a:ext cx="12192000" cy="1026995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7" descr="A black and white logo&#10;&#10;AI-generated content may be incorrect.">
              <a:extLst>
                <a:ext uri="{FF2B5EF4-FFF2-40B4-BE49-F238E27FC236}">
                  <a16:creationId xmlns:a16="http://schemas.microsoft.com/office/drawing/2014/main" id="{2480D066-1D53-D121-6BBD-FC473C8E70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27728" b="47123"/>
            <a:stretch>
              <a:fillRect/>
            </a:stretch>
          </p:blipFill>
          <p:spPr>
            <a:xfrm>
              <a:off x="284210" y="345446"/>
              <a:ext cx="2257926" cy="642532"/>
            </a:xfrm>
            <a:prstGeom prst="rect">
              <a:avLst/>
            </a:prstGeom>
          </p:spPr>
        </p:pic>
        <p:sp>
          <p:nvSpPr>
            <p:cNvPr id="9" name="Text Box 2">
              <a:extLst>
                <a:ext uri="{FF2B5EF4-FFF2-40B4-BE49-F238E27FC236}">
                  <a16:creationId xmlns:a16="http://schemas.microsoft.com/office/drawing/2014/main" id="{59291C71-E095-FEB1-2329-ED03807B29E3}"/>
                </a:ext>
              </a:extLst>
            </p:cNvPr>
            <p:cNvSpPr txBox="1"/>
            <p:nvPr/>
          </p:nvSpPr>
          <p:spPr>
            <a:xfrm>
              <a:off x="437660" y="937525"/>
              <a:ext cx="2901285" cy="390388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800"/>
                </a:spcAft>
              </a:pPr>
              <a:r>
                <a:rPr lang="en-CA" sz="1200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ELEMENTARY MATH PROJECT</a:t>
              </a:r>
              <a:endParaRPr lang="en-CA" sz="12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 Box 2">
              <a:extLst>
                <a:ext uri="{FF2B5EF4-FFF2-40B4-BE49-F238E27FC236}">
                  <a16:creationId xmlns:a16="http://schemas.microsoft.com/office/drawing/2014/main" id="{880BF5C2-8AA6-469E-E93E-AE5D9D386C08}"/>
                </a:ext>
              </a:extLst>
            </p:cNvPr>
            <p:cNvSpPr txBox="1"/>
            <p:nvPr/>
          </p:nvSpPr>
          <p:spPr>
            <a:xfrm>
              <a:off x="2542136" y="345888"/>
              <a:ext cx="9365655" cy="102699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r>
                <a:rPr lang="en-CA" sz="2800" b="1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GRADE 1 FINANCIAL LITERACY</a:t>
              </a:r>
            </a:p>
            <a:p>
              <a:pPr algn="r"/>
              <a:r>
                <a:rPr lang="en-CA" sz="2000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CLOSED QUESTIONS</a:t>
              </a:r>
            </a:p>
            <a:p>
              <a:pPr algn="r"/>
              <a:endParaRPr lang="en-CA" sz="2000" kern="1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Rectangle 1">
            <a:extLst>
              <a:ext uri="{FF2B5EF4-FFF2-40B4-BE49-F238E27FC236}">
                <a16:creationId xmlns:a16="http://schemas.microsoft.com/office/drawing/2014/main" id="{8343E5C1-0987-2FC2-35E9-6AB87B4863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660" y="1828562"/>
            <a:ext cx="10774684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CA" sz="2800" dirty="0"/>
              <a:t>4. You have $5. You buy a book for $3. What happens next? </a:t>
            </a:r>
          </a:p>
          <a:p>
            <a:r>
              <a:rPr lang="en-CA" sz="2800" dirty="0"/>
              <a:t>Show with pictures, numbers and words.</a:t>
            </a:r>
          </a:p>
          <a:p>
            <a:br>
              <a:rPr lang="en-CA" sz="2800" dirty="0"/>
            </a:b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42060028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F59098-E439-760B-F501-49D0435955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E700BF44-D544-2F9E-72C2-ED4007B7D0E8}"/>
              </a:ext>
            </a:extLst>
          </p:cNvPr>
          <p:cNvGrpSpPr/>
          <p:nvPr/>
        </p:nvGrpSpPr>
        <p:grpSpPr>
          <a:xfrm>
            <a:off x="0" y="312348"/>
            <a:ext cx="12192000" cy="1071965"/>
            <a:chOff x="0" y="300918"/>
            <a:chExt cx="12192000" cy="107196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1E23BC9-70E5-4405-FCA1-3A89B2D9A47A}"/>
                </a:ext>
              </a:extLst>
            </p:cNvPr>
            <p:cNvSpPr/>
            <p:nvPr/>
          </p:nvSpPr>
          <p:spPr>
            <a:xfrm>
              <a:off x="0" y="300918"/>
              <a:ext cx="12192000" cy="1026995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7" descr="A black and white logo&#10;&#10;AI-generated content may be incorrect.">
              <a:extLst>
                <a:ext uri="{FF2B5EF4-FFF2-40B4-BE49-F238E27FC236}">
                  <a16:creationId xmlns:a16="http://schemas.microsoft.com/office/drawing/2014/main" id="{8EDE9A79-88E5-43A5-01D4-0921DA09875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27728" b="47123"/>
            <a:stretch>
              <a:fillRect/>
            </a:stretch>
          </p:blipFill>
          <p:spPr>
            <a:xfrm>
              <a:off x="284210" y="345446"/>
              <a:ext cx="2257926" cy="642532"/>
            </a:xfrm>
            <a:prstGeom prst="rect">
              <a:avLst/>
            </a:prstGeom>
          </p:spPr>
        </p:pic>
        <p:sp>
          <p:nvSpPr>
            <p:cNvPr id="9" name="Text Box 2">
              <a:extLst>
                <a:ext uri="{FF2B5EF4-FFF2-40B4-BE49-F238E27FC236}">
                  <a16:creationId xmlns:a16="http://schemas.microsoft.com/office/drawing/2014/main" id="{38C8A76B-4516-2A9A-B90E-2A97D7CB34C4}"/>
                </a:ext>
              </a:extLst>
            </p:cNvPr>
            <p:cNvSpPr txBox="1"/>
            <p:nvPr/>
          </p:nvSpPr>
          <p:spPr>
            <a:xfrm>
              <a:off x="437660" y="937525"/>
              <a:ext cx="2901285" cy="390388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800"/>
                </a:spcAft>
              </a:pPr>
              <a:r>
                <a:rPr lang="en-CA" sz="1200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ELEMENTARY MATH PROJECT</a:t>
              </a:r>
              <a:endParaRPr lang="en-CA" sz="12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 Box 2">
              <a:extLst>
                <a:ext uri="{FF2B5EF4-FFF2-40B4-BE49-F238E27FC236}">
                  <a16:creationId xmlns:a16="http://schemas.microsoft.com/office/drawing/2014/main" id="{4BFD36A4-BB80-8635-CFDC-B6EFBD35D599}"/>
                </a:ext>
              </a:extLst>
            </p:cNvPr>
            <p:cNvSpPr txBox="1"/>
            <p:nvPr/>
          </p:nvSpPr>
          <p:spPr>
            <a:xfrm>
              <a:off x="2542136" y="345888"/>
              <a:ext cx="9365655" cy="102699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r>
                <a:rPr lang="en-CA" sz="2800" b="1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GRADE 1 FINANCIAL LITERACY</a:t>
              </a:r>
            </a:p>
            <a:p>
              <a:pPr algn="r"/>
              <a:r>
                <a:rPr lang="en-CA" sz="2000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CLOSED QUESTIONS</a:t>
              </a:r>
            </a:p>
            <a:p>
              <a:pPr algn="r"/>
              <a:endParaRPr lang="en-CA" sz="2000" kern="1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Rectangle 1">
            <a:extLst>
              <a:ext uri="{FF2B5EF4-FFF2-40B4-BE49-F238E27FC236}">
                <a16:creationId xmlns:a16="http://schemas.microsoft.com/office/drawing/2014/main" id="{69477AC3-D296-C819-6059-3E45362608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660" y="2346114"/>
            <a:ext cx="4417369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CA" sz="2800" dirty="0"/>
              <a:t>5. Match the value of the coin with the correct coin. </a:t>
            </a:r>
          </a:p>
          <a:p>
            <a:r>
              <a:rPr lang="en-CA" sz="2800" dirty="0"/>
              <a:t>Draw a line to match the coin to the value.</a:t>
            </a:r>
            <a:br>
              <a:rPr lang="en-CA" sz="2800" dirty="0"/>
            </a:br>
            <a:endParaRPr lang="en-CA" sz="2800" dirty="0"/>
          </a:p>
        </p:txBody>
      </p:sp>
      <p:pic>
        <p:nvPicPr>
          <p:cNvPr id="2" name="Picture 1" descr="A close-up of a coin&#10;&#10;AI-generated content may be incorrect.">
            <a:extLst>
              <a:ext uri="{FF2B5EF4-FFF2-40B4-BE49-F238E27FC236}">
                <a16:creationId xmlns:a16="http://schemas.microsoft.com/office/drawing/2014/main" id="{74F91849-AFD0-BAC4-E018-E613E30C55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4763" y="1613118"/>
            <a:ext cx="2718266" cy="5062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8801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8AA03C-9453-3E84-9A3E-A38A4FA3E3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65904FA2-F949-B5C2-01CB-E783E420BB40}"/>
              </a:ext>
            </a:extLst>
          </p:cNvPr>
          <p:cNvGrpSpPr/>
          <p:nvPr/>
        </p:nvGrpSpPr>
        <p:grpSpPr>
          <a:xfrm>
            <a:off x="0" y="312348"/>
            <a:ext cx="12192000" cy="1071965"/>
            <a:chOff x="0" y="300918"/>
            <a:chExt cx="12192000" cy="107196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85C3157-FAC0-D4B6-FBA5-91045DC8C734}"/>
                </a:ext>
              </a:extLst>
            </p:cNvPr>
            <p:cNvSpPr/>
            <p:nvPr/>
          </p:nvSpPr>
          <p:spPr>
            <a:xfrm>
              <a:off x="0" y="300918"/>
              <a:ext cx="12192000" cy="1026995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7" descr="A black and white logo&#10;&#10;AI-generated content may be incorrect.">
              <a:extLst>
                <a:ext uri="{FF2B5EF4-FFF2-40B4-BE49-F238E27FC236}">
                  <a16:creationId xmlns:a16="http://schemas.microsoft.com/office/drawing/2014/main" id="{D8D6FF3E-779C-B236-6DC0-E08678C625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27728" b="47123"/>
            <a:stretch>
              <a:fillRect/>
            </a:stretch>
          </p:blipFill>
          <p:spPr>
            <a:xfrm>
              <a:off x="284210" y="345446"/>
              <a:ext cx="2257926" cy="642532"/>
            </a:xfrm>
            <a:prstGeom prst="rect">
              <a:avLst/>
            </a:prstGeom>
          </p:spPr>
        </p:pic>
        <p:sp>
          <p:nvSpPr>
            <p:cNvPr id="9" name="Text Box 2">
              <a:extLst>
                <a:ext uri="{FF2B5EF4-FFF2-40B4-BE49-F238E27FC236}">
                  <a16:creationId xmlns:a16="http://schemas.microsoft.com/office/drawing/2014/main" id="{5A0A23B3-91C1-B575-E076-DD416C0AB1A5}"/>
                </a:ext>
              </a:extLst>
            </p:cNvPr>
            <p:cNvSpPr txBox="1"/>
            <p:nvPr/>
          </p:nvSpPr>
          <p:spPr>
            <a:xfrm>
              <a:off x="437660" y="937525"/>
              <a:ext cx="2901285" cy="390388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800"/>
                </a:spcAft>
              </a:pPr>
              <a:r>
                <a:rPr lang="en-CA" sz="1200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ELEMENTARY MATH PROJECT</a:t>
              </a:r>
              <a:endParaRPr lang="en-CA" sz="12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 Box 2">
              <a:extLst>
                <a:ext uri="{FF2B5EF4-FFF2-40B4-BE49-F238E27FC236}">
                  <a16:creationId xmlns:a16="http://schemas.microsoft.com/office/drawing/2014/main" id="{BA393291-C636-F744-9762-460CD6B4A979}"/>
                </a:ext>
              </a:extLst>
            </p:cNvPr>
            <p:cNvSpPr txBox="1"/>
            <p:nvPr/>
          </p:nvSpPr>
          <p:spPr>
            <a:xfrm>
              <a:off x="2542136" y="345888"/>
              <a:ext cx="9365655" cy="102699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r>
                <a:rPr lang="en-CA" sz="2800" b="1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GRADE 1 FINANCIAL LITERACY</a:t>
              </a:r>
            </a:p>
            <a:p>
              <a:pPr algn="r"/>
              <a:r>
                <a:rPr lang="en-CA" sz="2000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OPEN QUESTIONS</a:t>
              </a:r>
            </a:p>
            <a:p>
              <a:pPr algn="r"/>
              <a:endParaRPr lang="en-CA" sz="2000" kern="1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Rectangle 1">
            <a:extLst>
              <a:ext uri="{FF2B5EF4-FFF2-40B4-BE49-F238E27FC236}">
                <a16:creationId xmlns:a16="http://schemas.microsoft.com/office/drawing/2014/main" id="{5DE0AAF0-3F93-A968-BACE-D6177BBB69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660" y="1902021"/>
            <a:ext cx="1094879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CA" sz="2800" dirty="0"/>
              <a:t>6. There are many ways to make $1.00. </a:t>
            </a:r>
          </a:p>
          <a:p>
            <a:r>
              <a:rPr lang="en-CA" sz="2800" dirty="0"/>
              <a:t>Can you draw or write two different ways using coins?</a:t>
            </a:r>
          </a:p>
        </p:txBody>
      </p:sp>
    </p:spTree>
    <p:extLst>
      <p:ext uri="{BB962C8B-B14F-4D97-AF65-F5344CB8AC3E}">
        <p14:creationId xmlns:p14="http://schemas.microsoft.com/office/powerpoint/2010/main" val="19137429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6E6DB0-C624-C179-32C9-10557BF282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62D11E6A-B37F-B8DC-93D4-44418ADF04E9}"/>
              </a:ext>
            </a:extLst>
          </p:cNvPr>
          <p:cNvGrpSpPr/>
          <p:nvPr/>
        </p:nvGrpSpPr>
        <p:grpSpPr>
          <a:xfrm>
            <a:off x="0" y="312348"/>
            <a:ext cx="12192000" cy="1071965"/>
            <a:chOff x="0" y="300918"/>
            <a:chExt cx="12192000" cy="107196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7802455-1381-6452-ABA4-FD61DBF25F4F}"/>
                </a:ext>
              </a:extLst>
            </p:cNvPr>
            <p:cNvSpPr/>
            <p:nvPr/>
          </p:nvSpPr>
          <p:spPr>
            <a:xfrm>
              <a:off x="0" y="300918"/>
              <a:ext cx="12192000" cy="1026995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7" descr="A black and white logo&#10;&#10;AI-generated content may be incorrect.">
              <a:extLst>
                <a:ext uri="{FF2B5EF4-FFF2-40B4-BE49-F238E27FC236}">
                  <a16:creationId xmlns:a16="http://schemas.microsoft.com/office/drawing/2014/main" id="{2AD84203-A0E1-4B0A-8B95-354E873EE8E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27728" b="47123"/>
            <a:stretch>
              <a:fillRect/>
            </a:stretch>
          </p:blipFill>
          <p:spPr>
            <a:xfrm>
              <a:off x="284210" y="345446"/>
              <a:ext cx="2257926" cy="642532"/>
            </a:xfrm>
            <a:prstGeom prst="rect">
              <a:avLst/>
            </a:prstGeom>
          </p:spPr>
        </p:pic>
        <p:sp>
          <p:nvSpPr>
            <p:cNvPr id="9" name="Text Box 2">
              <a:extLst>
                <a:ext uri="{FF2B5EF4-FFF2-40B4-BE49-F238E27FC236}">
                  <a16:creationId xmlns:a16="http://schemas.microsoft.com/office/drawing/2014/main" id="{94C37A72-BE12-1D14-1F2C-D7E9E98E639C}"/>
                </a:ext>
              </a:extLst>
            </p:cNvPr>
            <p:cNvSpPr txBox="1"/>
            <p:nvPr/>
          </p:nvSpPr>
          <p:spPr>
            <a:xfrm>
              <a:off x="437660" y="937525"/>
              <a:ext cx="2901285" cy="390388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800"/>
                </a:spcAft>
              </a:pPr>
              <a:r>
                <a:rPr lang="en-CA" sz="1200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ELEMENTARY MATH PROJECT</a:t>
              </a:r>
              <a:endParaRPr lang="en-CA" sz="12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 Box 2">
              <a:extLst>
                <a:ext uri="{FF2B5EF4-FFF2-40B4-BE49-F238E27FC236}">
                  <a16:creationId xmlns:a16="http://schemas.microsoft.com/office/drawing/2014/main" id="{529E53FA-81CF-997E-86AC-3BA89CFEB7BE}"/>
                </a:ext>
              </a:extLst>
            </p:cNvPr>
            <p:cNvSpPr txBox="1"/>
            <p:nvPr/>
          </p:nvSpPr>
          <p:spPr>
            <a:xfrm>
              <a:off x="2542136" y="345888"/>
              <a:ext cx="9365655" cy="102699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r>
                <a:rPr lang="en-CA" sz="2800" b="1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GRADE 1 FINANCIAL LITERACY</a:t>
              </a:r>
            </a:p>
            <a:p>
              <a:pPr algn="r"/>
              <a:r>
                <a:rPr lang="en-CA" sz="2000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OPEN QUESTIONS</a:t>
              </a:r>
            </a:p>
            <a:p>
              <a:pPr algn="r"/>
              <a:endParaRPr lang="en-CA" sz="2000" kern="1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Rectangle 1">
            <a:extLst>
              <a:ext uri="{FF2B5EF4-FFF2-40B4-BE49-F238E27FC236}">
                <a16:creationId xmlns:a16="http://schemas.microsoft.com/office/drawing/2014/main" id="{D0D7339A-AC4C-8977-423B-BED4892194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660" y="2044005"/>
            <a:ext cx="10948797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CA" sz="28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7. </a:t>
            </a:r>
            <a:r>
              <a:rPr lang="en-CA" sz="2800" dirty="0"/>
              <a:t>Is it better to buy a Pencil you need for $1.00 or some Candy you want for $0.75? Explain your thinking using pictures, numbers and words.</a:t>
            </a:r>
          </a:p>
        </p:txBody>
      </p:sp>
    </p:spTree>
    <p:extLst>
      <p:ext uri="{BB962C8B-B14F-4D97-AF65-F5344CB8AC3E}">
        <p14:creationId xmlns:p14="http://schemas.microsoft.com/office/powerpoint/2010/main" val="37124161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40209C-EA6B-5717-676F-CA0622B73C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1F6FBD58-4E2C-D915-CD4A-2E430F0D3C44}"/>
              </a:ext>
            </a:extLst>
          </p:cNvPr>
          <p:cNvGrpSpPr/>
          <p:nvPr/>
        </p:nvGrpSpPr>
        <p:grpSpPr>
          <a:xfrm>
            <a:off x="0" y="312348"/>
            <a:ext cx="12192000" cy="1071965"/>
            <a:chOff x="0" y="300918"/>
            <a:chExt cx="12192000" cy="107196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4010433-75B6-4206-1A25-E11B0FC6A42A}"/>
                </a:ext>
              </a:extLst>
            </p:cNvPr>
            <p:cNvSpPr/>
            <p:nvPr/>
          </p:nvSpPr>
          <p:spPr>
            <a:xfrm>
              <a:off x="0" y="300918"/>
              <a:ext cx="12192000" cy="1026995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7" descr="A black and white logo&#10;&#10;AI-generated content may be incorrect.">
              <a:extLst>
                <a:ext uri="{FF2B5EF4-FFF2-40B4-BE49-F238E27FC236}">
                  <a16:creationId xmlns:a16="http://schemas.microsoft.com/office/drawing/2014/main" id="{88F45B7A-E070-6903-78A8-86A5D85FA26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27728" b="47123"/>
            <a:stretch>
              <a:fillRect/>
            </a:stretch>
          </p:blipFill>
          <p:spPr>
            <a:xfrm>
              <a:off x="284210" y="345446"/>
              <a:ext cx="2257926" cy="642532"/>
            </a:xfrm>
            <a:prstGeom prst="rect">
              <a:avLst/>
            </a:prstGeom>
          </p:spPr>
        </p:pic>
        <p:sp>
          <p:nvSpPr>
            <p:cNvPr id="9" name="Text Box 2">
              <a:extLst>
                <a:ext uri="{FF2B5EF4-FFF2-40B4-BE49-F238E27FC236}">
                  <a16:creationId xmlns:a16="http://schemas.microsoft.com/office/drawing/2014/main" id="{CEC3F7BC-36FF-7680-E804-84BBA7832571}"/>
                </a:ext>
              </a:extLst>
            </p:cNvPr>
            <p:cNvSpPr txBox="1"/>
            <p:nvPr/>
          </p:nvSpPr>
          <p:spPr>
            <a:xfrm>
              <a:off x="437660" y="937525"/>
              <a:ext cx="2901285" cy="390388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800"/>
                </a:spcAft>
              </a:pPr>
              <a:r>
                <a:rPr lang="en-CA" sz="1200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ELEMENTARY MATH PROJECT</a:t>
              </a:r>
              <a:endParaRPr lang="en-CA" sz="12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 Box 2">
              <a:extLst>
                <a:ext uri="{FF2B5EF4-FFF2-40B4-BE49-F238E27FC236}">
                  <a16:creationId xmlns:a16="http://schemas.microsoft.com/office/drawing/2014/main" id="{6DC6D860-7C6C-85DB-6EF5-ECCE27A62CCD}"/>
                </a:ext>
              </a:extLst>
            </p:cNvPr>
            <p:cNvSpPr txBox="1"/>
            <p:nvPr/>
          </p:nvSpPr>
          <p:spPr>
            <a:xfrm>
              <a:off x="2542136" y="345888"/>
              <a:ext cx="9365655" cy="102699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r>
                <a:rPr lang="en-CA" sz="2800" b="1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GRADE 1 FINANCIAL LITERACY</a:t>
              </a:r>
            </a:p>
            <a:p>
              <a:pPr algn="r"/>
              <a:r>
                <a:rPr lang="en-CA" sz="2000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OPEN QUESTIONS</a:t>
              </a:r>
            </a:p>
            <a:p>
              <a:pPr algn="r"/>
              <a:endParaRPr lang="en-CA" sz="2000" kern="1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Rectangle 1">
            <a:extLst>
              <a:ext uri="{FF2B5EF4-FFF2-40B4-BE49-F238E27FC236}">
                <a16:creationId xmlns:a16="http://schemas.microsoft.com/office/drawing/2014/main" id="{54D6B0EB-88DB-14D1-E1E3-A7E659DAFD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660" y="2259449"/>
            <a:ext cx="1094879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CA" sz="2800" dirty="0"/>
              <a:t>8. Would you rather have 10 nickels or 5 dimes or 2 quarters in your pocket?</a:t>
            </a:r>
          </a:p>
        </p:txBody>
      </p:sp>
    </p:spTree>
    <p:extLst>
      <p:ext uri="{BB962C8B-B14F-4D97-AF65-F5344CB8AC3E}">
        <p14:creationId xmlns:p14="http://schemas.microsoft.com/office/powerpoint/2010/main" val="1656316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4818</TotalTime>
  <Words>418</Words>
  <Application>Microsoft Macintosh PowerPoint</Application>
  <PresentationFormat>Widescreen</PresentationFormat>
  <Paragraphs>75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Aptos</vt:lpstr>
      <vt:lpstr>Aptos Display</vt:lpstr>
      <vt:lpstr>Arial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Yas Mann</dc:creator>
  <cp:lastModifiedBy>Yas Mann</cp:lastModifiedBy>
  <cp:revision>43</cp:revision>
  <cp:lastPrinted>2025-12-16T18:23:47Z</cp:lastPrinted>
  <dcterms:created xsi:type="dcterms:W3CDTF">2025-08-19T18:11:59Z</dcterms:created>
  <dcterms:modified xsi:type="dcterms:W3CDTF">2026-03-06T18:26:24Z</dcterms:modified>
</cp:coreProperties>
</file>