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1" r:id="rId2"/>
    <p:sldId id="506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7" r:id="rId13"/>
    <p:sldId id="516" r:id="rId14"/>
    <p:sldId id="518" r:id="rId15"/>
    <p:sldId id="519" r:id="rId16"/>
    <p:sldId id="521" r:id="rId17"/>
    <p:sldId id="520" r:id="rId18"/>
    <p:sldId id="522" r:id="rId19"/>
    <p:sldId id="523" r:id="rId20"/>
    <p:sldId id="524" r:id="rId21"/>
    <p:sldId id="525" r:id="rId22"/>
    <p:sldId id="5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086"/>
    <p:restoredTop sz="94661"/>
  </p:normalViewPr>
  <p:slideViewPr>
    <p:cSldViewPr snapToGrid="0">
      <p:cViewPr varScale="1">
        <p:scale>
          <a:sx n="59" d="100"/>
          <a:sy n="59" d="100"/>
        </p:scale>
        <p:origin x="200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0E1C-71A9-5167-4501-2520EC01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7DAC9-B56A-E13A-08A0-EAE32204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8D5FA-CE3F-F38D-9166-A9940F29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20E6-68DD-B91F-8C88-1A879641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ECD1-878B-B17A-612E-80EAD454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9E05-0923-1811-C490-CC2A4AFB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E1A5B-BA45-D6A0-F8F0-9874BEE1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E9DB-3665-05CF-53F2-0B8139E8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E7AF-313F-3B3A-2496-DCD4149A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3193B-D08C-B5A1-F4EB-3E0106A0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0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99019-E69F-583F-2F9F-F9C5F7CB8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D7F8F-901B-04C7-3A9E-C0F90BB0D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1B73E-44F5-7AE6-9BB1-12434CBA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04E-A617-3E75-B788-F1A4279C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54A40-98C7-10D3-3ED6-6D2946CF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8C90-8943-8E6A-87E1-9DA3E7D0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3B6B5-9D38-B2AD-4AA3-228E31E8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15AE-E6BA-F275-FFAD-90D73B5F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7B0F-4A89-15F2-8BA7-75812A59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7B606-AF0F-65D4-906F-CB6B95C9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3BFD-E4C9-B174-BC32-523C19E2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7160-272C-9ADE-8202-B48D4E260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4E3A-31BA-1A8B-5AD6-1430E085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34EF-009C-D68C-7C6C-C30AD9E8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1230-895F-F852-1E49-43BE3ED0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BE0A-27B2-C196-28F5-C893942E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3E50-6364-461B-4DBE-45215C866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2ADD0-A0ED-C95C-9B6D-0DC366695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428F7-FF29-794F-262B-6A599163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C99F1-4CC2-2905-EDA0-B3F45F68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8ADBB-B7E9-06B6-EC1C-24F6724D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5FE6-F4AD-794A-7BDB-DC7742B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FE8C7-CDCE-4B5F-0B85-705B983D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A8772-ED67-8FC0-2C8F-353D794A6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9DB0B-2220-D60F-80DD-11C98C370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4293B-651B-375A-47CC-C87803168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4742B-5082-020A-CE90-F0604A5B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A1F57-4394-4FB7-0C23-249473C3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4482E-0D7D-4056-6594-804027EF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6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B00A-B766-96EA-BBAF-E67EB70D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DA4AF-AC52-3BB7-2E87-4A83ED8D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ACA9C-0E5B-2696-E561-D2F2520C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18C20-BA29-928F-676F-DB3287B0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0DEB4-00F4-FF6B-37CB-634B44CF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759AB-3581-5962-AA29-22AF57F2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D1DEC-1EC2-0314-2E6C-D9C575E8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7515-4102-2A45-D537-EE868E77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28BD-7444-C66A-F69A-EF9C4EEA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59DE2-E203-751B-4A3D-36B050DB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82F34-5B29-B1ED-B50A-05C99DB2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DCAC4-6309-1DE7-3D48-D61332C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CEDFF-9FBC-14E6-B4C4-B35C08CB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6C22-C919-0C09-7383-1DA4863F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608F8-EAF5-BC4D-03B0-28ACA4C99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6C450-11D4-5876-7F05-ABDD923BF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0DA6-D145-4C88-9366-7699D172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CDD07-CA11-5E2F-8451-A424B6A2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97356-A12D-8339-E9BE-D827F164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8FD7F-7798-A4C3-397C-968D7DB2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796F3-0B4D-8A34-8EE3-CC3B2AE3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72C1-9169-089F-91B5-E427F0005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9FB83-AE5B-3D4C-8588-468573559C52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EDD0-D860-6C4C-3B94-3E88D3FF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9F8C4-666F-C1BF-AC13-0D89AFDF9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6895FC-7136-C44A-81A0-07755FBB1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847A0-4A81-262D-F907-A05196275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3D60BFC6-A836-6BE4-BC36-89DE786CCCAA}"/>
              </a:ext>
            </a:extLst>
          </p:cNvPr>
          <p:cNvSpPr txBox="1"/>
          <p:nvPr/>
        </p:nvSpPr>
        <p:spPr>
          <a:xfrm>
            <a:off x="1003610" y="2295751"/>
            <a:ext cx="10184779" cy="800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40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GRADE 1 PRACTICE QUESTIONS </a:t>
            </a:r>
          </a:p>
          <a:p>
            <a:pPr algn="ctr"/>
            <a:r>
              <a:rPr lang="en-CA" sz="60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GEOMETRY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1AE37F-008D-6CB6-9A11-3B5696DF3F92}"/>
              </a:ext>
            </a:extLst>
          </p:cNvPr>
          <p:cNvGrpSpPr/>
          <p:nvPr/>
        </p:nvGrpSpPr>
        <p:grpSpPr>
          <a:xfrm>
            <a:off x="271077" y="91715"/>
            <a:ext cx="4920331" cy="1422087"/>
            <a:chOff x="2430532" y="761755"/>
            <a:chExt cx="6267545" cy="2222462"/>
          </a:xfrm>
        </p:grpSpPr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ABDC16EB-4683-B711-B88D-4323416EC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9" r="75903" b="47306"/>
            <a:stretch>
              <a:fillRect/>
            </a:stretch>
          </p:blipFill>
          <p:spPr>
            <a:xfrm>
              <a:off x="2430532" y="761755"/>
              <a:ext cx="1895764" cy="222246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BD507BF-25A7-B39C-0C41-4FD6FF3B5A28}"/>
                </a:ext>
              </a:extLst>
            </p:cNvPr>
            <p:cNvSpPr txBox="1"/>
            <p:nvPr/>
          </p:nvSpPr>
          <p:spPr>
            <a:xfrm>
              <a:off x="4330716" y="2139177"/>
              <a:ext cx="4362939" cy="800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F1E88EB-0C84-75B5-658B-FC353DE7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85" t="37318" r="5666" b="51187"/>
            <a:stretch>
              <a:fillRect/>
            </a:stretch>
          </p:blipFill>
          <p:spPr>
            <a:xfrm>
              <a:off x="4326296" y="1472798"/>
              <a:ext cx="4371781" cy="8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0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3EE6C-CC5F-7569-99FF-565A3908A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B0BDD15-1084-B0DF-4A1D-346DAC6418AF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A13383-3383-FC39-2635-43E2D567D85C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3AA7372-BCFE-079C-5F59-FF8355D02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52B80A7-BC0A-D702-FA86-0B7BBCACBE88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2334D18E-793A-BEA2-0295-0E5DAC552043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F01C2A50-45DC-7003-F7B4-48F3D5406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31" y="2117464"/>
            <a:ext cx="105501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9. Can you draw a shape with 4 sides that is not a rectangle or a square?</a:t>
            </a:r>
          </a:p>
        </p:txBody>
      </p:sp>
    </p:spTree>
    <p:extLst>
      <p:ext uri="{BB962C8B-B14F-4D97-AF65-F5344CB8AC3E}">
        <p14:creationId xmlns:p14="http://schemas.microsoft.com/office/powerpoint/2010/main" val="358589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D5C55-6131-C34E-DD5B-5C18AB084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D667FCE-6A8E-BA87-EE03-F9B9108A1135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FBE211-E242-64BB-6BFC-5F58BEF1FEA0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EE3EEDB-E130-F4CA-8EB9-C278FD0C7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157CC2F-5F77-2F15-6673-E4BFA3ED5076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F8C06F97-19D1-0AE9-8484-C0F2C8DF0842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BD531137-51D0-5A91-D606-7BFE80D73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31" y="1930980"/>
            <a:ext cx="105501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10. Draw a 2-D shape. Cut it in half. Draw and describe the new shape.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6777BC-576E-A7AA-2736-443F29400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68276"/>
              </p:ext>
            </p:extLst>
          </p:nvPr>
        </p:nvGraphicFramePr>
        <p:xfrm>
          <a:off x="786934" y="3111032"/>
          <a:ext cx="10381808" cy="305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904">
                  <a:extLst>
                    <a:ext uri="{9D8B030D-6E8A-4147-A177-3AD203B41FA5}">
                      <a16:colId xmlns:a16="http://schemas.microsoft.com/office/drawing/2014/main" val="123711788"/>
                    </a:ext>
                  </a:extLst>
                </a:gridCol>
                <a:gridCol w="5190904">
                  <a:extLst>
                    <a:ext uri="{9D8B030D-6E8A-4147-A177-3AD203B41FA5}">
                      <a16:colId xmlns:a16="http://schemas.microsoft.com/office/drawing/2014/main" val="2144839929"/>
                    </a:ext>
                  </a:extLst>
                </a:gridCol>
              </a:tblGrid>
              <a:tr h="30502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Original 2D 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New Half 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73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15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49951-2FB0-421B-0B21-289C4701E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2D8BD3BD-EDB4-F892-4F85-8DBA6F429229}"/>
              </a:ext>
            </a:extLst>
          </p:cNvPr>
          <p:cNvSpPr txBox="1"/>
          <p:nvPr/>
        </p:nvSpPr>
        <p:spPr>
          <a:xfrm>
            <a:off x="1003610" y="2295751"/>
            <a:ext cx="10184779" cy="800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40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GRADE 1 PRACTICE QUESTIONS </a:t>
            </a:r>
          </a:p>
          <a:p>
            <a:pPr algn="ctr"/>
            <a:r>
              <a:rPr lang="en-CA" sz="60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MEASUREMENT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62858C-7E6B-24E7-1228-4F03AD8376E8}"/>
              </a:ext>
            </a:extLst>
          </p:cNvPr>
          <p:cNvGrpSpPr/>
          <p:nvPr/>
        </p:nvGrpSpPr>
        <p:grpSpPr>
          <a:xfrm>
            <a:off x="271077" y="91715"/>
            <a:ext cx="4920331" cy="1422087"/>
            <a:chOff x="2430532" y="761755"/>
            <a:chExt cx="6267545" cy="2222462"/>
          </a:xfrm>
        </p:grpSpPr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C482DF20-427B-BD3A-0E61-D6B909915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9" r="75903" b="47306"/>
            <a:stretch>
              <a:fillRect/>
            </a:stretch>
          </p:blipFill>
          <p:spPr>
            <a:xfrm>
              <a:off x="2430532" y="761755"/>
              <a:ext cx="1895764" cy="222246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A658389-4C87-2423-3416-0EDD98C4B2B3}"/>
                </a:ext>
              </a:extLst>
            </p:cNvPr>
            <p:cNvSpPr txBox="1"/>
            <p:nvPr/>
          </p:nvSpPr>
          <p:spPr>
            <a:xfrm>
              <a:off x="4330716" y="2139177"/>
              <a:ext cx="4362939" cy="8003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073D9C8-3EF8-A648-54F0-C222FEB5E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285" t="37318" r="5666" b="51187"/>
            <a:stretch>
              <a:fillRect/>
            </a:stretch>
          </p:blipFill>
          <p:spPr>
            <a:xfrm>
              <a:off x="4326296" y="1472798"/>
              <a:ext cx="4371781" cy="8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573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1B278-B986-0969-160F-31C827987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52961B9-5BD9-FF0E-981B-98A714C51334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666ECE-2108-3F72-6FFC-65E8AD0AC143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4674C58-B08D-72BF-A130-DEC09A7C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2B8972A-674E-3547-69D4-3C090065427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2C5DA23-BED6-DF9F-8D65-FCC6ADB46580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C0B25DF1-A836-CA4B-14F5-1E3376E4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11" y="1545064"/>
            <a:ext cx="420070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1. Choose one of the items below. </a:t>
            </a:r>
          </a:p>
          <a:p>
            <a:r>
              <a:rPr lang="en-CA" sz="2800" b="1" dirty="0"/>
              <a:t>Pencil 		</a:t>
            </a:r>
          </a:p>
          <a:p>
            <a:r>
              <a:rPr lang="en-CA" sz="2800" b="1" dirty="0"/>
              <a:t>Unit Cube 		</a:t>
            </a:r>
          </a:p>
          <a:p>
            <a:r>
              <a:rPr lang="en-CA" sz="2800" b="1" dirty="0"/>
              <a:t>Toy Car 		</a:t>
            </a:r>
          </a:p>
          <a:p>
            <a:r>
              <a:rPr lang="en-CA" sz="2800" b="1" dirty="0"/>
              <a:t>Tissue Box</a:t>
            </a:r>
            <a:br>
              <a:rPr lang="en-CA" sz="2800" dirty="0"/>
            </a:br>
            <a:r>
              <a:rPr lang="en-CA" sz="2800" dirty="0"/>
              <a:t>Write the name in the middle. Answer the questions in each of the 4 corners for your measurement.</a:t>
            </a:r>
          </a:p>
        </p:txBody>
      </p: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33F33D15-8995-92BB-93D9-74A2F796F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689" y="2066955"/>
            <a:ext cx="7719100" cy="37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127C6-D219-393C-8E90-EEEEA41BC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62830F7-075F-AA19-6248-92579DD51838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BE487F-53CF-68CC-19FA-A844B07A5894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FF4B447-C19E-EA3C-46B8-68C55C6FC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81CA75FB-02CF-B78A-3177-872415F07460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C0ED7C71-BB07-D4EF-EA7A-B18F84C7A59D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C9B3639A-B24D-C731-65E3-187643062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0980"/>
            <a:ext cx="113199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2. Use linking cubes or </a:t>
            </a:r>
            <a:r>
              <a:rPr lang="en-CA" sz="2800" dirty="0" err="1"/>
              <a:t>Unifix</a:t>
            </a:r>
            <a:r>
              <a:rPr lang="en-CA" sz="2800" dirty="0"/>
              <a:t> cubes to measure how long (from head to tail) this fish is (number of blocks).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3B06D1-CD1E-41A9-DDD2-F0F38D29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3" y="2580286"/>
            <a:ext cx="6702437" cy="36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12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EAD86-F6DA-A5CB-4FB0-6A0336095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C26D57F-3360-EEC1-DF78-479F8A1B4ECA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5831C6-8397-3B33-25D1-16870501C306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5AD24D2-7775-E4C6-47AC-A7D18EE11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A335F9A2-69EB-4383-2171-99A93CBA5816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78F7CE27-2C33-DEDE-D77E-2244DF8B48EA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9C8904AC-15A4-310F-6217-73E9F740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146424"/>
            <a:ext cx="11319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3. Without measuring, what do you think the length of this pencil is?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94413B-067E-DF4B-BDAE-94DFC5117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23225"/>
              </p:ext>
            </p:extLst>
          </p:nvPr>
        </p:nvGraphicFramePr>
        <p:xfrm>
          <a:off x="634535" y="2894722"/>
          <a:ext cx="9365655" cy="337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885">
                  <a:extLst>
                    <a:ext uri="{9D8B030D-6E8A-4147-A177-3AD203B41FA5}">
                      <a16:colId xmlns:a16="http://schemas.microsoft.com/office/drawing/2014/main" val="123711788"/>
                    </a:ext>
                  </a:extLst>
                </a:gridCol>
                <a:gridCol w="3121885">
                  <a:extLst>
                    <a:ext uri="{9D8B030D-6E8A-4147-A177-3AD203B41FA5}">
                      <a16:colId xmlns:a16="http://schemas.microsoft.com/office/drawing/2014/main" val="2144839929"/>
                    </a:ext>
                  </a:extLst>
                </a:gridCol>
                <a:gridCol w="3121885">
                  <a:extLst>
                    <a:ext uri="{9D8B030D-6E8A-4147-A177-3AD203B41FA5}">
                      <a16:colId xmlns:a16="http://schemas.microsoft.com/office/drawing/2014/main" val="3578840739"/>
                    </a:ext>
                  </a:extLst>
                </a:gridCol>
              </a:tblGrid>
              <a:tr h="33754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Smallest possible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My estimate for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Biggest possible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73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84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4DF5-6641-B916-6B72-C7B5A3D45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6DE5DC9-B644-75BD-C5D7-6CE51A4AF888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0129F6-64F7-F950-41FF-5CD1E2433AA1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5A63C98-1BFE-7ECE-89D3-12D2BEFBC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5A3625C-C146-4F18-09B9-C58470E63D0B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CDABD53D-0F4C-F3FD-C3E0-C22223681DC5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D16AB955-DA58-DD86-AA2B-34F7EB291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0980"/>
            <a:ext cx="113199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4. Use a piece of string or rope to help you figure out about how far it is between the poles of a soccer goalpost.</a:t>
            </a:r>
          </a:p>
        </p:txBody>
      </p:sp>
    </p:spTree>
    <p:extLst>
      <p:ext uri="{BB962C8B-B14F-4D97-AF65-F5344CB8AC3E}">
        <p14:creationId xmlns:p14="http://schemas.microsoft.com/office/powerpoint/2010/main" val="32172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1C973-4D50-C164-1F41-8C280006F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A0EFAC7-45AA-A776-781C-138627947091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158F09-4714-A750-015B-8720BC6EBD79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A808973-FEB4-9BEB-3C58-4FFF60AB9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D76E3B6-1C3B-AE2B-0147-E3EC17F5FCDE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A168595-9E4F-E2B9-E314-2E77580146E6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09C2F09B-9E99-784C-2F23-7F705734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0980"/>
            <a:ext cx="474785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5. Describe how the shapes are related to each other using the following words: </a:t>
            </a:r>
          </a:p>
          <a:p>
            <a:r>
              <a:rPr lang="en-CA" sz="2800" b="1" dirty="0"/>
              <a:t>Left 		Right 	</a:t>
            </a:r>
          </a:p>
          <a:p>
            <a:r>
              <a:rPr lang="en-CA" sz="2800" b="1" dirty="0"/>
              <a:t>Up 		Down 	</a:t>
            </a:r>
          </a:p>
          <a:p>
            <a:r>
              <a:rPr lang="en-CA" sz="2800" b="1" dirty="0"/>
              <a:t>Below 	 Above </a:t>
            </a:r>
          </a:p>
          <a:p>
            <a:r>
              <a:rPr lang="en-CA" sz="2800" b="1" dirty="0"/>
              <a:t>Inside 	Outside		</a:t>
            </a:r>
            <a:endParaRPr lang="en-CA" sz="2800" dirty="0"/>
          </a:p>
        </p:txBody>
      </p:sp>
      <p:pic>
        <p:nvPicPr>
          <p:cNvPr id="2" name="Picture 1" descr="A group of colorful shapes&#10;&#10;AI-generated content may be incorrect.">
            <a:extLst>
              <a:ext uri="{FF2B5EF4-FFF2-40B4-BE49-F238E27FC236}">
                <a16:creationId xmlns:a16="http://schemas.microsoft.com/office/drawing/2014/main" id="{9161E84B-34EA-86E4-03A9-E8F2C8445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517" y="1777681"/>
            <a:ext cx="6505830" cy="47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6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47285-99A7-C6F5-F2D6-361B38669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0E0658-EBDC-FA4E-581C-51B5E8CB502D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54A178-DBA0-2ADC-6237-EAC772AE9DF0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7C0A56BF-81A4-AF19-8CE9-5C8C68C7C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9EC723E3-33C8-5485-C4B2-68F475471BC3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04DBA3D-E18A-FD21-D6FB-AD743117996E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11C4D1C-DE19-79EF-95F5-27F4777A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0980"/>
            <a:ext cx="474785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6. Walking along the lines, can you describe how to walk from Gary to Maria?</a:t>
            </a:r>
          </a:p>
          <a:p>
            <a:br>
              <a:rPr lang="en-CA" sz="2800" dirty="0"/>
            </a:br>
            <a:endParaRPr lang="en-CA" sz="2800" dirty="0"/>
          </a:p>
        </p:txBody>
      </p:sp>
      <p:pic>
        <p:nvPicPr>
          <p:cNvPr id="3" name="Picture 2" descr="A grid with a square in the middle&#10;&#10;AI-generated content may be incorrect.">
            <a:extLst>
              <a:ext uri="{FF2B5EF4-FFF2-40B4-BE49-F238E27FC236}">
                <a16:creationId xmlns:a16="http://schemas.microsoft.com/office/drawing/2014/main" id="{F76D8A50-2409-897A-74E3-0015F1651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517" y="1576556"/>
            <a:ext cx="4747856" cy="50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50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CEEED-0CA3-9E4D-85AB-3B1A1F53D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07D14B5-F0AD-AA39-8676-921E06998793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4BF6C6-59D0-76C8-65E8-703151BF2A90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D386226-E6CA-C4FE-C1E8-AC89A1C43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721C520D-0968-6F58-8945-8000BFBCD297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B01BA5B-2B4A-76E3-652B-24DC23172CB5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2F1C4FE-FA85-BB45-94D8-83C7FE7C2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30980"/>
            <a:ext cx="1116651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7. Using a part of your body (length of a finger, fingertip to elbow, width of a hand).</a:t>
            </a:r>
          </a:p>
          <a:p>
            <a:pPr marL="342900" indent="-342900">
              <a:buFont typeface="+mj-lt"/>
              <a:buAutoNum type="alphaLcParenR"/>
            </a:pPr>
            <a:r>
              <a:rPr lang="en-CA" sz="2800" dirty="0"/>
              <a:t>Use that body part to estimate the width of your desk</a:t>
            </a:r>
          </a:p>
          <a:p>
            <a:pPr marL="342900" indent="-342900">
              <a:buFont typeface="+mj-lt"/>
              <a:buAutoNum type="alphaLcParenR"/>
            </a:pPr>
            <a:r>
              <a:rPr lang="en-CA" sz="2800" dirty="0"/>
              <a:t>Use that body part to estimate the width of a whiteboard or tackboard</a:t>
            </a:r>
          </a:p>
        </p:txBody>
      </p:sp>
    </p:spTree>
    <p:extLst>
      <p:ext uri="{BB962C8B-B14F-4D97-AF65-F5344CB8AC3E}">
        <p14:creationId xmlns:p14="http://schemas.microsoft.com/office/powerpoint/2010/main" val="152613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37CC-9A25-A797-C164-2F0CFEC1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DF0FAF7-AE20-A474-7A35-EABE064AA3C0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644E0A-698F-932D-4D14-6A5E7F8D6B9E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3BCA0515-49E3-30FF-5192-7391D9519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95625DF-A1D8-3209-0D52-05785B7A205F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4481E773-2817-1C0F-C443-5291315C81A5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35C0892-545F-B1E3-1FBF-099EB2FE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531043"/>
            <a:ext cx="402893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CA" sz="2800" dirty="0"/>
              <a:t>Choose one of the shapes below. </a:t>
            </a:r>
          </a:p>
          <a:p>
            <a:r>
              <a:rPr lang="en-CA" sz="2800" b="1" dirty="0"/>
              <a:t>Circle 	</a:t>
            </a:r>
          </a:p>
          <a:p>
            <a:r>
              <a:rPr lang="en-CA" sz="2800" b="1" dirty="0"/>
              <a:t>Triangle 		</a:t>
            </a:r>
          </a:p>
          <a:p>
            <a:r>
              <a:rPr lang="en-CA" sz="2800" b="1" dirty="0"/>
              <a:t>Square 	</a:t>
            </a:r>
          </a:p>
          <a:p>
            <a:r>
              <a:rPr lang="en-CA" sz="2800" b="1" dirty="0"/>
              <a:t>Rectangle</a:t>
            </a:r>
            <a:endParaRPr lang="en-CA" sz="2800" dirty="0"/>
          </a:p>
          <a:p>
            <a:r>
              <a:rPr lang="en-CA" sz="2800" dirty="0"/>
              <a:t>Write the name in the middle. Answer the questions in each of the 4 corners for your shape.</a:t>
            </a:r>
          </a:p>
        </p:txBody>
      </p:sp>
      <p:pic>
        <p:nvPicPr>
          <p:cNvPr id="3" name="Picture 2" descr="A diagram of a list of things&#10;&#10;AI-generated content may be incorrect.">
            <a:extLst>
              <a:ext uri="{FF2B5EF4-FFF2-40B4-BE49-F238E27FC236}">
                <a16:creationId xmlns:a16="http://schemas.microsoft.com/office/drawing/2014/main" id="{78154BB1-374E-C01C-994D-8B6881F8E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95" y="1965628"/>
            <a:ext cx="7441196" cy="36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627E6-B05F-48A5-9925-95209726E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2745B8A-ED1B-B68B-DA7F-705DA6297EC6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AF2AE8-C394-0024-A360-54093D82BA4A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7C739209-F975-88F0-D55C-007E16F0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54E1E7A-549C-B22F-89C9-A4E96DA6CF11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E5D0795D-96C8-8DD3-718C-6F6D13958DF6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F04B00ED-E396-BD2B-154B-3D4C7573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44" y="1975950"/>
            <a:ext cx="111665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8. Pretend you are using a finger to measure the length of a pencil. Explain why you need to use the same finger every time.</a:t>
            </a:r>
          </a:p>
        </p:txBody>
      </p:sp>
    </p:spTree>
    <p:extLst>
      <p:ext uri="{BB962C8B-B14F-4D97-AF65-F5344CB8AC3E}">
        <p14:creationId xmlns:p14="http://schemas.microsoft.com/office/powerpoint/2010/main" val="251489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4BC04-A215-2EAB-597D-EEE39A52E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094D3E1-E70A-CC7D-4644-8445C660C463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1FC0E3-22D8-6EEF-C34F-42E18D523BCA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9101C15-FDA4-A962-93F4-AFC62E1B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AD78BCEC-9477-6EE4-3283-D403B5990C7C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02467C2-2D7D-4020-A71D-8F1F66874886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73721BC4-C180-63F9-FF2D-73F961B0F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44" y="1760506"/>
            <a:ext cx="111665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000" dirty="0"/>
              <a:t>9. </a:t>
            </a:r>
            <a:r>
              <a:rPr lang="en-CA" sz="2800" dirty="0"/>
              <a:t>Explain how one person could measure something and get a really big number, and a different person could measure the same thing and get a small number.</a:t>
            </a:r>
          </a:p>
        </p:txBody>
      </p:sp>
    </p:spTree>
    <p:extLst>
      <p:ext uri="{BB962C8B-B14F-4D97-AF65-F5344CB8AC3E}">
        <p14:creationId xmlns:p14="http://schemas.microsoft.com/office/powerpoint/2010/main" val="180557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25977-5631-73B5-3CC0-1D35776CF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40E23F-C3D8-7EE6-B99F-B66E537F63AE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6F1C8D-DDBA-4F0D-8CAD-A0A8EED5EB80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E3C48026-977A-E863-F159-F6CE79FCE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0AC42FC-585B-3F6F-0738-CFA93CE7EDE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F467396-1B6A-CC7F-2BF5-BAB2B483CFB7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MEASUREMENT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19B957EE-0327-F718-582F-409CA4DA5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44" y="2099061"/>
            <a:ext cx="111665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000" dirty="0"/>
              <a:t>10. Explain how you could measure the distance around a really big tree (one that you could not reach around).</a:t>
            </a:r>
          </a:p>
        </p:txBody>
      </p:sp>
    </p:spTree>
    <p:extLst>
      <p:ext uri="{BB962C8B-B14F-4D97-AF65-F5344CB8AC3E}">
        <p14:creationId xmlns:p14="http://schemas.microsoft.com/office/powerpoint/2010/main" val="261827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BF452-D734-47CF-BB5C-992C1F20F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2CF1F26-62CD-9F3C-AE02-47E127DF2CCA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034F75-20F6-8AB1-2596-38A14ABB7626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47F94B0E-55A3-128C-FB50-37DB70166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CCFB06B9-4107-6B5F-FB49-811B0EE3AACD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B093E5A0-1172-EF04-C799-13193E269B2B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CBE3E2D5-6B67-D358-A711-0FE14049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2305615"/>
            <a:ext cx="402893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CA" sz="2800" dirty="0"/>
              <a:t>Look at the following image. Circle 3 shapes you see. How do you know what shapes they are?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7750F2-598B-88B9-BFA6-B8441AF9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48" y="1700714"/>
            <a:ext cx="7189092" cy="479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8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B2CA-B015-8F5C-4B14-CB7D42553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84C4D1A-4CEC-9E2C-20A6-2131DFFDDABE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5C1F67-F0BB-410B-F01F-E31CF24E0633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1E39286-C0BF-5441-39C2-FEA8ED3C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90806701-BA1D-3D9E-4D6C-B76027F26E37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0AE63F2-E879-8450-5E00-EB4AE5E1349B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B02AAF1B-9676-BEAC-349A-0A8AD8493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1" y="1715536"/>
            <a:ext cx="56583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3. Explain what shapes you would need to build a triangular prism? (provide a 3D model as well).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42026-41E5-425A-FF3F-9290758F4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10909" r="7834" b="8209"/>
          <a:stretch>
            <a:fillRect/>
          </a:stretch>
        </p:blipFill>
        <p:spPr bwMode="auto">
          <a:xfrm>
            <a:off x="6096000" y="1715536"/>
            <a:ext cx="5329254" cy="43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0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B0BE0-6A59-2CD5-8DC7-5BC43F538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42BE830-1372-8775-C1FD-543160872502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A0BDF3-2588-2CAB-51CA-3ECEC3AC96C5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F68D85F-57F1-E7BF-292B-C24D22A70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260B999F-D7FC-3D67-35C7-2BEECEFFA9D7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DBDF623F-4893-B972-5364-21C37D372E65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43BD81DD-638A-ADE5-6685-6781D7F2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60" y="1975950"/>
            <a:ext cx="565834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4. Choose 2 or more shapes from your tangram set. Put them together to form a new shape. Draw (or trace) the shape. Can you show the original smaller shapes?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59F6AB1-6BE3-EAFC-41F9-2DB87E1D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76" y="1715536"/>
            <a:ext cx="4547065" cy="48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4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12F0F-F2AC-0834-8B44-5D0922683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A796907-B2C5-08B7-3583-D47D62986BB5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7C546B-AECA-EF0A-FA1F-829ABF4C03EA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D689113-9679-4AED-05DE-87C2C2BDA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DFB9CFB-0B28-3A10-2C9C-BD6ED520AA70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9C4D3072-59F4-BC60-7DBB-5B35FDF1DE48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4F69851-675E-86E0-56FD-87539186C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75" y="2500267"/>
            <a:ext cx="56583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5. If I tell you this is a square, what can you tell me about 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6B3AC7-A2A7-E946-3147-BE04979036AD}"/>
              </a:ext>
            </a:extLst>
          </p:cNvPr>
          <p:cNvSpPr/>
          <p:nvPr/>
        </p:nvSpPr>
        <p:spPr>
          <a:xfrm>
            <a:off x="6512821" y="1919049"/>
            <a:ext cx="3741522" cy="37455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42D73-EEA4-8561-1F74-6BDA9E4D5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4333152-32C5-5752-63E1-F6713390A0F4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E01A6-90CB-DAE6-2662-920FF9E3132D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C0CCDED-6CC9-F45D-6348-1EC340D86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9CEA64CC-F0EB-2164-7E48-965647298F2B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5A6C7E30-18B3-F84A-C9A8-A792BCB12441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CLOSED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AD1468FE-461E-FC97-8BD0-399EE967D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75" y="2069379"/>
            <a:ext cx="113980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6. Choose one of the shapes below. Find that shape in the classroom. Draw a picture of it.</a:t>
            </a:r>
          </a:p>
          <a:p>
            <a:endParaRPr lang="en-CA" sz="2800" dirty="0"/>
          </a:p>
          <a:p>
            <a:r>
              <a:rPr lang="en-CA" sz="2800" b="1" dirty="0"/>
              <a:t>Circle 		Triangle 			Square 		Rectangle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3125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13F36-9728-CF39-719D-A4EB0E699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2DD8AC6-BA45-7277-C7C6-CCDC14C3D9A2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F19EC7-7A35-365E-1827-DD7B97429EA4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BEDFD7FB-626E-D372-E9E7-51DAF726C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6CBECC6-0D30-6317-8F3F-E6C1CB78244A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E4C0BDC5-1F40-C9B6-280E-0B1A2B73133B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3E18DF08-D268-1BD3-6C20-1A52A168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75" y="1613118"/>
            <a:ext cx="113980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7. What smaller shapes could you cut from this rectangle? Use the materials provided to help. Write the name of shape on each of the pieces you cut. </a:t>
            </a:r>
          </a:p>
          <a:p>
            <a:r>
              <a:rPr lang="en-CA" sz="2800" dirty="0"/>
              <a:t>a) How many shapes could you cut?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5ABD6D-F015-7158-3A66-5B60EDB56C30}"/>
              </a:ext>
            </a:extLst>
          </p:cNvPr>
          <p:cNvSpPr/>
          <p:nvPr/>
        </p:nvSpPr>
        <p:spPr>
          <a:xfrm>
            <a:off x="509775" y="3657805"/>
            <a:ext cx="6139475" cy="25153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06160-6943-8B42-7C0D-70E8B704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755DF09-E0F7-3020-8EF9-6D80718426C7}"/>
              </a:ext>
            </a:extLst>
          </p:cNvPr>
          <p:cNvGrpSpPr/>
          <p:nvPr/>
        </p:nvGrpSpPr>
        <p:grpSpPr>
          <a:xfrm>
            <a:off x="0" y="312348"/>
            <a:ext cx="12192000" cy="1071965"/>
            <a:chOff x="0" y="300918"/>
            <a:chExt cx="12192000" cy="1071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3281C6-A4B9-D6A0-6408-D2EFF8C858A4}"/>
                </a:ext>
              </a:extLst>
            </p:cNvPr>
            <p:cNvSpPr/>
            <p:nvPr/>
          </p:nvSpPr>
          <p:spPr>
            <a:xfrm>
              <a:off x="0" y="300918"/>
              <a:ext cx="12192000" cy="10269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AB36FCDE-2907-F719-6E69-5557CD371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728" b="47123"/>
            <a:stretch>
              <a:fillRect/>
            </a:stretch>
          </p:blipFill>
          <p:spPr>
            <a:xfrm>
              <a:off x="284210" y="345446"/>
              <a:ext cx="2257926" cy="642532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551CBD29-9119-1376-7532-8F07898F92AF}"/>
                </a:ext>
              </a:extLst>
            </p:cNvPr>
            <p:cNvSpPr txBox="1"/>
            <p:nvPr/>
          </p:nvSpPr>
          <p:spPr>
            <a:xfrm>
              <a:off x="437660" y="937525"/>
              <a:ext cx="2901285" cy="3903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CA" sz="12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ELEMENTARY MATH PROJECT</a:t>
              </a:r>
              <a:endParaRPr lang="en-CA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93CBDEA-C2D6-2EFF-E649-5C81EC31EBAA}"/>
                </a:ext>
              </a:extLst>
            </p:cNvPr>
            <p:cNvSpPr txBox="1"/>
            <p:nvPr/>
          </p:nvSpPr>
          <p:spPr>
            <a:xfrm>
              <a:off x="2542136" y="345888"/>
              <a:ext cx="9365655" cy="1026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CA" sz="2800" b="1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GRADE 1 GEOMETRY</a:t>
              </a:r>
            </a:p>
            <a:p>
              <a:pPr algn="r"/>
              <a:r>
                <a:rPr lang="en-CA" sz="2000" kern="100" dirty="0">
                  <a:solidFill>
                    <a:schemeClr val="bg1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OPEN QUESTIONS</a:t>
              </a:r>
            </a:p>
            <a:p>
              <a:pPr algn="r"/>
              <a:endParaRPr lang="en-CA" sz="2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1FA990CB-0CF7-252B-AC0C-E11E4F7F8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32" y="2146423"/>
            <a:ext cx="49330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sz="2800" dirty="0"/>
              <a:t>8. Look at the two shapes here. How are they the same, and how are they different?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D5E67A04-87E0-FFCF-AD94-5CC7C9E6CC38}"/>
              </a:ext>
            </a:extLst>
          </p:cNvPr>
          <p:cNvSpPr/>
          <p:nvPr/>
        </p:nvSpPr>
        <p:spPr>
          <a:xfrm>
            <a:off x="5933878" y="2187333"/>
            <a:ext cx="2138554" cy="3556595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C117766F-CC92-B39F-4A84-7ACE504FE437}"/>
              </a:ext>
            </a:extLst>
          </p:cNvPr>
          <p:cNvSpPr/>
          <p:nvPr/>
        </p:nvSpPr>
        <p:spPr>
          <a:xfrm>
            <a:off x="8848129" y="1998470"/>
            <a:ext cx="2442210" cy="3639952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9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758</Words>
  <Application>Microsoft Macintosh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 Mann</dc:creator>
  <cp:lastModifiedBy>Yas Mann</cp:lastModifiedBy>
  <cp:revision>44</cp:revision>
  <cp:lastPrinted>2025-12-16T18:23:47Z</cp:lastPrinted>
  <dcterms:created xsi:type="dcterms:W3CDTF">2025-08-19T18:11:59Z</dcterms:created>
  <dcterms:modified xsi:type="dcterms:W3CDTF">2026-03-06T18:57:54Z</dcterms:modified>
</cp:coreProperties>
</file>