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91" r:id="rId2"/>
    <p:sldId id="506" r:id="rId3"/>
    <p:sldId id="507" r:id="rId4"/>
    <p:sldId id="508" r:id="rId5"/>
    <p:sldId id="509" r:id="rId6"/>
    <p:sldId id="510" r:id="rId7"/>
    <p:sldId id="511" r:id="rId8"/>
    <p:sldId id="512" r:id="rId9"/>
    <p:sldId id="513" r:id="rId10"/>
    <p:sldId id="514" r:id="rId11"/>
    <p:sldId id="515" r:id="rId12"/>
    <p:sldId id="516" r:id="rId13"/>
    <p:sldId id="517" r:id="rId14"/>
    <p:sldId id="518" r:id="rId15"/>
    <p:sldId id="519" r:id="rId16"/>
    <p:sldId id="520" r:id="rId17"/>
    <p:sldId id="521" r:id="rId18"/>
    <p:sldId id="522" r:id="rId19"/>
    <p:sldId id="523" r:id="rId20"/>
    <p:sldId id="524" r:id="rId21"/>
    <p:sldId id="525" r:id="rId22"/>
    <p:sldId id="526" r:id="rId23"/>
    <p:sldId id="527" r:id="rId24"/>
    <p:sldId id="528" r:id="rId25"/>
    <p:sldId id="529" r:id="rId26"/>
    <p:sldId id="530" r:id="rId27"/>
    <p:sldId id="531" r:id="rId28"/>
    <p:sldId id="532" r:id="rId29"/>
    <p:sldId id="533" r:id="rId30"/>
    <p:sldId id="534" r:id="rId31"/>
    <p:sldId id="535" r:id="rId32"/>
    <p:sldId id="536" r:id="rId33"/>
    <p:sldId id="537" r:id="rId34"/>
    <p:sldId id="538" r:id="rId35"/>
    <p:sldId id="539" r:id="rId36"/>
    <p:sldId id="540" r:id="rId37"/>
    <p:sldId id="541" r:id="rId38"/>
    <p:sldId id="542" r:id="rId39"/>
    <p:sldId id="543" r:id="rId40"/>
    <p:sldId id="544" r:id="rId41"/>
    <p:sldId id="545" r:id="rId42"/>
    <p:sldId id="546" r:id="rId43"/>
    <p:sldId id="547" r:id="rId44"/>
    <p:sldId id="548" r:id="rId45"/>
    <p:sldId id="549" r:id="rId46"/>
    <p:sldId id="550" r:id="rId47"/>
    <p:sldId id="551" r:id="rId48"/>
    <p:sldId id="552" r:id="rId49"/>
    <p:sldId id="553" r:id="rId50"/>
    <p:sldId id="554" r:id="rId51"/>
    <p:sldId id="555" r:id="rId52"/>
    <p:sldId id="556" r:id="rId53"/>
    <p:sldId id="557" r:id="rId54"/>
    <p:sldId id="558" r:id="rId55"/>
    <p:sldId id="559" r:id="rId56"/>
    <p:sldId id="560" r:id="rId57"/>
    <p:sldId id="561" r:id="rId58"/>
    <p:sldId id="562" r:id="rId59"/>
    <p:sldId id="563" r:id="rId60"/>
    <p:sldId id="564" r:id="rId61"/>
    <p:sldId id="565" r:id="rId62"/>
    <p:sldId id="566" r:id="rId63"/>
    <p:sldId id="567" r:id="rId64"/>
    <p:sldId id="568" r:id="rId65"/>
    <p:sldId id="569" r:id="rId66"/>
    <p:sldId id="570" r:id="rId67"/>
    <p:sldId id="571" r:id="rId68"/>
    <p:sldId id="572" r:id="rId69"/>
    <p:sldId id="573" r:id="rId70"/>
    <p:sldId id="574" r:id="rId71"/>
    <p:sldId id="575" r:id="rId72"/>
    <p:sldId id="576" r:id="rId73"/>
    <p:sldId id="577" r:id="rId74"/>
    <p:sldId id="578" r:id="rId75"/>
    <p:sldId id="579" r:id="rId76"/>
    <p:sldId id="580" r:id="rId77"/>
    <p:sldId id="581" r:id="rId78"/>
    <p:sldId id="582" r:id="rId79"/>
    <p:sldId id="583" r:id="rId80"/>
    <p:sldId id="584" r:id="rId81"/>
    <p:sldId id="585" r:id="rId82"/>
    <p:sldId id="586" r:id="rId83"/>
    <p:sldId id="587" r:id="rId84"/>
    <p:sldId id="588" r:id="rId85"/>
    <p:sldId id="589" r:id="rId86"/>
    <p:sldId id="590" r:id="rId87"/>
    <p:sldId id="591" r:id="rId88"/>
    <p:sldId id="592" r:id="rId89"/>
    <p:sldId id="593" r:id="rId90"/>
    <p:sldId id="594" r:id="rId91"/>
    <p:sldId id="595" r:id="rId92"/>
    <p:sldId id="596" r:id="rId93"/>
    <p:sldId id="597" r:id="rId94"/>
    <p:sldId id="598" r:id="rId95"/>
    <p:sldId id="599" r:id="rId96"/>
    <p:sldId id="600" r:id="rId97"/>
    <p:sldId id="601" r:id="rId98"/>
    <p:sldId id="602" r:id="rId99"/>
    <p:sldId id="603" r:id="rId100"/>
    <p:sldId id="604" r:id="rId101"/>
    <p:sldId id="605" r:id="rId102"/>
    <p:sldId id="606" r:id="rId103"/>
    <p:sldId id="607" r:id="rId104"/>
    <p:sldId id="608" r:id="rId105"/>
    <p:sldId id="609" r:id="rId106"/>
    <p:sldId id="610" r:id="rId107"/>
    <p:sldId id="611" r:id="rId108"/>
    <p:sldId id="612" r:id="rId109"/>
    <p:sldId id="613" r:id="rId110"/>
    <p:sldId id="614" r:id="rId111"/>
    <p:sldId id="615" r:id="rId112"/>
    <p:sldId id="616" r:id="rId113"/>
    <p:sldId id="617" r:id="rId114"/>
    <p:sldId id="618" r:id="rId115"/>
    <p:sldId id="619" r:id="rId116"/>
    <p:sldId id="620" r:id="rId117"/>
    <p:sldId id="621" r:id="rId118"/>
    <p:sldId id="622" r:id="rId119"/>
    <p:sldId id="623" r:id="rId120"/>
    <p:sldId id="624" r:id="rId121"/>
    <p:sldId id="625" r:id="rId122"/>
    <p:sldId id="626" r:id="rId123"/>
    <p:sldId id="627" r:id="rId124"/>
    <p:sldId id="628" r:id="rId125"/>
    <p:sldId id="629" r:id="rId126"/>
    <p:sldId id="630" r:id="rId127"/>
    <p:sldId id="631" r:id="rId128"/>
    <p:sldId id="632" r:id="rId129"/>
    <p:sldId id="633" r:id="rId130"/>
    <p:sldId id="634" r:id="rId131"/>
    <p:sldId id="635" r:id="rId132"/>
    <p:sldId id="636" r:id="rId133"/>
    <p:sldId id="637" r:id="rId134"/>
    <p:sldId id="638" r:id="rId135"/>
    <p:sldId id="639" r:id="rId136"/>
    <p:sldId id="640" r:id="rId137"/>
    <p:sldId id="641" r:id="rId138"/>
    <p:sldId id="642" r:id="rId139"/>
    <p:sldId id="643" r:id="rId140"/>
    <p:sldId id="644" r:id="rId141"/>
    <p:sldId id="645" r:id="rId142"/>
    <p:sldId id="646" r:id="rId143"/>
    <p:sldId id="647" r:id="rId144"/>
    <p:sldId id="648" r:id="rId145"/>
    <p:sldId id="649" r:id="rId146"/>
    <p:sldId id="650" r:id="rId147"/>
    <p:sldId id="651" r:id="rId148"/>
    <p:sldId id="652" r:id="rId149"/>
    <p:sldId id="653" r:id="rId150"/>
    <p:sldId id="654" r:id="rId151"/>
    <p:sldId id="655" r:id="rId152"/>
    <p:sldId id="656" r:id="rId153"/>
    <p:sldId id="657" r:id="rId154"/>
    <p:sldId id="658" r:id="rId155"/>
    <p:sldId id="659" r:id="rId156"/>
    <p:sldId id="660" r:id="rId157"/>
    <p:sldId id="661" r:id="rId158"/>
    <p:sldId id="662" r:id="rId159"/>
    <p:sldId id="663" r:id="rId160"/>
    <p:sldId id="664" r:id="rId161"/>
    <p:sldId id="665" r:id="rId162"/>
    <p:sldId id="666" r:id="rId163"/>
    <p:sldId id="667" r:id="rId1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405"/>
    <p:restoredTop sz="94661"/>
  </p:normalViewPr>
  <p:slideViewPr>
    <p:cSldViewPr snapToGrid="0">
      <p:cViewPr varScale="1">
        <p:scale>
          <a:sx n="58" d="100"/>
          <a:sy n="58" d="100"/>
        </p:scale>
        <p:origin x="5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0E1C-71A9-5167-4501-2520EC0131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F7DAC9-B56A-E13A-08A0-EAE322046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C8D5FA-CE3F-F38D-9166-A9940F299A41}"/>
              </a:ext>
            </a:extLst>
          </p:cNvPr>
          <p:cNvSpPr>
            <a:spLocks noGrp="1"/>
          </p:cNvSpPr>
          <p:nvPr>
            <p:ph type="dt" sz="half" idx="10"/>
          </p:nvPr>
        </p:nvSpPr>
        <p:spPr/>
        <p:txBody>
          <a:bodyPr/>
          <a:lstStyle/>
          <a:p>
            <a:fld id="{E1A9FB83-AE5B-3D4C-8588-468573559C52}" type="datetimeFigureOut">
              <a:rPr lang="en-US" smtClean="0"/>
              <a:t>3/27/2026</a:t>
            </a:fld>
            <a:endParaRPr lang="en-US"/>
          </a:p>
        </p:txBody>
      </p:sp>
      <p:sp>
        <p:nvSpPr>
          <p:cNvPr id="5" name="Footer Placeholder 4">
            <a:extLst>
              <a:ext uri="{FF2B5EF4-FFF2-40B4-BE49-F238E27FC236}">
                <a16:creationId xmlns:a16="http://schemas.microsoft.com/office/drawing/2014/main" id="{CF1C20E6-68DD-B91F-8C88-1A8796415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3ECD1-878B-B17A-612E-80EAD4540E8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238748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9E05-0923-1811-C490-CC2A4AFB58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6E1A5B-BA45-D6A0-F8F0-9874BEE13D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9E9DB-3665-05CF-53F2-0B8139E8F5DB}"/>
              </a:ext>
            </a:extLst>
          </p:cNvPr>
          <p:cNvSpPr>
            <a:spLocks noGrp="1"/>
          </p:cNvSpPr>
          <p:nvPr>
            <p:ph type="dt" sz="half" idx="10"/>
          </p:nvPr>
        </p:nvSpPr>
        <p:spPr/>
        <p:txBody>
          <a:bodyPr/>
          <a:lstStyle/>
          <a:p>
            <a:fld id="{E1A9FB83-AE5B-3D4C-8588-468573559C52}" type="datetimeFigureOut">
              <a:rPr lang="en-US" smtClean="0"/>
              <a:t>3/27/2026</a:t>
            </a:fld>
            <a:endParaRPr lang="en-US"/>
          </a:p>
        </p:txBody>
      </p:sp>
      <p:sp>
        <p:nvSpPr>
          <p:cNvPr id="5" name="Footer Placeholder 4">
            <a:extLst>
              <a:ext uri="{FF2B5EF4-FFF2-40B4-BE49-F238E27FC236}">
                <a16:creationId xmlns:a16="http://schemas.microsoft.com/office/drawing/2014/main" id="{A120E7AF-313F-3B3A-2496-DCD4149A3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3193B-D08C-B5A1-F4EB-3E0106A054C8}"/>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09670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99019-E69F-583F-2F9F-F9C5F7CB8E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3D7F8F-901B-04C7-3A9E-C0F90BB0D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1B73E-44F5-7AE6-9BB1-12434CBADAFA}"/>
              </a:ext>
            </a:extLst>
          </p:cNvPr>
          <p:cNvSpPr>
            <a:spLocks noGrp="1"/>
          </p:cNvSpPr>
          <p:nvPr>
            <p:ph type="dt" sz="half" idx="10"/>
          </p:nvPr>
        </p:nvSpPr>
        <p:spPr/>
        <p:txBody>
          <a:bodyPr/>
          <a:lstStyle/>
          <a:p>
            <a:fld id="{E1A9FB83-AE5B-3D4C-8588-468573559C52}" type="datetimeFigureOut">
              <a:rPr lang="en-US" smtClean="0"/>
              <a:t>3/27/2026</a:t>
            </a:fld>
            <a:endParaRPr lang="en-US"/>
          </a:p>
        </p:txBody>
      </p:sp>
      <p:sp>
        <p:nvSpPr>
          <p:cNvPr id="5" name="Footer Placeholder 4">
            <a:extLst>
              <a:ext uri="{FF2B5EF4-FFF2-40B4-BE49-F238E27FC236}">
                <a16:creationId xmlns:a16="http://schemas.microsoft.com/office/drawing/2014/main" id="{58CAA04E-A617-3E75-B788-F1A4279C3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54A40-98C7-10D3-3ED6-6D2946CFF54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416805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8C90-8943-8E6A-87E1-9DA3E7D0E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73B6B5-9D38-B2AD-4AA3-228E31E84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B15AE-E6BA-F275-FFAD-90D73B5FC658}"/>
              </a:ext>
            </a:extLst>
          </p:cNvPr>
          <p:cNvSpPr>
            <a:spLocks noGrp="1"/>
          </p:cNvSpPr>
          <p:nvPr>
            <p:ph type="dt" sz="half" idx="10"/>
          </p:nvPr>
        </p:nvSpPr>
        <p:spPr/>
        <p:txBody>
          <a:bodyPr/>
          <a:lstStyle/>
          <a:p>
            <a:fld id="{E1A9FB83-AE5B-3D4C-8588-468573559C52}" type="datetimeFigureOut">
              <a:rPr lang="en-US" smtClean="0"/>
              <a:t>3/27/2026</a:t>
            </a:fld>
            <a:endParaRPr lang="en-US"/>
          </a:p>
        </p:txBody>
      </p:sp>
      <p:sp>
        <p:nvSpPr>
          <p:cNvPr id="5" name="Footer Placeholder 4">
            <a:extLst>
              <a:ext uri="{FF2B5EF4-FFF2-40B4-BE49-F238E27FC236}">
                <a16:creationId xmlns:a16="http://schemas.microsoft.com/office/drawing/2014/main" id="{342F7B0F-4A89-15F2-8BA7-75812A596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7B606-AF0F-65D4-906F-CB6B95C977FB}"/>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109136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3BFD-E4C9-B174-BC32-523C19E293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637160-272C-9ADE-8202-B48D4E260E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3D4E3A-31BA-1A8B-5AD6-1430E085FD6F}"/>
              </a:ext>
            </a:extLst>
          </p:cNvPr>
          <p:cNvSpPr>
            <a:spLocks noGrp="1"/>
          </p:cNvSpPr>
          <p:nvPr>
            <p:ph type="dt" sz="half" idx="10"/>
          </p:nvPr>
        </p:nvSpPr>
        <p:spPr/>
        <p:txBody>
          <a:bodyPr/>
          <a:lstStyle/>
          <a:p>
            <a:fld id="{E1A9FB83-AE5B-3D4C-8588-468573559C52}" type="datetimeFigureOut">
              <a:rPr lang="en-US" smtClean="0"/>
              <a:t>3/27/2026</a:t>
            </a:fld>
            <a:endParaRPr lang="en-US"/>
          </a:p>
        </p:txBody>
      </p:sp>
      <p:sp>
        <p:nvSpPr>
          <p:cNvPr id="5" name="Footer Placeholder 4">
            <a:extLst>
              <a:ext uri="{FF2B5EF4-FFF2-40B4-BE49-F238E27FC236}">
                <a16:creationId xmlns:a16="http://schemas.microsoft.com/office/drawing/2014/main" id="{E28234EF-009C-D68C-7C6C-C30AD9E89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81230-895F-F852-1E49-43BE3ED0E316}"/>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270791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BE0A-27B2-C196-28F5-C893942E4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C43E50-6364-461B-4DBE-45215C866D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A2ADD0-A0ED-C95C-9B6D-0DC3666954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B428F7-FF29-794F-262B-6A5991639428}"/>
              </a:ext>
            </a:extLst>
          </p:cNvPr>
          <p:cNvSpPr>
            <a:spLocks noGrp="1"/>
          </p:cNvSpPr>
          <p:nvPr>
            <p:ph type="dt" sz="half" idx="10"/>
          </p:nvPr>
        </p:nvSpPr>
        <p:spPr/>
        <p:txBody>
          <a:bodyPr/>
          <a:lstStyle/>
          <a:p>
            <a:fld id="{E1A9FB83-AE5B-3D4C-8588-468573559C52}" type="datetimeFigureOut">
              <a:rPr lang="en-US" smtClean="0"/>
              <a:t>3/27/2026</a:t>
            </a:fld>
            <a:endParaRPr lang="en-US"/>
          </a:p>
        </p:txBody>
      </p:sp>
      <p:sp>
        <p:nvSpPr>
          <p:cNvPr id="6" name="Footer Placeholder 5">
            <a:extLst>
              <a:ext uri="{FF2B5EF4-FFF2-40B4-BE49-F238E27FC236}">
                <a16:creationId xmlns:a16="http://schemas.microsoft.com/office/drawing/2014/main" id="{837C99F1-4CC2-2905-EDA0-B3F45F6890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8ADBB-B7E9-06B6-EC1C-24F6724DE17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63332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5FE6-F4AD-794A-7BDB-DC7742BDA5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EFE8C7-CDCE-4B5F-0B85-705B983D5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BA8772-ED67-8FC0-2C8F-353D794A6D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D9DB0B-2220-D60F-80DD-11C98C370B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14293B-651B-375A-47CC-C878031682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64742B-5082-020A-CE90-F0604A5B3ECC}"/>
              </a:ext>
            </a:extLst>
          </p:cNvPr>
          <p:cNvSpPr>
            <a:spLocks noGrp="1"/>
          </p:cNvSpPr>
          <p:nvPr>
            <p:ph type="dt" sz="half" idx="10"/>
          </p:nvPr>
        </p:nvSpPr>
        <p:spPr/>
        <p:txBody>
          <a:bodyPr/>
          <a:lstStyle/>
          <a:p>
            <a:fld id="{E1A9FB83-AE5B-3D4C-8588-468573559C52}" type="datetimeFigureOut">
              <a:rPr lang="en-US" smtClean="0"/>
              <a:t>3/27/2026</a:t>
            </a:fld>
            <a:endParaRPr lang="en-US"/>
          </a:p>
        </p:txBody>
      </p:sp>
      <p:sp>
        <p:nvSpPr>
          <p:cNvPr id="8" name="Footer Placeholder 7">
            <a:extLst>
              <a:ext uri="{FF2B5EF4-FFF2-40B4-BE49-F238E27FC236}">
                <a16:creationId xmlns:a16="http://schemas.microsoft.com/office/drawing/2014/main" id="{CCAA1F57-4394-4FB7-0C23-249473C321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54482E-0D7D-4056-6594-804027EF959D}"/>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118236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B00A-B766-96EA-BBAF-E67EB70D2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8DA4AF-AC52-3BB7-2E87-4A83ED8D8C51}"/>
              </a:ext>
            </a:extLst>
          </p:cNvPr>
          <p:cNvSpPr>
            <a:spLocks noGrp="1"/>
          </p:cNvSpPr>
          <p:nvPr>
            <p:ph type="dt" sz="half" idx="10"/>
          </p:nvPr>
        </p:nvSpPr>
        <p:spPr/>
        <p:txBody>
          <a:bodyPr/>
          <a:lstStyle/>
          <a:p>
            <a:fld id="{E1A9FB83-AE5B-3D4C-8588-468573559C52}" type="datetimeFigureOut">
              <a:rPr lang="en-US" smtClean="0"/>
              <a:t>3/27/2026</a:t>
            </a:fld>
            <a:endParaRPr lang="en-US"/>
          </a:p>
        </p:txBody>
      </p:sp>
      <p:sp>
        <p:nvSpPr>
          <p:cNvPr id="4" name="Footer Placeholder 3">
            <a:extLst>
              <a:ext uri="{FF2B5EF4-FFF2-40B4-BE49-F238E27FC236}">
                <a16:creationId xmlns:a16="http://schemas.microsoft.com/office/drawing/2014/main" id="{6BCACA9C-0E5B-2696-E561-D2F2520C22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18C20-BA29-928F-676F-DB3287B034FE}"/>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91886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0DEB4-00F4-FF6B-37CB-634B44CF54F3}"/>
              </a:ext>
            </a:extLst>
          </p:cNvPr>
          <p:cNvSpPr>
            <a:spLocks noGrp="1"/>
          </p:cNvSpPr>
          <p:nvPr>
            <p:ph type="dt" sz="half" idx="10"/>
          </p:nvPr>
        </p:nvSpPr>
        <p:spPr/>
        <p:txBody>
          <a:bodyPr/>
          <a:lstStyle/>
          <a:p>
            <a:fld id="{E1A9FB83-AE5B-3D4C-8588-468573559C52}" type="datetimeFigureOut">
              <a:rPr lang="en-US" smtClean="0"/>
              <a:t>3/27/2026</a:t>
            </a:fld>
            <a:endParaRPr lang="en-US"/>
          </a:p>
        </p:txBody>
      </p:sp>
      <p:sp>
        <p:nvSpPr>
          <p:cNvPr id="3" name="Footer Placeholder 2">
            <a:extLst>
              <a:ext uri="{FF2B5EF4-FFF2-40B4-BE49-F238E27FC236}">
                <a16:creationId xmlns:a16="http://schemas.microsoft.com/office/drawing/2014/main" id="{670759AB-3581-5962-AA29-22AF57F227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D1DEC-1EC2-0314-2E6C-D9C575E8D9CC}"/>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42207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7515-4102-2A45-D537-EE868E7723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D28BD-7444-C66A-F69A-EF9C4EEA2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159DE2-E203-751B-4A3D-36B050DBA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82F34-5B29-B1ED-B50A-05C99DB2B74B}"/>
              </a:ext>
            </a:extLst>
          </p:cNvPr>
          <p:cNvSpPr>
            <a:spLocks noGrp="1"/>
          </p:cNvSpPr>
          <p:nvPr>
            <p:ph type="dt" sz="half" idx="10"/>
          </p:nvPr>
        </p:nvSpPr>
        <p:spPr/>
        <p:txBody>
          <a:bodyPr/>
          <a:lstStyle/>
          <a:p>
            <a:fld id="{E1A9FB83-AE5B-3D4C-8588-468573559C52}" type="datetimeFigureOut">
              <a:rPr lang="en-US" smtClean="0"/>
              <a:t>3/27/2026</a:t>
            </a:fld>
            <a:endParaRPr lang="en-US"/>
          </a:p>
        </p:txBody>
      </p:sp>
      <p:sp>
        <p:nvSpPr>
          <p:cNvPr id="6" name="Footer Placeholder 5">
            <a:extLst>
              <a:ext uri="{FF2B5EF4-FFF2-40B4-BE49-F238E27FC236}">
                <a16:creationId xmlns:a16="http://schemas.microsoft.com/office/drawing/2014/main" id="{D76DCAC4-6309-1DE7-3D48-D61332C1D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CEDFF-9FBC-14E6-B4C4-B35C08CBB7D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50357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6C22-C919-0C09-7383-1DA4863F0D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4608F8-EAF5-BC4D-03B0-28ACA4C992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96C450-11D4-5876-7F05-ABDD923BF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E0DA6-D145-4C88-9366-7699D1721B67}"/>
              </a:ext>
            </a:extLst>
          </p:cNvPr>
          <p:cNvSpPr>
            <a:spLocks noGrp="1"/>
          </p:cNvSpPr>
          <p:nvPr>
            <p:ph type="dt" sz="half" idx="10"/>
          </p:nvPr>
        </p:nvSpPr>
        <p:spPr/>
        <p:txBody>
          <a:bodyPr/>
          <a:lstStyle/>
          <a:p>
            <a:fld id="{E1A9FB83-AE5B-3D4C-8588-468573559C52}" type="datetimeFigureOut">
              <a:rPr lang="en-US" smtClean="0"/>
              <a:t>3/27/2026</a:t>
            </a:fld>
            <a:endParaRPr lang="en-US"/>
          </a:p>
        </p:txBody>
      </p:sp>
      <p:sp>
        <p:nvSpPr>
          <p:cNvPr id="6" name="Footer Placeholder 5">
            <a:extLst>
              <a:ext uri="{FF2B5EF4-FFF2-40B4-BE49-F238E27FC236}">
                <a16:creationId xmlns:a16="http://schemas.microsoft.com/office/drawing/2014/main" id="{1A0CDD07-CA11-5E2F-8451-A424B6A2A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497356-A12D-8339-E9BE-D827F16420C7}"/>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74077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8FD7F-7798-A4C3-397C-968D7DB269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2796F3-0B4D-8A34-8EE3-CC3B2AE364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072C1-9169-089F-91B5-E427F0005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A9FB83-AE5B-3D4C-8588-468573559C52}" type="datetimeFigureOut">
              <a:rPr lang="en-US" smtClean="0"/>
              <a:t>3/27/2026</a:t>
            </a:fld>
            <a:endParaRPr lang="en-US"/>
          </a:p>
        </p:txBody>
      </p:sp>
      <p:sp>
        <p:nvSpPr>
          <p:cNvPr id="5" name="Footer Placeholder 4">
            <a:extLst>
              <a:ext uri="{FF2B5EF4-FFF2-40B4-BE49-F238E27FC236}">
                <a16:creationId xmlns:a16="http://schemas.microsoft.com/office/drawing/2014/main" id="{0FE0EDD0-D860-6C4C-3B94-3E88D3FF0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C79F8C4-666F-C1BF-AC13-0D89AFDF9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895FC-7136-C44A-81A0-07755FBB13E6}" type="slidenum">
              <a:rPr lang="en-US" smtClean="0"/>
              <a:t>‹#›</a:t>
            </a:fld>
            <a:endParaRPr lang="en-US"/>
          </a:p>
        </p:txBody>
      </p:sp>
    </p:spTree>
    <p:extLst>
      <p:ext uri="{BB962C8B-B14F-4D97-AF65-F5344CB8AC3E}">
        <p14:creationId xmlns:p14="http://schemas.microsoft.com/office/powerpoint/2010/main" val="2459873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0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0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dacQg369LPnv64gwxRVqn-ufDK--5RU9IefgaOJ25cBAGAUIhgYmaVwH-sOJ6slbjpTniISxSMt9OdYQfGsEz722r570yDqUZfriscbUtYjnzvr3NdMpi2t2zgtR_iCOqhRn5r?key=TYYCJrqaGgioHLOhwCtfWg" TargetMode="External"/></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63.jpeg"/></Relationships>
</file>

<file path=ppt/slides/_rels/slide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dacQg369LPnv64gwxRVqn-ufDK--5RU9IefgaOJ25cBAGAUIhgYmaVwH-sOJ6slbjpTniISxSMt9OdYQfGsEz722r570yDqUZfriscbUtYjnzvr3NdMpi2t2zgtR_iCOqhRn5r?key=TYYCJrqaGgioHLOhwCtfWg" TargetMode="External"/></Relationships>
</file>

<file path=ppt/slides/_rels/slide1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dacQg369LPnv64gwxRVqn-ufDK--5RU9IefgaOJ25cBAGAUIhgYmaVwH-sOJ6slbjpTniISxSMt9OdYQfGsEz722r570yDqUZfriscbUtYjnzvr3NdMpi2t2zgtR_iCOqhRn5r?key=TYYCJrqaGgioHLOhwCtfWg"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D847A0-4A81-262D-F907-A05196275076}"/>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3D60BFC6-A836-6BE4-BC36-89DE786CCCAA}"/>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1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NUMBER CONCEPTS</a:t>
            </a:r>
          </a:p>
        </p:txBody>
      </p:sp>
      <p:grpSp>
        <p:nvGrpSpPr>
          <p:cNvPr id="3" name="Group 2">
            <a:extLst>
              <a:ext uri="{FF2B5EF4-FFF2-40B4-BE49-F238E27FC236}">
                <a16:creationId xmlns:a16="http://schemas.microsoft.com/office/drawing/2014/main" id="{4F1AE37F-008D-6CB6-9A11-3B5696DF3F92}"/>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ABDC16EB-4683-B711-B88D-4323416EC385}"/>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7BD507BF-25A7-B39C-0C41-4FD6FF3B5A28}"/>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EF1E88EB-0C84-75B5-658B-FC353DE7E67A}"/>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656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2018D-17A0-B28E-E5CC-80617CF6511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FB4D8EE-6F1D-01D7-2841-A8CFC4CF551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4D3246C-CD19-9D06-1A2C-13511F5649D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E4ECDCB-78CA-6CC5-9FFB-5B58D30018E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1920745-29D8-598D-0BBB-D46965B7413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0E3DBB2-6D1B-1589-DA00-33BD7136961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8B09E77-8A43-1D6D-4502-C3EEB375B967}"/>
              </a:ext>
            </a:extLst>
          </p:cNvPr>
          <p:cNvSpPr>
            <a:spLocks noChangeArrowheads="1"/>
          </p:cNvSpPr>
          <p:nvPr/>
        </p:nvSpPr>
        <p:spPr bwMode="auto">
          <a:xfrm>
            <a:off x="437660" y="2084346"/>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9. Circle the number that is closest to 5: </a:t>
            </a:r>
          </a:p>
          <a:p>
            <a:endParaRPr lang="en-CA" sz="2800" dirty="0"/>
          </a:p>
          <a:p>
            <a:r>
              <a:rPr lang="en-CA" sz="2800" dirty="0"/>
              <a:t>11, 9, 16, 2</a:t>
            </a:r>
          </a:p>
        </p:txBody>
      </p:sp>
    </p:spTree>
    <p:extLst>
      <p:ext uri="{BB962C8B-B14F-4D97-AF65-F5344CB8AC3E}">
        <p14:creationId xmlns:p14="http://schemas.microsoft.com/office/powerpoint/2010/main" val="32104147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D847A0-4A81-262D-F907-A05196275076}"/>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3D60BFC6-A836-6BE4-BC36-89DE786CCCAA}"/>
              </a:ext>
            </a:extLst>
          </p:cNvPr>
          <p:cNvSpPr txBox="1"/>
          <p:nvPr/>
        </p:nvSpPr>
        <p:spPr>
          <a:xfrm>
            <a:off x="1003610" y="2295751"/>
            <a:ext cx="1018477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1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DATA</a:t>
            </a:r>
          </a:p>
        </p:txBody>
      </p:sp>
      <p:grpSp>
        <p:nvGrpSpPr>
          <p:cNvPr id="3" name="Group 2">
            <a:extLst>
              <a:ext uri="{FF2B5EF4-FFF2-40B4-BE49-F238E27FC236}">
                <a16:creationId xmlns:a16="http://schemas.microsoft.com/office/drawing/2014/main" id="{4F1AE37F-008D-6CB6-9A11-3B5696DF3F92}"/>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ABDC16EB-4683-B711-B88D-4323416EC385}"/>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7BD507BF-25A7-B39C-0C41-4FD6FF3B5A28}"/>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EF1E88EB-0C84-75B5-658B-FC353DE7E67A}"/>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14606964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37CC-9A25-A797-C164-2F0CFEC188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F0FAF7-AE20-A474-7A35-EABE064AA3C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D644E0A-698F-932D-4D14-6A5E7F8D6B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BCA0515-49E3-30FF-5192-7391D951995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5625DF-A1D8-3209-0D52-05785B7A205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481E773-2817-1C0F-C443-5291315C81A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DATA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35C0892-545F-B1E3-1FBF-099EB2FE0E99}"/>
              </a:ext>
            </a:extLst>
          </p:cNvPr>
          <p:cNvSpPr>
            <a:spLocks noChangeArrowheads="1"/>
          </p:cNvSpPr>
          <p:nvPr/>
        </p:nvSpPr>
        <p:spPr bwMode="auto">
          <a:xfrm>
            <a:off x="437660" y="1760506"/>
            <a:ext cx="609376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Count the different shapes using a tally chart. Record your counting.</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11" name="Table 10">
            <a:extLst>
              <a:ext uri="{FF2B5EF4-FFF2-40B4-BE49-F238E27FC236}">
                <a16:creationId xmlns:a16="http://schemas.microsoft.com/office/drawing/2014/main" id="{E9D8456A-4795-ED26-A8DC-478BCD3DD895}"/>
              </a:ext>
            </a:extLst>
          </p:cNvPr>
          <p:cNvGraphicFramePr>
            <a:graphicFrameLocks noGrp="1"/>
          </p:cNvGraphicFramePr>
          <p:nvPr/>
        </p:nvGraphicFramePr>
        <p:xfrm>
          <a:off x="6531429" y="2230587"/>
          <a:ext cx="5222911" cy="4052893"/>
        </p:xfrm>
        <a:graphic>
          <a:graphicData uri="http://schemas.openxmlformats.org/drawingml/2006/table">
            <a:tbl>
              <a:tblPr firstRow="1" bandRow="1">
                <a:tableStyleId>{5C22544A-7EE6-4342-B048-85BDC9FD1C3A}</a:tableStyleId>
              </a:tblPr>
              <a:tblGrid>
                <a:gridCol w="1951252">
                  <a:extLst>
                    <a:ext uri="{9D8B030D-6E8A-4147-A177-3AD203B41FA5}">
                      <a16:colId xmlns:a16="http://schemas.microsoft.com/office/drawing/2014/main" val="123711788"/>
                    </a:ext>
                  </a:extLst>
                </a:gridCol>
                <a:gridCol w="3271659">
                  <a:extLst>
                    <a:ext uri="{9D8B030D-6E8A-4147-A177-3AD203B41FA5}">
                      <a16:colId xmlns:a16="http://schemas.microsoft.com/office/drawing/2014/main" val="2144839929"/>
                    </a:ext>
                  </a:extLst>
                </a:gridCol>
              </a:tblGrid>
              <a:tr h="858620">
                <a:tc>
                  <a:txBody>
                    <a:bodyPr/>
                    <a:lstStyle/>
                    <a:p>
                      <a:pPr algn="ctr"/>
                      <a:r>
                        <a:rPr lang="en-US" sz="3200" b="0" dirty="0">
                          <a:solidFill>
                            <a:schemeClr val="tx1"/>
                          </a:solidFill>
                        </a:rPr>
                        <a:t>Shape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solidFill>
                        </a:rPr>
                        <a:t>Tally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6037176"/>
                  </a:ext>
                </a:extLst>
              </a:tr>
              <a:tr h="1107364">
                <a:tc>
                  <a:txBody>
                    <a:bodyPr/>
                    <a:lstStyle/>
                    <a:p>
                      <a:pPr algn="ctr"/>
                      <a:r>
                        <a:rPr lang="en-US" sz="3200" b="0" dirty="0">
                          <a:solidFill>
                            <a:schemeClr val="tx1"/>
                          </a:solidFill>
                        </a:rPr>
                        <a:t>Circles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1785150"/>
                  </a:ext>
                </a:extLst>
              </a:tr>
              <a:tr h="930418">
                <a:tc>
                  <a:txBody>
                    <a:bodyPr/>
                    <a:lstStyle/>
                    <a:p>
                      <a:pPr algn="ctr"/>
                      <a:r>
                        <a:rPr lang="en-US" sz="3200" b="0" dirty="0">
                          <a:solidFill>
                            <a:schemeClr val="tx1"/>
                          </a:solidFill>
                        </a:rPr>
                        <a:t>Triangles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0" dirty="0">
                        <a:solidFill>
                          <a:schemeClr val="tx1"/>
                        </a:solidFill>
                      </a:endParaRPr>
                    </a:p>
                    <a:p>
                      <a:pPr algn="ctr"/>
                      <a:endParaRPr lang="en-US" sz="3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491708"/>
                  </a:ext>
                </a:extLst>
              </a:tr>
              <a:tr h="1020109">
                <a:tc>
                  <a:txBody>
                    <a:bodyPr/>
                    <a:lstStyle/>
                    <a:p>
                      <a:pPr algn="ctr"/>
                      <a:r>
                        <a:rPr lang="en-US" sz="3200" b="0" dirty="0">
                          <a:solidFill>
                            <a:schemeClr val="tx1"/>
                          </a:solidFill>
                        </a:rPr>
                        <a:t>Rectangle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2472226"/>
                  </a:ext>
                </a:extLst>
              </a:tr>
            </a:tbl>
          </a:graphicData>
        </a:graphic>
      </p:graphicFrame>
      <p:pic>
        <p:nvPicPr>
          <p:cNvPr id="13" name="Picture 12" descr="A group of colorful shapes&#10;&#10;AI-generated content may be incorrect.">
            <a:extLst>
              <a:ext uri="{FF2B5EF4-FFF2-40B4-BE49-F238E27FC236}">
                <a16:creationId xmlns:a16="http://schemas.microsoft.com/office/drawing/2014/main" id="{70E2DA5D-F005-7568-ED25-9B7088DBC59D}"/>
              </a:ext>
            </a:extLst>
          </p:cNvPr>
          <p:cNvPicPr>
            <a:picLocks noChangeAspect="1"/>
          </p:cNvPicPr>
          <p:nvPr/>
        </p:nvPicPr>
        <p:blipFill>
          <a:blip r:embed="rId3"/>
          <a:stretch>
            <a:fillRect/>
          </a:stretch>
        </p:blipFill>
        <p:spPr>
          <a:xfrm>
            <a:off x="643392" y="3022652"/>
            <a:ext cx="4603522" cy="3260828"/>
          </a:xfrm>
          <a:prstGeom prst="rect">
            <a:avLst/>
          </a:prstGeom>
        </p:spPr>
      </p:pic>
    </p:spTree>
    <p:extLst>
      <p:ext uri="{BB962C8B-B14F-4D97-AF65-F5344CB8AC3E}">
        <p14:creationId xmlns:p14="http://schemas.microsoft.com/office/powerpoint/2010/main" val="5111916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F24C8-BFAC-6830-D5C6-10AA7F2B0B5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7519D40-AADF-30A9-5C3A-A7600920B67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1A3AA56-B408-69E5-5A52-6F93F52D83B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8BD31F2-1A8E-B2DC-E3D8-6F8A4C744D8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6A91777-47F3-2948-98E4-099A2E3782F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6FBEFF0-3856-9D3F-61FA-3500ADB02B1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DATA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E601987-84EE-5EDF-96C6-B5EDDFC2E4E6}"/>
              </a:ext>
            </a:extLst>
          </p:cNvPr>
          <p:cNvSpPr>
            <a:spLocks noChangeArrowheads="1"/>
          </p:cNvSpPr>
          <p:nvPr/>
        </p:nvSpPr>
        <p:spPr bwMode="auto">
          <a:xfrm>
            <a:off x="437660" y="1975950"/>
            <a:ext cx="1115449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Use two-colour counters or </a:t>
            </a:r>
            <a:r>
              <a:rPr kumimoji="0" lang="en-CA"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Unifix</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cubes to represent how many </a:t>
            </a: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bananas</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and </a:t>
            </a: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apples</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there are.</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 name="Picture 1" descr="A group of fruit drawings&#10;&#10;AI-generated content may be incorrect.">
            <a:extLst>
              <a:ext uri="{FF2B5EF4-FFF2-40B4-BE49-F238E27FC236}">
                <a16:creationId xmlns:a16="http://schemas.microsoft.com/office/drawing/2014/main" id="{1E9B4269-C9CA-BF29-6524-BF0225CE5524}"/>
              </a:ext>
            </a:extLst>
          </p:cNvPr>
          <p:cNvPicPr>
            <a:picLocks noChangeAspect="1"/>
          </p:cNvPicPr>
          <p:nvPr/>
        </p:nvPicPr>
        <p:blipFill>
          <a:blip r:embed="rId3"/>
          <a:stretch>
            <a:fillRect/>
          </a:stretch>
        </p:blipFill>
        <p:spPr>
          <a:xfrm>
            <a:off x="621620" y="3189043"/>
            <a:ext cx="10237595" cy="2720001"/>
          </a:xfrm>
          <a:prstGeom prst="rect">
            <a:avLst/>
          </a:prstGeom>
        </p:spPr>
      </p:pic>
    </p:spTree>
    <p:extLst>
      <p:ext uri="{BB962C8B-B14F-4D97-AF65-F5344CB8AC3E}">
        <p14:creationId xmlns:p14="http://schemas.microsoft.com/office/powerpoint/2010/main" val="30549341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E252F-BD78-0EEF-5727-12CD504056E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8A958F5-0575-52D8-F625-89B87B38017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B31EF1E-71BF-CD5C-9AE5-C0A9AEF3D82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CB2CE79-E0DD-F966-155D-CA8DEC0ADBF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7C64386-33BA-FF0A-780A-6BC366B3E84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1C3C00C-F8E1-5728-9B6D-1DD8E893CFE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DATA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E4501DD-27E3-FBAE-6A07-3EF304D22818}"/>
              </a:ext>
            </a:extLst>
          </p:cNvPr>
          <p:cNvSpPr>
            <a:spLocks noChangeArrowheads="1"/>
          </p:cNvSpPr>
          <p:nvPr/>
        </p:nvSpPr>
        <p:spPr bwMode="auto">
          <a:xfrm>
            <a:off x="437660" y="1874728"/>
            <a:ext cx="3807769"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 Look at the following tally chart. Create a </a:t>
            </a: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Bar Graph</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or a </a:t>
            </a: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Concrete Graph</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using the data. Include all the important labels and a title.</a:t>
            </a:r>
          </a:p>
        </p:txBody>
      </p:sp>
      <p:graphicFrame>
        <p:nvGraphicFramePr>
          <p:cNvPr id="3" name="Table 2">
            <a:extLst>
              <a:ext uri="{FF2B5EF4-FFF2-40B4-BE49-F238E27FC236}">
                <a16:creationId xmlns:a16="http://schemas.microsoft.com/office/drawing/2014/main" id="{240AD83E-5F4C-D896-13AE-CDD708063435}"/>
              </a:ext>
            </a:extLst>
          </p:cNvPr>
          <p:cNvGraphicFramePr>
            <a:graphicFrameLocks noGrp="1"/>
          </p:cNvGraphicFramePr>
          <p:nvPr/>
        </p:nvGraphicFramePr>
        <p:xfrm>
          <a:off x="4596935" y="1707677"/>
          <a:ext cx="7005005" cy="4793005"/>
        </p:xfrm>
        <a:graphic>
          <a:graphicData uri="http://schemas.openxmlformats.org/drawingml/2006/table">
            <a:tbl>
              <a:tblPr firstRow="1" bandRow="1">
                <a:tableStyleId>{5C22544A-7EE6-4342-B048-85BDC9FD1C3A}</a:tableStyleId>
              </a:tblPr>
              <a:tblGrid>
                <a:gridCol w="2587636">
                  <a:extLst>
                    <a:ext uri="{9D8B030D-6E8A-4147-A177-3AD203B41FA5}">
                      <a16:colId xmlns:a16="http://schemas.microsoft.com/office/drawing/2014/main" val="123711788"/>
                    </a:ext>
                  </a:extLst>
                </a:gridCol>
                <a:gridCol w="2286000">
                  <a:extLst>
                    <a:ext uri="{9D8B030D-6E8A-4147-A177-3AD203B41FA5}">
                      <a16:colId xmlns:a16="http://schemas.microsoft.com/office/drawing/2014/main" val="2144839929"/>
                    </a:ext>
                  </a:extLst>
                </a:gridCol>
                <a:gridCol w="2131369">
                  <a:extLst>
                    <a:ext uri="{9D8B030D-6E8A-4147-A177-3AD203B41FA5}">
                      <a16:colId xmlns:a16="http://schemas.microsoft.com/office/drawing/2014/main" val="3273965826"/>
                    </a:ext>
                  </a:extLst>
                </a:gridCol>
              </a:tblGrid>
              <a:tr h="710453">
                <a:tc>
                  <a:txBody>
                    <a:bodyPr/>
                    <a:lstStyle/>
                    <a:p>
                      <a:pPr rtl="0" fontAlgn="t">
                        <a:buNone/>
                      </a:pPr>
                      <a:r>
                        <a:rPr lang="en-CA" sz="2800" b="1" i="0" u="none" strike="noStrike" dirty="0">
                          <a:solidFill>
                            <a:srgbClr val="000000"/>
                          </a:solidFill>
                          <a:effectLst/>
                          <a:latin typeface="Arial" panose="020B0604020202020204" pitchFamily="34" charset="0"/>
                        </a:rPr>
                        <a:t>Shoe Colours in Div.15</a:t>
                      </a:r>
                      <a:endParaRPr lang="en-CA" sz="2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2800" b="1" i="0" u="none" strike="noStrike" dirty="0">
                          <a:solidFill>
                            <a:srgbClr val="000000"/>
                          </a:solidFill>
                          <a:effectLst/>
                          <a:latin typeface="Arial" panose="020B0604020202020204" pitchFamily="34" charset="0"/>
                        </a:rPr>
                        <a:t>Tally</a:t>
                      </a:r>
                      <a:endParaRPr lang="en-CA" sz="2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2800" b="1" i="0" u="none" strike="noStrike">
                          <a:solidFill>
                            <a:srgbClr val="000000"/>
                          </a:solidFill>
                          <a:effectLst/>
                          <a:latin typeface="Arial" panose="020B0604020202020204" pitchFamily="34" charset="0"/>
                        </a:rPr>
                        <a:t>Count (Number)</a:t>
                      </a:r>
                      <a:endParaRPr lang="en-CA" sz="280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6037176"/>
                  </a:ext>
                </a:extLst>
              </a:tr>
              <a:tr h="806375">
                <a:tc>
                  <a:txBody>
                    <a:bodyPr/>
                    <a:lstStyle/>
                    <a:p>
                      <a:pPr rtl="0" fontAlgn="t">
                        <a:buNone/>
                      </a:pPr>
                      <a:r>
                        <a:rPr lang="en-CA" sz="2800" b="0" i="0" u="none" strike="noStrike" dirty="0">
                          <a:solidFill>
                            <a:srgbClr val="000000"/>
                          </a:solidFill>
                          <a:effectLst/>
                          <a:latin typeface="Arial" panose="020B0604020202020204" pitchFamily="34" charset="0"/>
                        </a:rPr>
                        <a:t>Blue</a:t>
                      </a:r>
                      <a:endParaRPr lang="en-CA" sz="28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2800" b="0" i="0" u="none" strike="noStrike" dirty="0">
                          <a:solidFill>
                            <a:srgbClr val="000000"/>
                          </a:solidFill>
                          <a:effectLst/>
                          <a:latin typeface="Arial" panose="020B0604020202020204" pitchFamily="34" charset="0"/>
                        </a:rPr>
                        <a:t>  </a:t>
                      </a:r>
                    </a:p>
                    <a:p>
                      <a:pPr rtl="0" fontAlgn="t">
                        <a:buNone/>
                      </a:pPr>
                      <a:endParaRPr lang="en-CA" sz="2800" b="0" i="0" u="none" strike="noStrike" dirty="0">
                        <a:solidFill>
                          <a:srgbClr val="000000"/>
                        </a:solidFill>
                        <a:effectLst/>
                        <a:latin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i="0" u="none" strike="noStrike" dirty="0">
                          <a:solidFill>
                            <a:srgbClr val="000000"/>
                          </a:solidFill>
                          <a:effectLst/>
                          <a:latin typeface="Arial" panose="020B0604020202020204" pitchFamily="34" charset="0"/>
                        </a:rPr>
                        <a:t>9</a:t>
                      </a:r>
                      <a:endParaRPr lang="en-CA" sz="28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1785150"/>
                  </a:ext>
                </a:extLst>
              </a:tr>
              <a:tr h="871245">
                <a:tc>
                  <a:txBody>
                    <a:bodyPr/>
                    <a:lstStyle/>
                    <a:p>
                      <a:pPr rtl="0" fontAlgn="t">
                        <a:buNone/>
                      </a:pPr>
                      <a:r>
                        <a:rPr lang="en-CA" sz="2800" b="0" i="0" u="none" strike="noStrike" dirty="0">
                          <a:solidFill>
                            <a:srgbClr val="000000"/>
                          </a:solidFill>
                          <a:effectLst/>
                          <a:latin typeface="Arial" panose="020B0604020202020204" pitchFamily="34" charset="0"/>
                        </a:rPr>
                        <a:t>Red</a:t>
                      </a:r>
                      <a:endParaRPr lang="en-CA" sz="28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2800" b="0" i="0" u="none" strike="noStrike" dirty="0">
                        <a:solidFill>
                          <a:srgbClr val="000000"/>
                        </a:solidFill>
                        <a:effectLst/>
                        <a:latin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endParaRPr lang="en-CA" sz="28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491708"/>
                  </a:ext>
                </a:extLst>
              </a:tr>
              <a:tr h="834610">
                <a:tc>
                  <a:txBody>
                    <a:bodyPr/>
                    <a:lstStyle/>
                    <a:p>
                      <a:pPr rtl="0" fontAlgn="t">
                        <a:buNone/>
                      </a:pPr>
                      <a:r>
                        <a:rPr lang="en-CA" sz="2800" b="0" i="0" u="none" strike="noStrike">
                          <a:solidFill>
                            <a:srgbClr val="000000"/>
                          </a:solidFill>
                          <a:effectLst/>
                          <a:latin typeface="Arial" panose="020B0604020202020204" pitchFamily="34" charset="0"/>
                        </a:rPr>
                        <a:t>White</a:t>
                      </a:r>
                      <a:endParaRPr lang="en-CA" sz="280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2800" b="0" i="0" u="none" strike="noStrike" dirty="0">
                          <a:solidFill>
                            <a:srgbClr val="000000"/>
                          </a:solidFill>
                          <a:effectLst/>
                          <a:latin typeface="Arial" panose="020B0604020202020204" pitchFamily="34" charset="0"/>
                        </a:rPr>
                        <a:t>           </a:t>
                      </a:r>
                    </a:p>
                    <a:p>
                      <a:pPr rtl="0" fontAlgn="t">
                        <a:buNone/>
                      </a:pPr>
                      <a:endParaRPr lang="en-CA" sz="2800" b="0" i="0" u="none" strike="noStrike" dirty="0">
                        <a:solidFill>
                          <a:srgbClr val="000000"/>
                        </a:solidFill>
                        <a:effectLst/>
                        <a:latin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br>
                        <a:rPr lang="en-CA" sz="2800" dirty="0">
                          <a:effectLst/>
                        </a:rPr>
                      </a:br>
                      <a:endParaRPr lang="en-CA" sz="28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2472226"/>
                  </a:ext>
                </a:extLst>
              </a:tr>
              <a:tr h="917381">
                <a:tc>
                  <a:txBody>
                    <a:bodyPr/>
                    <a:lstStyle/>
                    <a:p>
                      <a:pPr rtl="0" fontAlgn="t">
                        <a:buNone/>
                      </a:pPr>
                      <a:r>
                        <a:rPr lang="en-CA" sz="2800" dirty="0">
                          <a:effectLst/>
                        </a:rPr>
                        <a:t>Black</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2800" dirty="0">
                        <a:effectLst/>
                      </a:endParaRPr>
                    </a:p>
                    <a:p>
                      <a:pPr rtl="0" fontAlgn="t">
                        <a:buNone/>
                      </a:pPr>
                      <a:endParaRPr lang="en-CA" sz="28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CA" sz="2800" dirty="0">
                          <a:effectLst/>
                        </a:rPr>
                        <a:t>3</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9870814"/>
                  </a:ext>
                </a:extLst>
              </a:tr>
            </a:tbl>
          </a:graphicData>
        </a:graphic>
      </p:graphicFrame>
      <p:pic>
        <p:nvPicPr>
          <p:cNvPr id="4" name="Picture 3" descr="A set of black lines&#10;&#10;AI-generated content may be incorrect.">
            <a:extLst>
              <a:ext uri="{FF2B5EF4-FFF2-40B4-BE49-F238E27FC236}">
                <a16:creationId xmlns:a16="http://schemas.microsoft.com/office/drawing/2014/main" id="{0FD5D163-946F-0E38-BD50-A96582A97CA9}"/>
              </a:ext>
            </a:extLst>
          </p:cNvPr>
          <p:cNvPicPr>
            <a:picLocks noChangeAspect="1"/>
          </p:cNvPicPr>
          <p:nvPr/>
        </p:nvPicPr>
        <p:blipFill>
          <a:blip r:embed="rId3"/>
          <a:stretch>
            <a:fillRect/>
          </a:stretch>
        </p:blipFill>
        <p:spPr>
          <a:xfrm>
            <a:off x="7513872" y="3790180"/>
            <a:ext cx="1171130" cy="627997"/>
          </a:xfrm>
          <a:prstGeom prst="rect">
            <a:avLst/>
          </a:prstGeom>
        </p:spPr>
      </p:pic>
      <p:pic>
        <p:nvPicPr>
          <p:cNvPr id="5" name="Picture 4" descr="A black and white image of a number&#10;&#10;AI-generated content may be incorrect.">
            <a:extLst>
              <a:ext uri="{FF2B5EF4-FFF2-40B4-BE49-F238E27FC236}">
                <a16:creationId xmlns:a16="http://schemas.microsoft.com/office/drawing/2014/main" id="{733E68E7-EF75-5108-FD23-691B291A835C}"/>
              </a:ext>
            </a:extLst>
          </p:cNvPr>
          <p:cNvPicPr>
            <a:picLocks noChangeAspect="1"/>
          </p:cNvPicPr>
          <p:nvPr/>
        </p:nvPicPr>
        <p:blipFill>
          <a:blip r:embed="rId4"/>
          <a:stretch>
            <a:fillRect/>
          </a:stretch>
        </p:blipFill>
        <p:spPr>
          <a:xfrm>
            <a:off x="7441676" y="4745744"/>
            <a:ext cx="1578715" cy="627997"/>
          </a:xfrm>
          <a:prstGeom prst="rect">
            <a:avLst/>
          </a:prstGeom>
        </p:spPr>
      </p:pic>
    </p:spTree>
    <p:extLst>
      <p:ext uri="{BB962C8B-B14F-4D97-AF65-F5344CB8AC3E}">
        <p14:creationId xmlns:p14="http://schemas.microsoft.com/office/powerpoint/2010/main" val="12090444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1D354-394F-D9C6-7FB7-8BEB022EF66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D325E91-0294-6FB0-3F43-0A241B577E5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A75F45E-33D6-0416-5822-DBCA79851CE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CCA67178-220F-6C75-159C-44D42EAF37E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B3DFA8A-2BA0-5F8F-4AFC-209C2B5461D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07FDCCD-5767-12BE-501C-A6E61EF08A3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DATA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988CA3D-2AB1-B34C-1712-4947F4209478}"/>
              </a:ext>
            </a:extLst>
          </p:cNvPr>
          <p:cNvSpPr>
            <a:spLocks noChangeArrowheads="1"/>
          </p:cNvSpPr>
          <p:nvPr/>
        </p:nvSpPr>
        <p:spPr bwMode="auto">
          <a:xfrm>
            <a:off x="437660" y="1930976"/>
            <a:ext cx="1097056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 Look at the following pictograph.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 name="Picture 2">
            <a:extLst>
              <a:ext uri="{FF2B5EF4-FFF2-40B4-BE49-F238E27FC236}">
                <a16:creationId xmlns:a16="http://schemas.microsoft.com/office/drawing/2014/main" id="{FABDF7EA-F7A9-2325-6594-89C5425C0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90" y="2460165"/>
            <a:ext cx="5176853" cy="39532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id="{CBD125B8-7FD7-5BC7-7A27-0F6F181BB282}"/>
              </a:ext>
            </a:extLst>
          </p:cNvPr>
          <p:cNvSpPr>
            <a:spLocks noChangeArrowheads="1"/>
          </p:cNvSpPr>
          <p:nvPr/>
        </p:nvSpPr>
        <p:spPr bwMode="auto">
          <a:xfrm>
            <a:off x="6509659" y="1930976"/>
            <a:ext cx="493988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Use it to answer these questions:</a:t>
            </a:r>
          </a:p>
          <a:p>
            <a:pPr marL="342900" marR="0" lvl="0" indent="-342900" algn="l" defTabSz="914400" rtl="0" eaLnBrk="0" fontAlgn="base" latinLnBrk="0" hangingPunct="0">
              <a:lnSpc>
                <a:spcPct val="100000"/>
              </a:lnSpc>
              <a:spcBef>
                <a:spcPct val="0"/>
              </a:spcBef>
              <a:spcAft>
                <a:spcPct val="0"/>
              </a:spcAft>
              <a:buClrTx/>
              <a:buSzTx/>
              <a:buFontTx/>
              <a:buAutoNum type="alphaLcPeriod"/>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How many types of fruit did the student record data for?</a:t>
            </a:r>
          </a:p>
          <a:p>
            <a:pPr marL="342900" marR="0" lvl="0" indent="-342900" algn="l" defTabSz="914400" rtl="0" eaLnBrk="0" fontAlgn="base" latinLnBrk="0" hangingPunct="0">
              <a:lnSpc>
                <a:spcPct val="100000"/>
              </a:lnSpc>
              <a:spcBef>
                <a:spcPct val="0"/>
              </a:spcBef>
              <a:spcAft>
                <a:spcPct val="0"/>
              </a:spcAft>
              <a:buClrTx/>
              <a:buSzTx/>
              <a:buFontTx/>
              <a:buAutoNum type="alphaLcPeriod"/>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fruit was the favourite?</a:t>
            </a:r>
          </a:p>
          <a:p>
            <a:pPr marL="342900" marR="0" lvl="0" indent="-342900" algn="l" defTabSz="914400" rtl="0" eaLnBrk="0" fontAlgn="base" latinLnBrk="0" hangingPunct="0">
              <a:lnSpc>
                <a:spcPct val="100000"/>
              </a:lnSpc>
              <a:spcBef>
                <a:spcPct val="0"/>
              </a:spcBef>
              <a:spcAft>
                <a:spcPct val="0"/>
              </a:spcAft>
              <a:buClrTx/>
              <a:buSzTx/>
              <a:buFontTx/>
              <a:buAutoNum type="alphaLcPeriod"/>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How many more people liked pears more than grapes?</a:t>
            </a:r>
          </a:p>
        </p:txBody>
      </p:sp>
    </p:spTree>
    <p:extLst>
      <p:ext uri="{BB962C8B-B14F-4D97-AF65-F5344CB8AC3E}">
        <p14:creationId xmlns:p14="http://schemas.microsoft.com/office/powerpoint/2010/main" val="6378968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95334-9567-D044-A8D0-C082D19AD2A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52CB021-8225-3D08-7696-D530EE0CA6C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CEECFD4-4513-55E5-5D4A-1F8DCEA3310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F9D3670-3D3B-FA3F-54D9-6BC8E4B23CF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7B8445B-7AC7-28E7-4640-481543A9D43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62EBC89-75AF-1465-20B0-12E84067F54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DATA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4EABDC7-E055-0ED4-4612-800EC3D88B29}"/>
              </a:ext>
            </a:extLst>
          </p:cNvPr>
          <p:cNvSpPr>
            <a:spLocks noChangeArrowheads="1"/>
          </p:cNvSpPr>
          <p:nvPr/>
        </p:nvSpPr>
        <p:spPr bwMode="auto">
          <a:xfrm>
            <a:off x="437660" y="1975950"/>
            <a:ext cx="350296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Describe what you think this graph could be trying to tell us and give some reasons why.</a:t>
            </a:r>
          </a:p>
        </p:txBody>
      </p:sp>
      <p:pic>
        <p:nvPicPr>
          <p:cNvPr id="3" name="Picture 2">
            <a:extLst>
              <a:ext uri="{FF2B5EF4-FFF2-40B4-BE49-F238E27FC236}">
                <a16:creationId xmlns:a16="http://schemas.microsoft.com/office/drawing/2014/main" id="{F5D3414C-D760-06B1-7997-D8E98AB56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383" y="1814935"/>
            <a:ext cx="6996957" cy="432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8389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AB0AA-0095-7C10-5E91-946C9F30827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F3AE0A5-D58B-1756-EDD0-6822A92AEA2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FDD60B7-4B43-9336-A6F6-EE38E139C9A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E0D01A7-7F0C-D76D-F4D0-F42E25553EC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8AB50A9-EB69-3B30-2DA7-5587AC942BE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99E3B8F-C7B3-9253-900E-395ECA66CDD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DATA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A730FD0-032C-8041-004B-31B45E84D65F}"/>
              </a:ext>
            </a:extLst>
          </p:cNvPr>
          <p:cNvSpPr>
            <a:spLocks noChangeArrowheads="1"/>
          </p:cNvSpPr>
          <p:nvPr/>
        </p:nvSpPr>
        <p:spPr bwMode="auto">
          <a:xfrm>
            <a:off x="437660" y="1975950"/>
            <a:ext cx="350296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 Look at the following tally chart. What are 2 questions you could ask using the data?</a:t>
            </a:r>
          </a:p>
        </p:txBody>
      </p:sp>
      <p:graphicFrame>
        <p:nvGraphicFramePr>
          <p:cNvPr id="2" name="Table 1">
            <a:extLst>
              <a:ext uri="{FF2B5EF4-FFF2-40B4-BE49-F238E27FC236}">
                <a16:creationId xmlns:a16="http://schemas.microsoft.com/office/drawing/2014/main" id="{001DB22C-3CBF-BF81-A251-89E320C0BDCF}"/>
              </a:ext>
            </a:extLst>
          </p:cNvPr>
          <p:cNvGraphicFramePr>
            <a:graphicFrameLocks noGrp="1"/>
          </p:cNvGraphicFramePr>
          <p:nvPr/>
        </p:nvGraphicFramePr>
        <p:xfrm>
          <a:off x="4411156" y="1502285"/>
          <a:ext cx="6218712" cy="5101896"/>
        </p:xfrm>
        <a:graphic>
          <a:graphicData uri="http://schemas.openxmlformats.org/drawingml/2006/table">
            <a:tbl>
              <a:tblPr firstRow="1" bandRow="1">
                <a:tableStyleId>{5C22544A-7EE6-4342-B048-85BDC9FD1C3A}</a:tableStyleId>
              </a:tblPr>
              <a:tblGrid>
                <a:gridCol w="3279569">
                  <a:extLst>
                    <a:ext uri="{9D8B030D-6E8A-4147-A177-3AD203B41FA5}">
                      <a16:colId xmlns:a16="http://schemas.microsoft.com/office/drawing/2014/main" val="123711788"/>
                    </a:ext>
                  </a:extLst>
                </a:gridCol>
                <a:gridCol w="2939143">
                  <a:extLst>
                    <a:ext uri="{9D8B030D-6E8A-4147-A177-3AD203B41FA5}">
                      <a16:colId xmlns:a16="http://schemas.microsoft.com/office/drawing/2014/main" val="2144839929"/>
                    </a:ext>
                  </a:extLst>
                </a:gridCol>
              </a:tblGrid>
              <a:tr h="789240">
                <a:tc>
                  <a:txBody>
                    <a:bodyPr/>
                    <a:lstStyle/>
                    <a:p>
                      <a:pPr rtl="0" fontAlgn="t">
                        <a:buNone/>
                      </a:pPr>
                      <a:r>
                        <a:rPr lang="en-CA" sz="2800" b="1" i="0" u="none" strike="noStrike" dirty="0">
                          <a:solidFill>
                            <a:schemeClr val="tx1"/>
                          </a:solidFill>
                          <a:effectLst/>
                          <a:latin typeface="Arial" panose="020B0604020202020204" pitchFamily="34" charset="0"/>
                        </a:rPr>
                        <a:t>Student Siblings in Div.15</a:t>
                      </a:r>
                      <a:endParaRPr lang="en-CA" sz="2800"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2800" dirty="0">
                          <a:solidFill>
                            <a:schemeClr val="tx1"/>
                          </a:solidFill>
                          <a:effectLst/>
                        </a:rPr>
                        <a:t>Tally</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6037176"/>
                  </a:ext>
                </a:extLst>
              </a:tr>
              <a:tr h="1030364">
                <a:tc>
                  <a:txBody>
                    <a:bodyPr/>
                    <a:lstStyle/>
                    <a:p>
                      <a:pPr rtl="0" fontAlgn="t">
                        <a:buNone/>
                      </a:pPr>
                      <a:r>
                        <a:rPr lang="en-CA" sz="2800" b="0" i="0" u="none" strike="noStrike" dirty="0">
                          <a:solidFill>
                            <a:schemeClr val="tx1"/>
                          </a:solidFill>
                          <a:effectLst/>
                          <a:latin typeface="Arial" panose="020B0604020202020204" pitchFamily="34" charset="0"/>
                        </a:rPr>
                        <a:t>1 Brother</a:t>
                      </a:r>
                      <a:endParaRPr lang="en-CA" sz="28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2800"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1785150"/>
                  </a:ext>
                </a:extLst>
              </a:tr>
              <a:tr h="1030364">
                <a:tc>
                  <a:txBody>
                    <a:bodyPr/>
                    <a:lstStyle/>
                    <a:p>
                      <a:pPr rtl="0" fontAlgn="t">
                        <a:buNone/>
                      </a:pPr>
                      <a:r>
                        <a:rPr lang="en-CA" sz="2800" b="0" i="0" u="none" strike="noStrike" dirty="0">
                          <a:solidFill>
                            <a:schemeClr val="tx1"/>
                          </a:solidFill>
                          <a:effectLst/>
                          <a:latin typeface="Arial" panose="020B0604020202020204" pitchFamily="34" charset="0"/>
                        </a:rPr>
                        <a:t>1 Sister</a:t>
                      </a:r>
                      <a:endParaRPr lang="en-CA" sz="28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2800"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491708"/>
                  </a:ext>
                </a:extLst>
              </a:tr>
              <a:tr h="1030364">
                <a:tc>
                  <a:txBody>
                    <a:bodyPr/>
                    <a:lstStyle/>
                    <a:p>
                      <a:pPr rtl="0" fontAlgn="t">
                        <a:buNone/>
                      </a:pPr>
                      <a:r>
                        <a:rPr lang="en-CA" sz="2800" b="0" i="0" u="none" strike="noStrike" dirty="0">
                          <a:solidFill>
                            <a:schemeClr val="tx1"/>
                          </a:solidFill>
                          <a:effectLst/>
                          <a:latin typeface="Arial" panose="020B0604020202020204" pitchFamily="34" charset="0"/>
                        </a:rPr>
                        <a:t>No Siblings</a:t>
                      </a:r>
                      <a:endParaRPr lang="en-CA" sz="28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2800"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2472226"/>
                  </a:ext>
                </a:extLst>
              </a:tr>
              <a:tr h="1030364">
                <a:tc>
                  <a:txBody>
                    <a:bodyPr/>
                    <a:lstStyle/>
                    <a:p>
                      <a:pPr rtl="0" fontAlgn="t">
                        <a:buNone/>
                      </a:pPr>
                      <a:r>
                        <a:rPr lang="en-CA" sz="2800" b="0" i="0" u="none" strike="noStrike" dirty="0">
                          <a:solidFill>
                            <a:schemeClr val="tx1"/>
                          </a:solidFill>
                          <a:effectLst/>
                          <a:latin typeface="Arial" panose="020B0604020202020204" pitchFamily="34" charset="0"/>
                        </a:rPr>
                        <a:t>More than 2 Siblings</a:t>
                      </a:r>
                      <a:endParaRPr lang="en-CA" sz="28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2800"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9870814"/>
                  </a:ext>
                </a:extLst>
              </a:tr>
            </a:tbl>
          </a:graphicData>
        </a:graphic>
      </p:graphicFrame>
      <p:pic>
        <p:nvPicPr>
          <p:cNvPr id="4" name="Picture 3" descr="A black bar with a white background&#10;&#10;AI-generated content may be incorrect.">
            <a:extLst>
              <a:ext uri="{FF2B5EF4-FFF2-40B4-BE49-F238E27FC236}">
                <a16:creationId xmlns:a16="http://schemas.microsoft.com/office/drawing/2014/main" id="{CD061C10-3C2B-6390-3896-C8A9E2DB79D5}"/>
              </a:ext>
            </a:extLst>
          </p:cNvPr>
          <p:cNvPicPr>
            <a:picLocks noChangeAspect="1"/>
          </p:cNvPicPr>
          <p:nvPr/>
        </p:nvPicPr>
        <p:blipFill>
          <a:blip r:embed="rId3"/>
          <a:stretch>
            <a:fillRect/>
          </a:stretch>
        </p:blipFill>
        <p:spPr>
          <a:xfrm>
            <a:off x="7858799" y="2591995"/>
            <a:ext cx="1137780" cy="801253"/>
          </a:xfrm>
          <a:prstGeom prst="rect">
            <a:avLst/>
          </a:prstGeom>
        </p:spPr>
      </p:pic>
      <p:pic>
        <p:nvPicPr>
          <p:cNvPr id="5" name="Picture 4" descr="A black number symbols with a white background&#10;&#10;AI-generated content may be incorrect.">
            <a:extLst>
              <a:ext uri="{FF2B5EF4-FFF2-40B4-BE49-F238E27FC236}">
                <a16:creationId xmlns:a16="http://schemas.microsoft.com/office/drawing/2014/main" id="{575A760A-5A49-DDC8-7326-C64375FC6F7B}"/>
              </a:ext>
            </a:extLst>
          </p:cNvPr>
          <p:cNvPicPr>
            <a:picLocks noChangeAspect="1"/>
          </p:cNvPicPr>
          <p:nvPr/>
        </p:nvPicPr>
        <p:blipFill>
          <a:blip r:embed="rId4"/>
          <a:stretch>
            <a:fillRect/>
          </a:stretch>
        </p:blipFill>
        <p:spPr>
          <a:xfrm>
            <a:off x="7969214" y="3622148"/>
            <a:ext cx="1265980" cy="753178"/>
          </a:xfrm>
          <a:prstGeom prst="rect">
            <a:avLst/>
          </a:prstGeom>
        </p:spPr>
      </p:pic>
      <p:pic>
        <p:nvPicPr>
          <p:cNvPr id="7" name="Picture 6" descr="A black number with a white background&#10;&#10;AI-generated content may be incorrect.">
            <a:extLst>
              <a:ext uri="{FF2B5EF4-FFF2-40B4-BE49-F238E27FC236}">
                <a16:creationId xmlns:a16="http://schemas.microsoft.com/office/drawing/2014/main" id="{09531D5F-B2F5-6B5B-9FFA-397A5B0CEF7D}"/>
              </a:ext>
            </a:extLst>
          </p:cNvPr>
          <p:cNvPicPr>
            <a:picLocks noChangeAspect="1"/>
          </p:cNvPicPr>
          <p:nvPr/>
        </p:nvPicPr>
        <p:blipFill>
          <a:blip r:embed="rId5"/>
          <a:stretch>
            <a:fillRect/>
          </a:stretch>
        </p:blipFill>
        <p:spPr>
          <a:xfrm>
            <a:off x="7881442" y="4733896"/>
            <a:ext cx="2163384" cy="737153"/>
          </a:xfrm>
          <a:prstGeom prst="rect">
            <a:avLst/>
          </a:prstGeom>
        </p:spPr>
      </p:pic>
      <p:pic>
        <p:nvPicPr>
          <p:cNvPr id="11" name="Picture 10" descr="A black rectangular object on a white background&#10;&#10;AI-generated content may be incorrect.">
            <a:extLst>
              <a:ext uri="{FF2B5EF4-FFF2-40B4-BE49-F238E27FC236}">
                <a16:creationId xmlns:a16="http://schemas.microsoft.com/office/drawing/2014/main" id="{FA90B387-B384-DBD6-1E2C-E8BFB40A8713}"/>
              </a:ext>
            </a:extLst>
          </p:cNvPr>
          <p:cNvPicPr>
            <a:picLocks noChangeAspect="1"/>
          </p:cNvPicPr>
          <p:nvPr/>
        </p:nvPicPr>
        <p:blipFill>
          <a:blip r:embed="rId6"/>
          <a:stretch>
            <a:fillRect/>
          </a:stretch>
        </p:blipFill>
        <p:spPr>
          <a:xfrm>
            <a:off x="8049668" y="5715974"/>
            <a:ext cx="592927" cy="801253"/>
          </a:xfrm>
          <a:prstGeom prst="rect">
            <a:avLst/>
          </a:prstGeom>
        </p:spPr>
      </p:pic>
    </p:spTree>
    <p:extLst>
      <p:ext uri="{BB962C8B-B14F-4D97-AF65-F5344CB8AC3E}">
        <p14:creationId xmlns:p14="http://schemas.microsoft.com/office/powerpoint/2010/main" val="26081298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B8C7C-FC1E-AB3E-DDB7-7B8A3E2AFF3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2EB1B0A-67BB-9DC5-B7EF-093429C3A01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FF44149-696D-DF9D-33D7-2A272E3B0D0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23B6CC6-4BD7-26C8-5EBA-1359F9B3980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1229D31-2997-20CA-2F64-E160CCC195D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917D96D-13D6-5353-A958-133B39742E9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DATA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A3FD10C-BC34-1927-11D9-455A1C60D1F0}"/>
              </a:ext>
            </a:extLst>
          </p:cNvPr>
          <p:cNvSpPr>
            <a:spLocks noChangeArrowheads="1"/>
          </p:cNvSpPr>
          <p:nvPr/>
        </p:nvSpPr>
        <p:spPr bwMode="auto">
          <a:xfrm>
            <a:off x="458917" y="1985833"/>
            <a:ext cx="461524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7. For the pictograph on this slide, what are some things that you </a:t>
            </a: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cannot</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say about the data?</a:t>
            </a:r>
          </a:p>
        </p:txBody>
      </p:sp>
      <p:graphicFrame>
        <p:nvGraphicFramePr>
          <p:cNvPr id="3" name="Table 2">
            <a:extLst>
              <a:ext uri="{FF2B5EF4-FFF2-40B4-BE49-F238E27FC236}">
                <a16:creationId xmlns:a16="http://schemas.microsoft.com/office/drawing/2014/main" id="{F02C726E-F9C0-337F-0265-22109BA31129}"/>
              </a:ext>
            </a:extLst>
          </p:cNvPr>
          <p:cNvGraphicFramePr>
            <a:graphicFrameLocks noGrp="1"/>
          </p:cNvGraphicFramePr>
          <p:nvPr/>
        </p:nvGraphicFramePr>
        <p:xfrm>
          <a:off x="5620192" y="1800988"/>
          <a:ext cx="4416793" cy="4470040"/>
        </p:xfrm>
        <a:graphic>
          <a:graphicData uri="http://schemas.openxmlformats.org/drawingml/2006/table">
            <a:tbl>
              <a:tblPr firstRow="1" bandRow="1">
                <a:tableStyleId>{5C22544A-7EE6-4342-B048-85BDC9FD1C3A}</a:tableStyleId>
              </a:tblPr>
              <a:tblGrid>
                <a:gridCol w="946933">
                  <a:extLst>
                    <a:ext uri="{9D8B030D-6E8A-4147-A177-3AD203B41FA5}">
                      <a16:colId xmlns:a16="http://schemas.microsoft.com/office/drawing/2014/main" val="123711788"/>
                    </a:ext>
                  </a:extLst>
                </a:gridCol>
                <a:gridCol w="1156620">
                  <a:extLst>
                    <a:ext uri="{9D8B030D-6E8A-4147-A177-3AD203B41FA5}">
                      <a16:colId xmlns:a16="http://schemas.microsoft.com/office/drawing/2014/main" val="2144839929"/>
                    </a:ext>
                  </a:extLst>
                </a:gridCol>
                <a:gridCol w="1156620">
                  <a:extLst>
                    <a:ext uri="{9D8B030D-6E8A-4147-A177-3AD203B41FA5}">
                      <a16:colId xmlns:a16="http://schemas.microsoft.com/office/drawing/2014/main" val="3327129086"/>
                    </a:ext>
                  </a:extLst>
                </a:gridCol>
                <a:gridCol w="1156620">
                  <a:extLst>
                    <a:ext uri="{9D8B030D-6E8A-4147-A177-3AD203B41FA5}">
                      <a16:colId xmlns:a16="http://schemas.microsoft.com/office/drawing/2014/main" val="2764662945"/>
                    </a:ext>
                  </a:extLst>
                </a:gridCol>
              </a:tblGrid>
              <a:tr h="504780">
                <a:tc>
                  <a:txBody>
                    <a:bodyPr/>
                    <a:lstStyle/>
                    <a:p>
                      <a:pPr algn="ctr" rtl="0" fontAlgn="t">
                        <a:buNone/>
                      </a:pPr>
                      <a:r>
                        <a:rPr lang="en-CA" sz="2000" b="0" i="0" u="none" strike="noStrike" dirty="0">
                          <a:solidFill>
                            <a:schemeClr val="tx1"/>
                          </a:solidFill>
                          <a:effectLst/>
                          <a:latin typeface="Arial" panose="020B0604020202020204" pitchFamily="34" charset="0"/>
                        </a:rPr>
                        <a:t>8</a:t>
                      </a:r>
                      <a:endParaRPr lang="en-CA" sz="2000" b="0"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6037176"/>
                  </a:ext>
                </a:extLst>
              </a:tr>
              <a:tr h="504780">
                <a:tc>
                  <a:txBody>
                    <a:bodyPr/>
                    <a:lstStyle/>
                    <a:p>
                      <a:pPr algn="ctr" rtl="0" fontAlgn="t">
                        <a:buNone/>
                      </a:pPr>
                      <a:r>
                        <a:rPr lang="en-CA" sz="2000" b="0" i="0" u="none" strike="noStrike" dirty="0">
                          <a:solidFill>
                            <a:schemeClr val="tx1"/>
                          </a:solidFill>
                          <a:effectLst/>
                          <a:latin typeface="Arial" panose="020B0604020202020204" pitchFamily="34" charset="0"/>
                        </a:rPr>
                        <a:t>7</a:t>
                      </a:r>
                      <a:endParaRPr lang="en-CA" sz="2000" b="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1785150"/>
                  </a:ext>
                </a:extLst>
              </a:tr>
              <a:tr h="504780">
                <a:tc>
                  <a:txBody>
                    <a:bodyPr/>
                    <a:lstStyle/>
                    <a:p>
                      <a:pPr algn="ctr" rtl="0" fontAlgn="t">
                        <a:buNone/>
                      </a:pPr>
                      <a:r>
                        <a:rPr lang="en-CA" sz="2000" b="0" i="0" u="none" strike="noStrike" dirty="0">
                          <a:solidFill>
                            <a:schemeClr val="tx1"/>
                          </a:solidFill>
                          <a:effectLst/>
                          <a:latin typeface="Arial" panose="020B0604020202020204" pitchFamily="34" charset="0"/>
                        </a:rPr>
                        <a:t>6</a:t>
                      </a:r>
                      <a:endParaRPr lang="en-CA" sz="2000" b="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491708"/>
                  </a:ext>
                </a:extLst>
              </a:tr>
              <a:tr h="504780">
                <a:tc>
                  <a:txBody>
                    <a:bodyPr/>
                    <a:lstStyle/>
                    <a:p>
                      <a:pPr algn="ctr" rtl="0" fontAlgn="t">
                        <a:buNone/>
                      </a:pPr>
                      <a:r>
                        <a:rPr lang="en-CA" sz="2000" b="0" i="0" u="none" strike="noStrike" dirty="0">
                          <a:solidFill>
                            <a:schemeClr val="tx1"/>
                          </a:solidFill>
                          <a:effectLst/>
                          <a:latin typeface="Arial" panose="020B0604020202020204" pitchFamily="34" charset="0"/>
                        </a:rPr>
                        <a:t>5</a:t>
                      </a:r>
                      <a:endParaRPr lang="en-CA" sz="2000" b="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2472226"/>
                  </a:ext>
                </a:extLst>
              </a:tr>
              <a:tr h="504780">
                <a:tc>
                  <a:txBody>
                    <a:bodyPr/>
                    <a:lstStyle/>
                    <a:p>
                      <a:pPr algn="ctr" rtl="0" fontAlgn="t">
                        <a:buNone/>
                      </a:pPr>
                      <a:r>
                        <a:rPr lang="en-CA" sz="2000" b="0" i="0" u="none" strike="noStrike" dirty="0">
                          <a:solidFill>
                            <a:schemeClr val="tx1"/>
                          </a:solidFill>
                          <a:effectLst/>
                          <a:latin typeface="Arial" panose="020B0604020202020204" pitchFamily="34" charset="0"/>
                        </a:rPr>
                        <a:t>4</a:t>
                      </a:r>
                      <a:endParaRPr lang="en-CA" sz="2000" b="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9870814"/>
                  </a:ext>
                </a:extLst>
              </a:tr>
              <a:tr h="504780">
                <a:tc>
                  <a:txBody>
                    <a:bodyPr/>
                    <a:lstStyle/>
                    <a:p>
                      <a:pPr algn="ctr" rtl="0" fontAlgn="t">
                        <a:buNone/>
                      </a:pPr>
                      <a:r>
                        <a:rPr lang="en-CA" sz="2000" b="0" dirty="0">
                          <a:solidFill>
                            <a:schemeClr val="tx1"/>
                          </a:solidFill>
                          <a:effectLst/>
                        </a:rPr>
                        <a:t>3</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888472"/>
                  </a:ext>
                </a:extLst>
              </a:tr>
              <a:tr h="504780">
                <a:tc>
                  <a:txBody>
                    <a:bodyPr/>
                    <a:lstStyle/>
                    <a:p>
                      <a:pPr algn="ctr" rtl="0" fontAlgn="t">
                        <a:buNone/>
                      </a:pPr>
                      <a:r>
                        <a:rPr lang="en-CA" sz="2000" b="0" dirty="0">
                          <a:solidFill>
                            <a:schemeClr val="tx1"/>
                          </a:solidFill>
                          <a:effectLst/>
                        </a:rPr>
                        <a:t>2</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400759"/>
                  </a:ext>
                </a:extLst>
              </a:tr>
              <a:tr h="504780">
                <a:tc>
                  <a:txBody>
                    <a:bodyPr/>
                    <a:lstStyle/>
                    <a:p>
                      <a:pPr algn="ctr" rtl="0" fontAlgn="t">
                        <a:buNone/>
                      </a:pPr>
                      <a:r>
                        <a:rPr lang="en-CA" sz="2000" b="0" dirty="0">
                          <a:solidFill>
                            <a:schemeClr val="tx1"/>
                          </a:solidFill>
                          <a:effectLst/>
                        </a:rPr>
                        <a:t>1</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8677660"/>
                  </a:ext>
                </a:extLst>
              </a:tr>
              <a:tr h="337800">
                <a:tc>
                  <a:txBody>
                    <a:bodyPr/>
                    <a:lstStyle/>
                    <a:p>
                      <a:pPr rtl="0" fontAlgn="t">
                        <a:buNone/>
                      </a:pPr>
                      <a:endParaRPr lang="en-CA" sz="2000" b="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1800" dirty="0">
                          <a:solidFill>
                            <a:schemeClr val="tx1"/>
                          </a:solidFill>
                          <a:effectLst/>
                        </a:rPr>
                        <a:t>Doughnut</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1800" dirty="0">
                          <a:solidFill>
                            <a:schemeClr val="tx1"/>
                          </a:solidFill>
                          <a:effectLst/>
                        </a:rPr>
                        <a:t>Cookie</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1800" dirty="0">
                          <a:solidFill>
                            <a:schemeClr val="tx1"/>
                          </a:solidFill>
                          <a:effectLst/>
                        </a:rPr>
                        <a:t>Ice Cream</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1085340"/>
                  </a:ext>
                </a:extLst>
              </a:tr>
            </a:tbl>
          </a:graphicData>
        </a:graphic>
      </p:graphicFrame>
      <p:pic>
        <p:nvPicPr>
          <p:cNvPr id="13" name="Picture 6">
            <a:extLst>
              <a:ext uri="{FF2B5EF4-FFF2-40B4-BE49-F238E27FC236}">
                <a16:creationId xmlns:a16="http://schemas.microsoft.com/office/drawing/2014/main" id="{3FCBC4FF-D2EF-BE8B-4E70-8C7001673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281" y="2273530"/>
            <a:ext cx="440530" cy="6192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5EB44BE3-FC54-7147-CD3C-4EEDD0400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281" y="2746072"/>
            <a:ext cx="440530" cy="6192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AC283EE2-6CD9-D212-9A3F-F68C320BB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281" y="3239352"/>
            <a:ext cx="440530" cy="6192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BD59BD75-6D1E-BF77-D512-83E813A44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281" y="3756840"/>
            <a:ext cx="440530" cy="6192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6E635802-BFFD-997D-D0D7-566EBA82D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280" y="4263015"/>
            <a:ext cx="440530" cy="6192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5767EE93-14D8-9BD1-3B7D-55ECDC7CA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280" y="4769190"/>
            <a:ext cx="440530" cy="6192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A4D019A7-69EC-7C5B-E2C2-F5B093FA3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280" y="5252192"/>
            <a:ext cx="440530" cy="61929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a:extLst>
              <a:ext uri="{FF2B5EF4-FFF2-40B4-BE49-F238E27FC236}">
                <a16:creationId xmlns:a16="http://schemas.microsoft.com/office/drawing/2014/main" id="{0447B282-6CFC-CDA5-9B36-E67D42CE8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896504" y="5282778"/>
            <a:ext cx="436610" cy="6287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a:extLst>
              <a:ext uri="{FF2B5EF4-FFF2-40B4-BE49-F238E27FC236}">
                <a16:creationId xmlns:a16="http://schemas.microsoft.com/office/drawing/2014/main" id="{F70AC97B-2624-44AC-A6E1-80330C9E94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896505" y="4766232"/>
            <a:ext cx="436610" cy="6287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2969F9AB-238D-7B32-BDEC-B39B633BD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931583" y="4228853"/>
            <a:ext cx="436610" cy="6287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a:extLst>
              <a:ext uri="{FF2B5EF4-FFF2-40B4-BE49-F238E27FC236}">
                <a16:creationId xmlns:a16="http://schemas.microsoft.com/office/drawing/2014/main" id="{2D8170FC-BCA5-AA6B-C817-F8F75BBA6B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910326" y="3762593"/>
            <a:ext cx="436610" cy="62871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a:extLst>
              <a:ext uri="{FF2B5EF4-FFF2-40B4-BE49-F238E27FC236}">
                <a16:creationId xmlns:a16="http://schemas.microsoft.com/office/drawing/2014/main" id="{054366C4-603B-8DEE-3C46-ABCCFC4151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931583" y="3255440"/>
            <a:ext cx="436610" cy="6287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a:extLst>
              <a:ext uri="{FF2B5EF4-FFF2-40B4-BE49-F238E27FC236}">
                <a16:creationId xmlns:a16="http://schemas.microsoft.com/office/drawing/2014/main" id="{A084D2BA-BB16-AE85-22B0-9037BD5CB0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5948" y="3830794"/>
            <a:ext cx="237860" cy="49231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a:extLst>
              <a:ext uri="{FF2B5EF4-FFF2-40B4-BE49-F238E27FC236}">
                <a16:creationId xmlns:a16="http://schemas.microsoft.com/office/drawing/2014/main" id="{93F5830A-F43E-F05C-3EDB-8096B65050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5948" y="4326505"/>
            <a:ext cx="237860" cy="49231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a:extLst>
              <a:ext uri="{FF2B5EF4-FFF2-40B4-BE49-F238E27FC236}">
                <a16:creationId xmlns:a16="http://schemas.microsoft.com/office/drawing/2014/main" id="{33852460-CB30-12A0-68A6-4A40A99AF2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5948" y="4822216"/>
            <a:ext cx="237860" cy="49231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a:extLst>
              <a:ext uri="{FF2B5EF4-FFF2-40B4-BE49-F238E27FC236}">
                <a16:creationId xmlns:a16="http://schemas.microsoft.com/office/drawing/2014/main" id="{C64B919A-BA1E-5574-3B44-F780807D6C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5948" y="5317927"/>
            <a:ext cx="237860" cy="49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3216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D4D91-7911-05F8-BB36-074713C85A9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2774799-BE3B-9F45-E778-B650780461E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AA88A2D-6403-BB72-1792-1CB675E24E2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35DF3EF-AF5E-185B-F07C-3EA2F2473EC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0351CFF-D0A8-2F0D-EDFD-41A1A797409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08CFC9A-E939-B58E-B26E-C26F1015416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DATA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8179B4D-1034-AEAB-3E7B-2A1B448711BD}"/>
              </a:ext>
            </a:extLst>
          </p:cNvPr>
          <p:cNvSpPr>
            <a:spLocks noChangeArrowheads="1"/>
          </p:cNvSpPr>
          <p:nvPr/>
        </p:nvSpPr>
        <p:spPr bwMode="auto">
          <a:xfrm>
            <a:off x="437660" y="1975950"/>
            <a:ext cx="108839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8. How are a tally chart and a bar graph different?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How are they similar?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When might a bar graph be better than a tally chart?</a:t>
            </a:r>
          </a:p>
        </p:txBody>
      </p:sp>
    </p:spTree>
    <p:extLst>
      <p:ext uri="{BB962C8B-B14F-4D97-AF65-F5344CB8AC3E}">
        <p14:creationId xmlns:p14="http://schemas.microsoft.com/office/powerpoint/2010/main" val="30878021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66D123C-71FF-A6CE-ADAB-B7AEFB5E088E}"/>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0E25DEE4-0890-AEF6-929A-43A6324D799A}"/>
              </a:ext>
            </a:extLst>
          </p:cNvPr>
          <p:cNvSpPr txBox="1"/>
          <p:nvPr/>
        </p:nvSpPr>
        <p:spPr>
          <a:xfrm>
            <a:off x="1003610" y="2295751"/>
            <a:ext cx="1018477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1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PROBABILITY</a:t>
            </a:r>
          </a:p>
        </p:txBody>
      </p:sp>
      <p:grpSp>
        <p:nvGrpSpPr>
          <p:cNvPr id="3" name="Group 2">
            <a:extLst>
              <a:ext uri="{FF2B5EF4-FFF2-40B4-BE49-F238E27FC236}">
                <a16:creationId xmlns:a16="http://schemas.microsoft.com/office/drawing/2014/main" id="{7FE1F7B3-4CBE-7D15-7F1B-7BF472C3F8AD}"/>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8304E5B0-717A-9D46-2881-25A34111F530}"/>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278AF2F8-7C99-CD6E-E1BA-EA75F7841C6B}"/>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8BF1E335-47F2-DF31-BF7F-72092AB1CC16}"/>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52135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F7292-093D-1F1E-111C-483215C4D53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C34937A-B316-7E02-DB6D-69C454B033C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2196590-AD40-E6AA-C47A-0AF6F014324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F782731-6FB1-6F6B-3A06-F2D8902397E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1F56755-994F-B525-C66D-B6060E7C2E6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26CB417-9B50-91DC-DF75-3177E6A2994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05BD50B-4D7C-02EB-1332-E101494C8222}"/>
              </a:ext>
            </a:extLst>
          </p:cNvPr>
          <p:cNvSpPr>
            <a:spLocks noChangeArrowheads="1"/>
          </p:cNvSpPr>
          <p:nvPr/>
        </p:nvSpPr>
        <p:spPr bwMode="auto">
          <a:xfrm>
            <a:off x="437660" y="2084346"/>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10. Circle the number that is closest to 10: </a:t>
            </a:r>
          </a:p>
          <a:p>
            <a:endParaRPr lang="en-CA" sz="2800" dirty="0"/>
          </a:p>
          <a:p>
            <a:r>
              <a:rPr lang="en-CA" sz="2800" dirty="0"/>
              <a:t>16, 7, 12, 6</a:t>
            </a:r>
          </a:p>
        </p:txBody>
      </p:sp>
    </p:spTree>
    <p:extLst>
      <p:ext uri="{BB962C8B-B14F-4D97-AF65-F5344CB8AC3E}">
        <p14:creationId xmlns:p14="http://schemas.microsoft.com/office/powerpoint/2010/main" val="26627715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44266-DF8A-BF01-BEAF-1EA47EC5F32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6F36851-ECE2-44BD-4B7E-1BD56C6AB85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5034978-7BE4-928C-B8FD-032B79D033D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6B9C3DA-94AC-D144-B3BE-BD74A56E74A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18B3E00-193A-C00C-11E7-2290E1C1987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02C6641A-78C0-DBBB-F3CE-C8813DEEDCD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9A4CC9A-70CF-2D9E-040C-3E07C0CB5615}"/>
              </a:ext>
            </a:extLst>
          </p:cNvPr>
          <p:cNvSpPr>
            <a:spLocks noChangeArrowheads="1"/>
          </p:cNvSpPr>
          <p:nvPr/>
        </p:nvSpPr>
        <p:spPr bwMode="auto">
          <a:xfrm>
            <a:off x="437660" y="1760506"/>
            <a:ext cx="1088399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If there are 12 red balls and 5 blue balls mixed together in a big bin, if you take a ball without looking, are you more likely to get a red ball or a green ball?</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descr="A bowl of red and blue balls&#10;&#10;AI-generated content may be incorrect.">
            <a:extLst>
              <a:ext uri="{FF2B5EF4-FFF2-40B4-BE49-F238E27FC236}">
                <a16:creationId xmlns:a16="http://schemas.microsoft.com/office/drawing/2014/main" id="{86FE5787-A600-A0DF-A05F-2815117A8878}"/>
              </a:ext>
            </a:extLst>
          </p:cNvPr>
          <p:cNvPicPr>
            <a:picLocks noChangeAspect="1"/>
          </p:cNvPicPr>
          <p:nvPr/>
        </p:nvPicPr>
        <p:blipFill>
          <a:blip r:embed="rId3"/>
          <a:stretch>
            <a:fillRect/>
          </a:stretch>
        </p:blipFill>
        <p:spPr>
          <a:xfrm>
            <a:off x="650464" y="3345024"/>
            <a:ext cx="4683536" cy="2798151"/>
          </a:xfrm>
          <a:prstGeom prst="rect">
            <a:avLst/>
          </a:prstGeom>
        </p:spPr>
      </p:pic>
    </p:spTree>
    <p:extLst>
      <p:ext uri="{BB962C8B-B14F-4D97-AF65-F5344CB8AC3E}">
        <p14:creationId xmlns:p14="http://schemas.microsoft.com/office/powerpoint/2010/main" val="9331948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8B5D6-ACF4-32B4-6BAF-4A1C2813119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C3B9A37-32FE-F9A2-8993-10FBC29DF4D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588AF9A-03A9-51F1-9E44-8DC3AD98258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EF7942D-EEAD-E04A-1727-6D1953904F3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A0D90BF-56F1-435D-653E-C6335556290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44241D1-90ED-2EDE-652B-4A7547B7F9D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082966D-8CB9-2FE6-3061-4D2D157B9495}"/>
              </a:ext>
            </a:extLst>
          </p:cNvPr>
          <p:cNvSpPr>
            <a:spLocks noChangeArrowheads="1"/>
          </p:cNvSpPr>
          <p:nvPr/>
        </p:nvSpPr>
        <p:spPr bwMode="auto">
          <a:xfrm>
            <a:off x="437660" y="1591045"/>
            <a:ext cx="1088399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Use the scale on the line to put down how certain or uncertain you are of these things happening Friday:</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There is cake for breakfast. </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teacher will bring in a puppy. </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We will go outside to play.</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Someone will wear a blue shirt. </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 will use a pencil.</a:t>
            </a:r>
          </a:p>
        </p:txBody>
      </p:sp>
      <p:pic>
        <p:nvPicPr>
          <p:cNvPr id="3" name="Picture 2">
            <a:extLst>
              <a:ext uri="{FF2B5EF4-FFF2-40B4-BE49-F238E27FC236}">
                <a16:creationId xmlns:a16="http://schemas.microsoft.com/office/drawing/2014/main" id="{71A760E7-C66F-7528-ECB8-23BBD5BB244A}"/>
              </a:ext>
            </a:extLst>
          </p:cNvPr>
          <p:cNvPicPr>
            <a:picLocks noChangeAspect="1"/>
          </p:cNvPicPr>
          <p:nvPr/>
        </p:nvPicPr>
        <p:blipFill>
          <a:blip r:embed="rId3"/>
          <a:stretch>
            <a:fillRect/>
          </a:stretch>
        </p:blipFill>
        <p:spPr>
          <a:xfrm>
            <a:off x="284210" y="4951289"/>
            <a:ext cx="11147650" cy="957755"/>
          </a:xfrm>
          <a:prstGeom prst="rect">
            <a:avLst/>
          </a:prstGeom>
        </p:spPr>
      </p:pic>
    </p:spTree>
    <p:extLst>
      <p:ext uri="{BB962C8B-B14F-4D97-AF65-F5344CB8AC3E}">
        <p14:creationId xmlns:p14="http://schemas.microsoft.com/office/powerpoint/2010/main" val="8108132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4909E-3D46-1521-6694-29FE0636C66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72D9BCB-CE1B-8878-EF88-68AB3F3D60F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EDFEF38-E6B7-6D71-4DAB-702451A0B1D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68DB8519-F303-1A6F-4ADB-F0C6B605A41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42E002D-3E80-DB3F-2D4D-9D3BB5D49B8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A7311C1-5CD3-0520-4363-4BEBD25CA45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8BB0D89-A7FC-63ED-9789-7574909979F8}"/>
              </a:ext>
            </a:extLst>
          </p:cNvPr>
          <p:cNvSpPr>
            <a:spLocks noChangeArrowheads="1"/>
          </p:cNvSpPr>
          <p:nvPr/>
        </p:nvSpPr>
        <p:spPr bwMode="auto">
          <a:xfrm>
            <a:off x="437660" y="1875406"/>
            <a:ext cx="108839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 When you walk to school, which of these things are you more likely to see? Explain why.</a:t>
            </a:r>
          </a:p>
        </p:txBody>
      </p:sp>
      <p:graphicFrame>
        <p:nvGraphicFramePr>
          <p:cNvPr id="2" name="Table 1">
            <a:extLst>
              <a:ext uri="{FF2B5EF4-FFF2-40B4-BE49-F238E27FC236}">
                <a16:creationId xmlns:a16="http://schemas.microsoft.com/office/drawing/2014/main" id="{C19C385B-4B20-8EBC-DBCA-AD52A47C6420}"/>
              </a:ext>
            </a:extLst>
          </p:cNvPr>
          <p:cNvGraphicFramePr>
            <a:graphicFrameLocks noGrp="1"/>
          </p:cNvGraphicFramePr>
          <p:nvPr/>
        </p:nvGraphicFramePr>
        <p:xfrm>
          <a:off x="437661" y="2829072"/>
          <a:ext cx="10883996" cy="3716580"/>
        </p:xfrm>
        <a:graphic>
          <a:graphicData uri="http://schemas.openxmlformats.org/drawingml/2006/table">
            <a:tbl>
              <a:tblPr firstRow="1" bandRow="1">
                <a:tableStyleId>{5C22544A-7EE6-4342-B048-85BDC9FD1C3A}</a:tableStyleId>
              </a:tblPr>
              <a:tblGrid>
                <a:gridCol w="2333462">
                  <a:extLst>
                    <a:ext uri="{9D8B030D-6E8A-4147-A177-3AD203B41FA5}">
                      <a16:colId xmlns:a16="http://schemas.microsoft.com/office/drawing/2014/main" val="123711788"/>
                    </a:ext>
                  </a:extLst>
                </a:gridCol>
                <a:gridCol w="2214157">
                  <a:extLst>
                    <a:ext uri="{9D8B030D-6E8A-4147-A177-3AD203B41FA5}">
                      <a16:colId xmlns:a16="http://schemas.microsoft.com/office/drawing/2014/main" val="2144839929"/>
                    </a:ext>
                  </a:extLst>
                </a:gridCol>
                <a:gridCol w="2238135">
                  <a:extLst>
                    <a:ext uri="{9D8B030D-6E8A-4147-A177-3AD203B41FA5}">
                      <a16:colId xmlns:a16="http://schemas.microsoft.com/office/drawing/2014/main" val="3327129086"/>
                    </a:ext>
                  </a:extLst>
                </a:gridCol>
                <a:gridCol w="4098242">
                  <a:extLst>
                    <a:ext uri="{9D8B030D-6E8A-4147-A177-3AD203B41FA5}">
                      <a16:colId xmlns:a16="http://schemas.microsoft.com/office/drawing/2014/main" val="2764662945"/>
                    </a:ext>
                  </a:extLst>
                </a:gridCol>
              </a:tblGrid>
              <a:tr h="877850">
                <a:tc>
                  <a:txBody>
                    <a:bodyPr/>
                    <a:lstStyle/>
                    <a:p>
                      <a:pPr algn="ctr" rtl="0" fontAlgn="t">
                        <a:buNone/>
                      </a:pPr>
                      <a:endParaRPr lang="en-CA" sz="3600" b="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i="0" u="none" strike="noStrike" dirty="0">
                          <a:solidFill>
                            <a:srgbClr val="000000"/>
                          </a:solidFill>
                          <a:effectLst/>
                          <a:latin typeface="Arial" panose="020B0604020202020204" pitchFamily="34" charset="0"/>
                        </a:rPr>
                        <a:t>More Likely</a:t>
                      </a:r>
                      <a:endParaRPr lang="en-CA" sz="40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i="0" u="none" strike="noStrike" dirty="0">
                          <a:solidFill>
                            <a:srgbClr val="000000"/>
                          </a:solidFill>
                          <a:effectLst/>
                          <a:latin typeface="Arial" panose="020B0604020202020204" pitchFamily="34" charset="0"/>
                        </a:rPr>
                        <a:t>Less Likely</a:t>
                      </a:r>
                      <a:endParaRPr lang="en-CA" sz="40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i="0" u="none" strike="noStrike" dirty="0">
                          <a:solidFill>
                            <a:srgbClr val="000000"/>
                          </a:solidFill>
                          <a:effectLst/>
                          <a:latin typeface="Arial" panose="020B0604020202020204" pitchFamily="34" charset="0"/>
                        </a:rPr>
                        <a:t>Why?</a:t>
                      </a:r>
                      <a:endParaRPr lang="en-CA" sz="40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6037176"/>
                  </a:ext>
                </a:extLst>
              </a:tr>
              <a:tr h="877850">
                <a:tc>
                  <a:txBody>
                    <a:bodyPr/>
                    <a:lstStyle/>
                    <a:p>
                      <a:pPr rtl="0" fontAlgn="t">
                        <a:buNone/>
                      </a:pPr>
                      <a:r>
                        <a:rPr lang="en-CA" sz="2800" b="0" i="0" u="none" strike="noStrike" dirty="0">
                          <a:solidFill>
                            <a:srgbClr val="000000"/>
                          </a:solidFill>
                          <a:effectLst/>
                          <a:latin typeface="Arial" panose="020B0604020202020204" pitchFamily="34" charset="0"/>
                        </a:rPr>
                        <a:t>Cat or Lizard</a:t>
                      </a:r>
                      <a:endParaRPr lang="en-CA" sz="40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40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40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40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491708"/>
                  </a:ext>
                </a:extLst>
              </a:tr>
              <a:tr h="877850">
                <a:tc>
                  <a:txBody>
                    <a:bodyPr/>
                    <a:lstStyle/>
                    <a:p>
                      <a:pPr rtl="0" fontAlgn="t">
                        <a:buNone/>
                      </a:pPr>
                      <a:r>
                        <a:rPr lang="en-CA" sz="2800" b="0" i="0" u="none" strike="noStrike">
                          <a:solidFill>
                            <a:srgbClr val="000000"/>
                          </a:solidFill>
                          <a:effectLst/>
                          <a:latin typeface="Arial" panose="020B0604020202020204" pitchFamily="34" charset="0"/>
                        </a:rPr>
                        <a:t>Bike or Helicopter</a:t>
                      </a:r>
                      <a:endParaRPr lang="en-CA" sz="400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40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40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40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2472226"/>
                  </a:ext>
                </a:extLst>
              </a:tr>
              <a:tr h="877850">
                <a:tc>
                  <a:txBody>
                    <a:bodyPr/>
                    <a:lstStyle/>
                    <a:p>
                      <a:pPr rtl="0" fontAlgn="t">
                        <a:buNone/>
                      </a:pPr>
                      <a:r>
                        <a:rPr lang="en-CA" sz="2800" b="0" i="0" u="none" strike="noStrike" dirty="0">
                          <a:solidFill>
                            <a:srgbClr val="000000"/>
                          </a:solidFill>
                          <a:effectLst/>
                          <a:latin typeface="Arial" panose="020B0604020202020204" pitchFamily="34" charset="0"/>
                        </a:rPr>
                        <a:t>Rock or Rocket</a:t>
                      </a:r>
                      <a:endParaRPr lang="en-CA" sz="40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40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40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40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9870814"/>
                  </a:ext>
                </a:extLst>
              </a:tr>
            </a:tbl>
          </a:graphicData>
        </a:graphic>
      </p:graphicFrame>
    </p:spTree>
    <p:extLst>
      <p:ext uri="{BB962C8B-B14F-4D97-AF65-F5344CB8AC3E}">
        <p14:creationId xmlns:p14="http://schemas.microsoft.com/office/powerpoint/2010/main" val="28089138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CDF24-8956-BD23-BAEB-844316B22F0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6AC3B29-7CC8-56CF-046E-B61F2A45692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1F9C41F-2C9F-DCD1-13B5-5D4D36ACF5C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51D714A-65E2-5E3C-3E74-4016A9E737C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C1C3F2E-EF9E-1211-9753-9A967FA5BCA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D4DF9D17-800B-1D9F-8456-05FFAF260B5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25683D2-A11E-AC87-6932-D0C987D1687A}"/>
              </a:ext>
            </a:extLst>
          </p:cNvPr>
          <p:cNvSpPr>
            <a:spLocks noChangeArrowheads="1"/>
          </p:cNvSpPr>
          <p:nvPr/>
        </p:nvSpPr>
        <p:spPr bwMode="auto">
          <a:xfrm>
            <a:off x="437660" y="1875406"/>
            <a:ext cx="108839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 Imagine you are walking home from school. What is something you are never going to see?</a:t>
            </a:r>
          </a:p>
        </p:txBody>
      </p:sp>
    </p:spTree>
    <p:extLst>
      <p:ext uri="{BB962C8B-B14F-4D97-AF65-F5344CB8AC3E}">
        <p14:creationId xmlns:p14="http://schemas.microsoft.com/office/powerpoint/2010/main" val="5491646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56984-3D0C-2A4D-CD3D-4EF21ABEEAA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527736C-E5B3-6412-03BA-EA2F05D75AE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F72A817-2DA5-DFC3-3E9E-84AD747D7C1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B1C07E9-C9D5-CB05-A5FA-9F0E6BAC566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DDB067B-F5EA-0307-F33F-8AE1F5DE9B7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D0B33FC-5866-CDF9-5635-828488746D3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4FFABC0-5751-80B6-1504-B76F86727A6C}"/>
              </a:ext>
            </a:extLst>
          </p:cNvPr>
          <p:cNvSpPr>
            <a:spLocks noChangeArrowheads="1"/>
          </p:cNvSpPr>
          <p:nvPr/>
        </p:nvSpPr>
        <p:spPr bwMode="auto">
          <a:xfrm>
            <a:off x="437660" y="1875406"/>
            <a:ext cx="108839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Imagine you are walking down the hall outside your classroom. What is something you are sure to see?</a:t>
            </a:r>
          </a:p>
        </p:txBody>
      </p:sp>
    </p:spTree>
    <p:extLst>
      <p:ext uri="{BB962C8B-B14F-4D97-AF65-F5344CB8AC3E}">
        <p14:creationId xmlns:p14="http://schemas.microsoft.com/office/powerpoint/2010/main" val="232246210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3CE2B-C8B9-3B4F-6F18-AD06861FDA8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CE0E6D4-677C-9466-A03B-22A9D6415D3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CD5F839-8457-2F6D-9B12-FDAC363324C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044166A-8389-872C-EC16-EFF9B301594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A101310-1D0B-E25A-9652-5B8825B2D4F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5C8037C-CE1E-7E45-DCAE-5A48CCB9FDC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A328C08-AEE1-5237-681C-686D204FB973}"/>
              </a:ext>
            </a:extLst>
          </p:cNvPr>
          <p:cNvSpPr>
            <a:spLocks noChangeArrowheads="1"/>
          </p:cNvSpPr>
          <p:nvPr/>
        </p:nvSpPr>
        <p:spPr bwMode="auto">
          <a:xfrm>
            <a:off x="437660" y="1875406"/>
            <a:ext cx="108839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what it means if two things are “equally likely” to happen. Give an example.</a:t>
            </a:r>
          </a:p>
        </p:txBody>
      </p:sp>
    </p:spTree>
    <p:extLst>
      <p:ext uri="{BB962C8B-B14F-4D97-AF65-F5344CB8AC3E}">
        <p14:creationId xmlns:p14="http://schemas.microsoft.com/office/powerpoint/2010/main" val="5990439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2135-CB08-6B13-9FC9-55FD73F8743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77055AB-249A-EABA-4BA1-7D68D49C9DD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088474E-9416-2CD4-F8B9-D5EEDD534E1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6294A6BF-964C-DD68-E3F0-97456C9332C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198A8DC-9FC7-3034-40BC-442DD6F77D5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0B5E988-5D27-A432-3DF9-4A87497F9FD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05F5F39-E959-1F86-3775-0F7A61AC80F3}"/>
              </a:ext>
            </a:extLst>
          </p:cNvPr>
          <p:cNvSpPr>
            <a:spLocks noChangeArrowheads="1"/>
          </p:cNvSpPr>
          <p:nvPr/>
        </p:nvSpPr>
        <p:spPr bwMode="auto">
          <a:xfrm>
            <a:off x="437660" y="1875406"/>
            <a:ext cx="108839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Look outside. Explain why you think it will be “More Likely,” “Less Likely”, or “Equally Likely” to be sunny tomorrow.</a:t>
            </a:r>
          </a:p>
        </p:txBody>
      </p:sp>
    </p:spTree>
    <p:extLst>
      <p:ext uri="{BB962C8B-B14F-4D97-AF65-F5344CB8AC3E}">
        <p14:creationId xmlns:p14="http://schemas.microsoft.com/office/powerpoint/2010/main" val="247361157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5BC69-3983-CCB7-6E8C-E3A082B0F7B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C733C70-6871-FB84-B243-1D281C80D92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4A435F2-AE87-FB32-25EE-6F99E3EC416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C7CC453-745E-099D-4FBC-F412F6BCB89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5413612-6352-2930-6695-446F7B49470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2E39725-2230-02CF-8B5F-4986F1DBC5A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734D304-94C7-FFC1-7624-4EBA3320F177}"/>
              </a:ext>
            </a:extLst>
          </p:cNvPr>
          <p:cNvSpPr>
            <a:spLocks noChangeArrowheads="1"/>
          </p:cNvSpPr>
          <p:nvPr/>
        </p:nvSpPr>
        <p:spPr bwMode="auto">
          <a:xfrm>
            <a:off x="437660" y="1875406"/>
            <a:ext cx="108839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8.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 this bag there is a piece of fruit.  How certain are you that it is an apple? Tell me why you think that?</a:t>
            </a:r>
          </a:p>
        </p:txBody>
      </p:sp>
    </p:spTree>
    <p:extLst>
      <p:ext uri="{BB962C8B-B14F-4D97-AF65-F5344CB8AC3E}">
        <p14:creationId xmlns:p14="http://schemas.microsoft.com/office/powerpoint/2010/main" val="25947137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B202D-E67C-FB03-1861-1E2FB09ADEF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5F68D89-B8E0-8921-56EF-B03D8A970F0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CB1EFA5-9B53-AB61-0B0F-886F2674C8C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5170A09-B0B5-5997-EB62-5FBBF949BF9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CEEB143-BD7D-3035-B861-BCD02145195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DECD5BC7-6807-85A4-04B7-51C6DD06D37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CE9DDD4-3683-915C-C9A6-81B7AC7C949F}"/>
              </a:ext>
            </a:extLst>
          </p:cNvPr>
          <p:cNvSpPr>
            <a:spLocks noChangeArrowheads="1"/>
          </p:cNvSpPr>
          <p:nvPr/>
        </p:nvSpPr>
        <p:spPr bwMode="auto">
          <a:xfrm>
            <a:off x="437660" y="1930980"/>
            <a:ext cx="108839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9.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You are playing with your friends at recess. Explain what days of the week are you certain it is not? What days of the week are you certain it could it be?</a:t>
            </a:r>
          </a:p>
        </p:txBody>
      </p:sp>
    </p:spTree>
    <p:extLst>
      <p:ext uri="{BB962C8B-B14F-4D97-AF65-F5344CB8AC3E}">
        <p14:creationId xmlns:p14="http://schemas.microsoft.com/office/powerpoint/2010/main" val="72403193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D847A0-4A81-262D-F907-A05196275076}"/>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3D60BFC6-A836-6BE4-BC36-89DE786CCCAA}"/>
              </a:ext>
            </a:extLst>
          </p:cNvPr>
          <p:cNvSpPr txBox="1"/>
          <p:nvPr/>
        </p:nvSpPr>
        <p:spPr>
          <a:xfrm>
            <a:off x="1003610" y="2295751"/>
            <a:ext cx="1018477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1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GEOMETRY</a:t>
            </a:r>
          </a:p>
        </p:txBody>
      </p:sp>
      <p:grpSp>
        <p:nvGrpSpPr>
          <p:cNvPr id="3" name="Group 2">
            <a:extLst>
              <a:ext uri="{FF2B5EF4-FFF2-40B4-BE49-F238E27FC236}">
                <a16:creationId xmlns:a16="http://schemas.microsoft.com/office/drawing/2014/main" id="{4F1AE37F-008D-6CB6-9A11-3B5696DF3F92}"/>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ABDC16EB-4683-B711-B88D-4323416EC385}"/>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7BD507BF-25A7-B39C-0C41-4FD6FF3B5A28}"/>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EF1E88EB-0C84-75B5-658B-FC353DE7E67A}"/>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2107803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29CF8-B3A6-9560-923E-6179C51A064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5631CB2-2465-D537-EC2A-CD76D58187C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FC6B57A-86E0-D58E-D131-A1E25F72737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48B0D3B-B14C-E236-1D01-16C06666742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FD6348D-4D44-E36E-9262-B333ED215A5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C7B55F2-C0B9-90DA-7083-E96C0EEF26F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BF56D38-EFE9-C598-DF6D-DC4D6EBFACB2}"/>
              </a:ext>
            </a:extLst>
          </p:cNvPr>
          <p:cNvSpPr>
            <a:spLocks noChangeArrowheads="1"/>
          </p:cNvSpPr>
          <p:nvPr/>
        </p:nvSpPr>
        <p:spPr bwMode="auto">
          <a:xfrm>
            <a:off x="437660" y="1930980"/>
            <a:ext cx="11532815" cy="367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11. In the number pairs, circle which number is the greatest.</a:t>
            </a:r>
          </a:p>
          <a:p>
            <a:pPr marL="342900" indent="-342900">
              <a:lnSpc>
                <a:spcPct val="150000"/>
              </a:lnSpc>
              <a:buFont typeface="+mj-lt"/>
              <a:buAutoNum type="alphaLcPeriod"/>
            </a:pPr>
            <a:r>
              <a:rPr lang="en-CA" sz="2800" dirty="0"/>
              <a:t>  3 		7</a:t>
            </a:r>
          </a:p>
          <a:p>
            <a:pPr marL="342900" indent="-342900">
              <a:lnSpc>
                <a:spcPct val="150000"/>
              </a:lnSpc>
              <a:buFont typeface="+mj-lt"/>
              <a:buAutoNum type="alphaLcPeriod"/>
            </a:pPr>
            <a:r>
              <a:rPr lang="en-CA" sz="2800" dirty="0"/>
              <a:t>  8 		5</a:t>
            </a:r>
          </a:p>
          <a:p>
            <a:pPr marL="342900" indent="-342900">
              <a:lnSpc>
                <a:spcPct val="150000"/>
              </a:lnSpc>
              <a:buFont typeface="+mj-lt"/>
              <a:buAutoNum type="alphaLcPeriod"/>
            </a:pPr>
            <a:r>
              <a:rPr lang="en-CA" sz="2800" dirty="0"/>
              <a:t>  12 	9</a:t>
            </a:r>
          </a:p>
          <a:p>
            <a:pPr marL="342900" indent="-342900">
              <a:lnSpc>
                <a:spcPct val="150000"/>
              </a:lnSpc>
              <a:buFont typeface="+mj-lt"/>
              <a:buAutoNum type="alphaLcPeriod"/>
            </a:pPr>
            <a:r>
              <a:rPr lang="en-CA" sz="2800" dirty="0"/>
              <a:t>  15 	19</a:t>
            </a:r>
          </a:p>
          <a:p>
            <a:pPr marL="342900" indent="-342900">
              <a:lnSpc>
                <a:spcPct val="150000"/>
              </a:lnSpc>
              <a:buFont typeface="+mj-lt"/>
              <a:buAutoNum type="alphaLcPeriod"/>
            </a:pPr>
            <a:r>
              <a:rPr lang="en-CA" sz="2800" dirty="0"/>
              <a:t>  18 	14</a:t>
            </a:r>
          </a:p>
        </p:txBody>
      </p:sp>
    </p:spTree>
    <p:extLst>
      <p:ext uri="{BB962C8B-B14F-4D97-AF65-F5344CB8AC3E}">
        <p14:creationId xmlns:p14="http://schemas.microsoft.com/office/powerpoint/2010/main" val="1735908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37CC-9A25-A797-C164-2F0CFEC188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F0FAF7-AE20-A474-7A35-EABE064AA3C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D644E0A-698F-932D-4D14-6A5E7F8D6B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BCA0515-49E3-30FF-5192-7391D951995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5625DF-A1D8-3209-0D52-05785B7A205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481E773-2817-1C0F-C443-5291315C81A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GEOMETRY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35C0892-545F-B1E3-1FBF-099EB2FE0E99}"/>
              </a:ext>
            </a:extLst>
          </p:cNvPr>
          <p:cNvSpPr>
            <a:spLocks noChangeArrowheads="1"/>
          </p:cNvSpPr>
          <p:nvPr/>
        </p:nvSpPr>
        <p:spPr bwMode="auto">
          <a:xfrm>
            <a:off x="437660" y="1531043"/>
            <a:ext cx="402893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Choose one of the shapes below.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Circle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Triangle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Square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Rectangle</a:t>
            </a: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Write the name in the middle. Answer the questions in each of the 4 corners for your shape.</a:t>
            </a:r>
          </a:p>
        </p:txBody>
      </p:sp>
      <p:pic>
        <p:nvPicPr>
          <p:cNvPr id="3" name="Picture 2" descr="A diagram of a list of things&#10;&#10;AI-generated content may be incorrect.">
            <a:extLst>
              <a:ext uri="{FF2B5EF4-FFF2-40B4-BE49-F238E27FC236}">
                <a16:creationId xmlns:a16="http://schemas.microsoft.com/office/drawing/2014/main" id="{78154BB1-374E-C01C-994D-8B6881F8E400}"/>
              </a:ext>
            </a:extLst>
          </p:cNvPr>
          <p:cNvPicPr>
            <a:picLocks noChangeAspect="1"/>
          </p:cNvPicPr>
          <p:nvPr/>
        </p:nvPicPr>
        <p:blipFill>
          <a:blip r:embed="rId3"/>
          <a:stretch>
            <a:fillRect/>
          </a:stretch>
        </p:blipFill>
        <p:spPr>
          <a:xfrm>
            <a:off x="4466595" y="1965628"/>
            <a:ext cx="7441196" cy="3629630"/>
          </a:xfrm>
          <a:prstGeom prst="rect">
            <a:avLst/>
          </a:prstGeom>
        </p:spPr>
      </p:pic>
    </p:spTree>
    <p:extLst>
      <p:ext uri="{BB962C8B-B14F-4D97-AF65-F5344CB8AC3E}">
        <p14:creationId xmlns:p14="http://schemas.microsoft.com/office/powerpoint/2010/main" val="126889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BF452-D734-47CF-BB5C-992C1F20F50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2CF1F26-62CD-9F3C-AE02-47E127DF2CC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7034F75-20F6-8AB1-2596-38A14ABB762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7F94B0E-55A3-128C-FB50-37DB701661A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CFB06B9-4107-6B5F-FB49-811B0EE3AAC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093E5A0-1172-EF04-C799-13193E269B2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GEOMETRY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BE3E2D5-6B67-D358-A711-0FE14049A0E8}"/>
              </a:ext>
            </a:extLst>
          </p:cNvPr>
          <p:cNvSpPr>
            <a:spLocks noChangeArrowheads="1"/>
          </p:cNvSpPr>
          <p:nvPr/>
        </p:nvSpPr>
        <p:spPr bwMode="auto">
          <a:xfrm>
            <a:off x="437660" y="2305615"/>
            <a:ext cx="402893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Look at the following image. Circle 3 shapes you see. How do you know what shapes they are?</a:t>
            </a:r>
          </a:p>
        </p:txBody>
      </p:sp>
      <p:pic>
        <p:nvPicPr>
          <p:cNvPr id="2" name="Picture 2">
            <a:extLst>
              <a:ext uri="{FF2B5EF4-FFF2-40B4-BE49-F238E27FC236}">
                <a16:creationId xmlns:a16="http://schemas.microsoft.com/office/drawing/2014/main" id="{DE7750F2-598B-88B9-BFA6-B8441AF95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248" y="1700714"/>
            <a:ext cx="7189092" cy="479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4880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4B2CA-B015-8F5C-4B14-CB7D4255329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84C4D1A-4CEC-9E2C-20A6-2131DFFDDAB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15C1F67-F0BB-410B-F01F-E31CF24E063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51E39286-C0BF-5441-39C2-FEA8ED3CEE9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0806701-BA1D-3D9E-4D6C-B76027F26E3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0AE63F2-E879-8450-5E00-EB4AE5E1349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GEOMETRY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02AAF1B-9676-BEAC-349A-0A8AD8493E97}"/>
              </a:ext>
            </a:extLst>
          </p:cNvPr>
          <p:cNvSpPr>
            <a:spLocks noChangeArrowheads="1"/>
          </p:cNvSpPr>
          <p:nvPr/>
        </p:nvSpPr>
        <p:spPr bwMode="auto">
          <a:xfrm>
            <a:off x="437661" y="1715536"/>
            <a:ext cx="565834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 Explain what shapes you would need to build a triangular prism? (provide a 3D model as well).</a:t>
            </a:r>
          </a:p>
        </p:txBody>
      </p:sp>
      <p:pic>
        <p:nvPicPr>
          <p:cNvPr id="3" name="Picture 2">
            <a:extLst>
              <a:ext uri="{FF2B5EF4-FFF2-40B4-BE49-F238E27FC236}">
                <a16:creationId xmlns:a16="http://schemas.microsoft.com/office/drawing/2014/main" id="{B5742026-41E5-425A-FF3F-9290758F4F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09" t="10909" r="7834" b="8209"/>
          <a:stretch>
            <a:fillRect/>
          </a:stretch>
        </p:blipFill>
        <p:spPr bwMode="auto">
          <a:xfrm>
            <a:off x="6096000" y="1715536"/>
            <a:ext cx="5329254" cy="432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6049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B0BE0-6A59-2CD5-8DC7-5BC43F538FF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42BE830-1372-8775-C1FD-54316087250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CA0BDF3-2588-2CAB-51CA-3ECEC3AC96C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6F68D85F-57F1-E7BF-292B-C24D22A706B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60B999F-D7FC-3D67-35C7-2BEECEFFA9D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DBDF623F-4893-B972-5364-21C37D372E6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GEOMETRY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3BD81DD-638A-ADE5-6685-6781D7F2A29A}"/>
              </a:ext>
            </a:extLst>
          </p:cNvPr>
          <p:cNvSpPr>
            <a:spLocks noChangeArrowheads="1"/>
          </p:cNvSpPr>
          <p:nvPr/>
        </p:nvSpPr>
        <p:spPr bwMode="auto">
          <a:xfrm>
            <a:off x="437660" y="1975950"/>
            <a:ext cx="565834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 Choose 2 or more shapes from your tangram set. Put them together to form a new shape. Draw (or trace) the shape. Can you show the original smaller shapes?</a:t>
            </a:r>
          </a:p>
        </p:txBody>
      </p:sp>
      <p:pic>
        <p:nvPicPr>
          <p:cNvPr id="2" name="Picture 6">
            <a:extLst>
              <a:ext uri="{FF2B5EF4-FFF2-40B4-BE49-F238E27FC236}">
                <a16:creationId xmlns:a16="http://schemas.microsoft.com/office/drawing/2014/main" id="{C59F6AB1-6BE3-EAFC-41F9-2DB87E1D0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676" y="1715536"/>
            <a:ext cx="4547065" cy="488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4479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12F0F-F2AC-0834-8B44-5D0922683B8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A796907-B2C5-08B7-3583-D47D62986BB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47C546B-AECA-EF0A-FA1F-829ABF4C03E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D689113-9679-4AED-05DE-87C2C2BDA74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DFB9CFB-0B28-3A10-2C9C-BD6ED520AA7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C4D3072-59F4-BC60-7DBB-5B35FDF1DE4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GEOMETRY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4F69851-675E-86E0-56FD-87539186C5D0}"/>
              </a:ext>
            </a:extLst>
          </p:cNvPr>
          <p:cNvSpPr>
            <a:spLocks noChangeArrowheads="1"/>
          </p:cNvSpPr>
          <p:nvPr/>
        </p:nvSpPr>
        <p:spPr bwMode="auto">
          <a:xfrm>
            <a:off x="509775" y="2500267"/>
            <a:ext cx="56583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If I tell you this is a square, what can you tell me about it?</a:t>
            </a:r>
          </a:p>
        </p:txBody>
      </p:sp>
      <p:sp>
        <p:nvSpPr>
          <p:cNvPr id="3" name="Rectangle 2">
            <a:extLst>
              <a:ext uri="{FF2B5EF4-FFF2-40B4-BE49-F238E27FC236}">
                <a16:creationId xmlns:a16="http://schemas.microsoft.com/office/drawing/2014/main" id="{446B3AC7-A2A7-E946-3147-BE04979036AD}"/>
              </a:ext>
            </a:extLst>
          </p:cNvPr>
          <p:cNvSpPr/>
          <p:nvPr/>
        </p:nvSpPr>
        <p:spPr>
          <a:xfrm>
            <a:off x="6512821" y="1919049"/>
            <a:ext cx="3741522" cy="37455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109384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42D73-EEA4-8561-1F74-6BDA9E4D5DB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4333152-32C5-5752-63E1-F6713390A0F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88E01A6-90CB-DAE6-2662-920FF9E3132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C0CCDED-6CC9-F45D-6348-1EC340D8669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CEA64CC-F0EB-2164-7E48-965647298F2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A6C7E30-18B3-F84A-C9A8-A792BCB1244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GEOMETRY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D1468FE-461E-FC97-8BD0-399EE967D134}"/>
              </a:ext>
            </a:extLst>
          </p:cNvPr>
          <p:cNvSpPr>
            <a:spLocks noChangeArrowheads="1"/>
          </p:cNvSpPr>
          <p:nvPr/>
        </p:nvSpPr>
        <p:spPr bwMode="auto">
          <a:xfrm>
            <a:off x="509775" y="2069379"/>
            <a:ext cx="1139801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 Choose one of the shapes below. Find that shape in the classroom. Draw a picture of it.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Circle 		Triangle 			Square 		Rectangle</a:t>
            </a: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12533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13F36-9728-CF39-719D-A4EB0E699B3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2DD8AC6-BA45-7277-C7C6-CCDC14C3D9A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3F19EC7-7A35-365E-1827-DD7B97429EA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EDFD7FB-626E-D372-E9E7-51DAF726CCE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6CBECC6-0D30-6317-8F3F-E6C1CB78244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4C0BDC5-1F40-C9B6-280E-0B1A2B73133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GEOMETRY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E18DF08-D268-1BD3-6C20-1A52A168DA1F}"/>
              </a:ext>
            </a:extLst>
          </p:cNvPr>
          <p:cNvSpPr>
            <a:spLocks noChangeArrowheads="1"/>
          </p:cNvSpPr>
          <p:nvPr/>
        </p:nvSpPr>
        <p:spPr bwMode="auto">
          <a:xfrm>
            <a:off x="509775" y="1613118"/>
            <a:ext cx="1139801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7. What smaller shapes could you cut from this rectangle? Use the materials provided to help. Write the name of shape on each of the pieces you cut.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How many shapes could you cut?</a:t>
            </a:r>
          </a:p>
        </p:txBody>
      </p:sp>
      <p:sp>
        <p:nvSpPr>
          <p:cNvPr id="2" name="Rectangle 1">
            <a:extLst>
              <a:ext uri="{FF2B5EF4-FFF2-40B4-BE49-F238E27FC236}">
                <a16:creationId xmlns:a16="http://schemas.microsoft.com/office/drawing/2014/main" id="{0D5ABD6D-F015-7158-3A66-5B60EDB56C30}"/>
              </a:ext>
            </a:extLst>
          </p:cNvPr>
          <p:cNvSpPr/>
          <p:nvPr/>
        </p:nvSpPr>
        <p:spPr>
          <a:xfrm>
            <a:off x="509775" y="3657805"/>
            <a:ext cx="6139475" cy="25153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09175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06160-6943-8B42-7C0D-70E8B704CF9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755DF09-E0F7-3020-8EF9-6D80718426C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03281C6-A4B9-D6A0-6408-D2EFF8C858A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B36FCDE-2907-F719-6E69-5557CD37163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51CBD29-9119-1376-7532-8F07898F92A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93CBDEA-C2D6-2EFF-E649-5C81EC31EBA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GEOMETRY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FA990CB-0CF7-252B-AC0C-E11E4F7F89ED}"/>
              </a:ext>
            </a:extLst>
          </p:cNvPr>
          <p:cNvSpPr>
            <a:spLocks noChangeArrowheads="1"/>
          </p:cNvSpPr>
          <p:nvPr/>
        </p:nvSpPr>
        <p:spPr bwMode="auto">
          <a:xfrm>
            <a:off x="618632" y="2146423"/>
            <a:ext cx="493308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8. Look at the two shapes here. How are they the same, and how are they different?</a:t>
            </a:r>
          </a:p>
        </p:txBody>
      </p:sp>
      <p:sp>
        <p:nvSpPr>
          <p:cNvPr id="3" name="Can 2">
            <a:extLst>
              <a:ext uri="{FF2B5EF4-FFF2-40B4-BE49-F238E27FC236}">
                <a16:creationId xmlns:a16="http://schemas.microsoft.com/office/drawing/2014/main" id="{D5E67A04-87E0-FFCF-AD94-5CC7C9E6CC38}"/>
              </a:ext>
            </a:extLst>
          </p:cNvPr>
          <p:cNvSpPr/>
          <p:nvPr/>
        </p:nvSpPr>
        <p:spPr>
          <a:xfrm>
            <a:off x="5933878" y="2187333"/>
            <a:ext cx="2138554" cy="3556595"/>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Cube 3">
            <a:extLst>
              <a:ext uri="{FF2B5EF4-FFF2-40B4-BE49-F238E27FC236}">
                <a16:creationId xmlns:a16="http://schemas.microsoft.com/office/drawing/2014/main" id="{C117766F-CC92-B39F-4A84-7ACE504FE437}"/>
              </a:ext>
            </a:extLst>
          </p:cNvPr>
          <p:cNvSpPr/>
          <p:nvPr/>
        </p:nvSpPr>
        <p:spPr>
          <a:xfrm>
            <a:off x="8848129" y="1998470"/>
            <a:ext cx="2442210" cy="363995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22939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3EE6C-CC5F-7569-99FF-565A3908A5A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B0BDD15-1084-B0DF-4A1D-346DAC6418A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9A13383-3383-FC39-2635-43E2D567D85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63AA7372-BCFE-079C-5F59-FF8355D02A5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52B80A7-BC0A-D702-FA86-0B7BBCACBE8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2334D18E-793A-BEA2-0295-0E5DAC55204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GEOMETRY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01C2A50-45DC-7003-F7B4-48F3D5406792}"/>
              </a:ext>
            </a:extLst>
          </p:cNvPr>
          <p:cNvSpPr>
            <a:spLocks noChangeArrowheads="1"/>
          </p:cNvSpPr>
          <p:nvPr/>
        </p:nvSpPr>
        <p:spPr bwMode="auto">
          <a:xfrm>
            <a:off x="618631" y="2117464"/>
            <a:ext cx="105501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9. Can you draw a shape with 4 sides that is not a rectangle or a square?</a:t>
            </a:r>
          </a:p>
        </p:txBody>
      </p:sp>
    </p:spTree>
    <p:extLst>
      <p:ext uri="{BB962C8B-B14F-4D97-AF65-F5344CB8AC3E}">
        <p14:creationId xmlns:p14="http://schemas.microsoft.com/office/powerpoint/2010/main" val="35858940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D5C55-6131-C34E-DD5B-5C18AB08478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667FCE-6A8E-BA87-EE03-F9B9108A113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BFBE211-E242-64BB-6BFC-5F58BEF1FEA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EE3EEDB-E130-F4CA-8EB9-C278FD0C708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157CC2F-5F77-2F15-6673-E4BFA3ED507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8C06F97-19D1-0AE9-8484-C0F2C8DF084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GEOMETRY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D531137-51D0-5A91-D606-7BFE80D73C8D}"/>
              </a:ext>
            </a:extLst>
          </p:cNvPr>
          <p:cNvSpPr>
            <a:spLocks noChangeArrowheads="1"/>
          </p:cNvSpPr>
          <p:nvPr/>
        </p:nvSpPr>
        <p:spPr bwMode="auto">
          <a:xfrm>
            <a:off x="618631" y="1930980"/>
            <a:ext cx="105501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 Draw a 2-D shape. Cut it in half. Draw and describe the new shape.</a:t>
            </a:r>
          </a:p>
        </p:txBody>
      </p:sp>
      <p:graphicFrame>
        <p:nvGraphicFramePr>
          <p:cNvPr id="2" name="Table 1">
            <a:extLst>
              <a:ext uri="{FF2B5EF4-FFF2-40B4-BE49-F238E27FC236}">
                <a16:creationId xmlns:a16="http://schemas.microsoft.com/office/drawing/2014/main" id="{A96777BC-576E-A7AA-2736-443F2940049E}"/>
              </a:ext>
            </a:extLst>
          </p:cNvPr>
          <p:cNvGraphicFramePr>
            <a:graphicFrameLocks noGrp="1"/>
          </p:cNvGraphicFramePr>
          <p:nvPr/>
        </p:nvGraphicFramePr>
        <p:xfrm>
          <a:off x="786934" y="3111032"/>
          <a:ext cx="10381808" cy="3050282"/>
        </p:xfrm>
        <a:graphic>
          <a:graphicData uri="http://schemas.openxmlformats.org/drawingml/2006/table">
            <a:tbl>
              <a:tblPr firstRow="1" bandRow="1">
                <a:tableStyleId>{5C22544A-7EE6-4342-B048-85BDC9FD1C3A}</a:tableStyleId>
              </a:tblPr>
              <a:tblGrid>
                <a:gridCol w="5190904">
                  <a:extLst>
                    <a:ext uri="{9D8B030D-6E8A-4147-A177-3AD203B41FA5}">
                      <a16:colId xmlns:a16="http://schemas.microsoft.com/office/drawing/2014/main" val="123711788"/>
                    </a:ext>
                  </a:extLst>
                </a:gridCol>
                <a:gridCol w="5190904">
                  <a:extLst>
                    <a:ext uri="{9D8B030D-6E8A-4147-A177-3AD203B41FA5}">
                      <a16:colId xmlns:a16="http://schemas.microsoft.com/office/drawing/2014/main" val="2144839929"/>
                    </a:ext>
                  </a:extLst>
                </a:gridCol>
              </a:tblGrid>
              <a:tr h="3050282">
                <a:tc>
                  <a:txBody>
                    <a:bodyPr/>
                    <a:lstStyle/>
                    <a:p>
                      <a:pPr algn="ctr"/>
                      <a:r>
                        <a:rPr lang="en-US" sz="2800" b="0" dirty="0">
                          <a:solidFill>
                            <a:schemeClr val="tx1"/>
                          </a:solidFill>
                        </a:rPr>
                        <a:t>Original 2D shape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New Half Shape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8736669"/>
                  </a:ext>
                </a:extLst>
              </a:tr>
            </a:tbl>
          </a:graphicData>
        </a:graphic>
      </p:graphicFrame>
    </p:spTree>
    <p:extLst>
      <p:ext uri="{BB962C8B-B14F-4D97-AF65-F5344CB8AC3E}">
        <p14:creationId xmlns:p14="http://schemas.microsoft.com/office/powerpoint/2010/main" val="2757158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AC9BF-2C54-E22A-2BAD-8E4C73F8703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C94D974-25EB-50E2-317F-86AAE650666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7971FF0-904C-C7D5-DBE3-2A0E6A3B630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BF25023-5FD0-F9B9-A68D-4FD120446A6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E7F8B36-95D8-ABA6-F1C6-FF4B735004F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DFFD922-BB0D-7D0D-6EE2-2A685DC9D9A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FF770EF-C0A0-BF86-8F85-B619C66BB07E}"/>
              </a:ext>
            </a:extLst>
          </p:cNvPr>
          <p:cNvSpPr>
            <a:spLocks noChangeArrowheads="1"/>
          </p:cNvSpPr>
          <p:nvPr/>
        </p:nvSpPr>
        <p:spPr bwMode="auto">
          <a:xfrm>
            <a:off x="437660" y="1975950"/>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12. Order these numbers from least to greatest: </a:t>
            </a:r>
          </a:p>
          <a:p>
            <a:r>
              <a:rPr lang="en-CA" sz="2800" dirty="0"/>
              <a:t>17, 4, 12, 7, 10</a:t>
            </a:r>
          </a:p>
          <a:p>
            <a:endParaRPr lang="en-CA" sz="2800" dirty="0"/>
          </a:p>
          <a:p>
            <a:r>
              <a:rPr lang="en-CA" sz="2800" dirty="0"/>
              <a:t>_____, _____, _____, ______, _____</a:t>
            </a:r>
          </a:p>
        </p:txBody>
      </p:sp>
    </p:spTree>
    <p:extLst>
      <p:ext uri="{BB962C8B-B14F-4D97-AF65-F5344CB8AC3E}">
        <p14:creationId xmlns:p14="http://schemas.microsoft.com/office/powerpoint/2010/main" val="211857715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F749951-2FB0-421B-0B21-289C4701E25F}"/>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2D8BD3BD-EDB4-F892-4F85-8DBA6F429229}"/>
              </a:ext>
            </a:extLst>
          </p:cNvPr>
          <p:cNvSpPr txBox="1"/>
          <p:nvPr/>
        </p:nvSpPr>
        <p:spPr>
          <a:xfrm>
            <a:off x="1003610" y="2295751"/>
            <a:ext cx="1018477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1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MEASUREMENT</a:t>
            </a:r>
          </a:p>
        </p:txBody>
      </p:sp>
      <p:grpSp>
        <p:nvGrpSpPr>
          <p:cNvPr id="3" name="Group 2">
            <a:extLst>
              <a:ext uri="{FF2B5EF4-FFF2-40B4-BE49-F238E27FC236}">
                <a16:creationId xmlns:a16="http://schemas.microsoft.com/office/drawing/2014/main" id="{9A62858C-7E6B-24E7-1228-4F03AD8376E8}"/>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C482DF20-427B-BD3A-0E61-D6B9099151B5}"/>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FA658389-4C87-2423-3416-0EDD98C4B2B3}"/>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D073D9C8-3EF8-A648-54F0-C222FEB5E370}"/>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418573759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1B278-B986-0969-160F-31C827987E2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52961B9-5BD9-FF0E-981B-98A714C5133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F666ECE-2108-3F72-6FFC-65E8AD0AC14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4674C58-B08D-72BF-A130-DEC09A7C1D4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2B8972A-674E-3547-69D4-3C090065427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32C5DA23-BED6-DF9F-8D65-FCC6ADB4658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MEASUREMENT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0B25DF1-A836-CA4B-14F5-1E3376E4BE51}"/>
              </a:ext>
            </a:extLst>
          </p:cNvPr>
          <p:cNvSpPr>
            <a:spLocks noChangeArrowheads="1"/>
          </p:cNvSpPr>
          <p:nvPr/>
        </p:nvSpPr>
        <p:spPr bwMode="auto">
          <a:xfrm>
            <a:off x="284211" y="1545064"/>
            <a:ext cx="420070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Choose one of the items below.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Pencil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Unit Cube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Toy Car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Tissue Box</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Write the name in the middle. Answer the questions in each of the 4 corners for your measurement.</a:t>
            </a:r>
          </a:p>
        </p:txBody>
      </p:sp>
      <p:pic>
        <p:nvPicPr>
          <p:cNvPr id="3" name="Picture 2" descr="A diagram of a diagram&#10;&#10;AI-generated content may be incorrect.">
            <a:extLst>
              <a:ext uri="{FF2B5EF4-FFF2-40B4-BE49-F238E27FC236}">
                <a16:creationId xmlns:a16="http://schemas.microsoft.com/office/drawing/2014/main" id="{33F33D15-8995-92BB-93D9-74A2F796FAC0}"/>
              </a:ext>
            </a:extLst>
          </p:cNvPr>
          <p:cNvPicPr>
            <a:picLocks noChangeAspect="1"/>
          </p:cNvPicPr>
          <p:nvPr/>
        </p:nvPicPr>
        <p:blipFill>
          <a:blip r:embed="rId3"/>
          <a:stretch>
            <a:fillRect/>
          </a:stretch>
        </p:blipFill>
        <p:spPr>
          <a:xfrm>
            <a:off x="4188689" y="2066955"/>
            <a:ext cx="7719100" cy="3788310"/>
          </a:xfrm>
          <a:prstGeom prst="rect">
            <a:avLst/>
          </a:prstGeom>
        </p:spPr>
      </p:pic>
    </p:spTree>
    <p:extLst>
      <p:ext uri="{BB962C8B-B14F-4D97-AF65-F5344CB8AC3E}">
        <p14:creationId xmlns:p14="http://schemas.microsoft.com/office/powerpoint/2010/main" val="29989551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127C6-D219-393C-8E90-EEEEA41BC69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62830F7-075F-AA19-6248-92579DD5183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EBE487F-53CF-68CC-19FA-A844B07A589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6FF4B447-C19E-EA3C-46B8-68C55C6FCCE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1CA75FB-02CF-B78A-3177-872415F0746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0ED7C71-BB07-D4EF-EA7A-B18F84C7A59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MEASUREMENT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9B3639A-B24D-C731-65E3-187643062FAB}"/>
              </a:ext>
            </a:extLst>
          </p:cNvPr>
          <p:cNvSpPr>
            <a:spLocks noChangeArrowheads="1"/>
          </p:cNvSpPr>
          <p:nvPr/>
        </p:nvSpPr>
        <p:spPr bwMode="auto">
          <a:xfrm>
            <a:off x="437660" y="1930980"/>
            <a:ext cx="113199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Use linking cubes or </a:t>
            </a:r>
            <a:r>
              <a:rPr kumimoji="0" lang="en-CA"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Unifix</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cubes to measure how long (from head to tail) this fish is (number of blocks).</a:t>
            </a:r>
          </a:p>
        </p:txBody>
      </p:sp>
      <p:pic>
        <p:nvPicPr>
          <p:cNvPr id="2" name="Picture 2">
            <a:extLst>
              <a:ext uri="{FF2B5EF4-FFF2-40B4-BE49-F238E27FC236}">
                <a16:creationId xmlns:a16="http://schemas.microsoft.com/office/drawing/2014/main" id="{A43B06D1-CD1E-41A9-DDD2-F0F38D29B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933" y="2580286"/>
            <a:ext cx="6702437" cy="3678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1275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EAD86-F6DA-A5CB-4FB0-6A033609544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C26D57F-3360-EEC1-DF78-479F8A1B4EC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55831C6-8397-3B33-25D1-16870501C30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5AD24D2-7775-E4C6-47AC-A7D18EE116B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335F9A2-69EB-4383-2171-99A93CBA581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78F7CE27-2C33-DEDE-D77E-2244DF8B48E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MEASUREMENT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C8904AC-15A4-310F-6217-73E9F74028C0}"/>
              </a:ext>
            </a:extLst>
          </p:cNvPr>
          <p:cNvSpPr>
            <a:spLocks noChangeArrowheads="1"/>
          </p:cNvSpPr>
          <p:nvPr/>
        </p:nvSpPr>
        <p:spPr bwMode="auto">
          <a:xfrm>
            <a:off x="437660" y="2146424"/>
            <a:ext cx="113199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 Without measuring, what do you think the length of this pencil is?</a:t>
            </a:r>
          </a:p>
        </p:txBody>
      </p:sp>
      <p:graphicFrame>
        <p:nvGraphicFramePr>
          <p:cNvPr id="3" name="Table 2">
            <a:extLst>
              <a:ext uri="{FF2B5EF4-FFF2-40B4-BE49-F238E27FC236}">
                <a16:creationId xmlns:a16="http://schemas.microsoft.com/office/drawing/2014/main" id="{7F94413B-067E-DF4B-BDAE-94DFC5117E3A}"/>
              </a:ext>
            </a:extLst>
          </p:cNvPr>
          <p:cNvGraphicFramePr>
            <a:graphicFrameLocks noGrp="1"/>
          </p:cNvGraphicFramePr>
          <p:nvPr/>
        </p:nvGraphicFramePr>
        <p:xfrm>
          <a:off x="634535" y="2894722"/>
          <a:ext cx="9365655" cy="3375450"/>
        </p:xfrm>
        <a:graphic>
          <a:graphicData uri="http://schemas.openxmlformats.org/drawingml/2006/table">
            <a:tbl>
              <a:tblPr firstRow="1" bandRow="1">
                <a:tableStyleId>{5C22544A-7EE6-4342-B048-85BDC9FD1C3A}</a:tableStyleId>
              </a:tblPr>
              <a:tblGrid>
                <a:gridCol w="3121885">
                  <a:extLst>
                    <a:ext uri="{9D8B030D-6E8A-4147-A177-3AD203B41FA5}">
                      <a16:colId xmlns:a16="http://schemas.microsoft.com/office/drawing/2014/main" val="123711788"/>
                    </a:ext>
                  </a:extLst>
                </a:gridCol>
                <a:gridCol w="3121885">
                  <a:extLst>
                    <a:ext uri="{9D8B030D-6E8A-4147-A177-3AD203B41FA5}">
                      <a16:colId xmlns:a16="http://schemas.microsoft.com/office/drawing/2014/main" val="2144839929"/>
                    </a:ext>
                  </a:extLst>
                </a:gridCol>
                <a:gridCol w="3121885">
                  <a:extLst>
                    <a:ext uri="{9D8B030D-6E8A-4147-A177-3AD203B41FA5}">
                      <a16:colId xmlns:a16="http://schemas.microsoft.com/office/drawing/2014/main" val="3578840739"/>
                    </a:ext>
                  </a:extLst>
                </a:gridCol>
              </a:tblGrid>
              <a:tr h="3375450">
                <a:tc>
                  <a:txBody>
                    <a:bodyPr/>
                    <a:lstStyle/>
                    <a:p>
                      <a:pPr algn="ctr"/>
                      <a:r>
                        <a:rPr lang="en-US" sz="2800" b="0" dirty="0">
                          <a:solidFill>
                            <a:schemeClr val="tx1"/>
                          </a:solidFill>
                        </a:rPr>
                        <a:t>Smallest possible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My estimate for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Biggest possible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8736669"/>
                  </a:ext>
                </a:extLst>
              </a:tr>
            </a:tbl>
          </a:graphicData>
        </a:graphic>
      </p:graphicFrame>
    </p:spTree>
    <p:extLst>
      <p:ext uri="{BB962C8B-B14F-4D97-AF65-F5344CB8AC3E}">
        <p14:creationId xmlns:p14="http://schemas.microsoft.com/office/powerpoint/2010/main" val="396384339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14DF5-6641-B916-6B72-C7B5A3D45F5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6DE5DC9-B644-75BD-C5D7-6CE51A4AF88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F0129F6-64F7-F950-41FF-5CD1E2433AA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5A63C98-1BFE-7ECE-89D3-12D2BEFBC33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5A3625C-C146-4F18-09B9-C58470E63D0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DABD53D-0F4C-F3FD-C3E0-C22223681DC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MEASUREMENT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16AB955-DA58-DD86-AA2B-34F7EB291907}"/>
              </a:ext>
            </a:extLst>
          </p:cNvPr>
          <p:cNvSpPr>
            <a:spLocks noChangeArrowheads="1"/>
          </p:cNvSpPr>
          <p:nvPr/>
        </p:nvSpPr>
        <p:spPr bwMode="auto">
          <a:xfrm>
            <a:off x="437660" y="1930980"/>
            <a:ext cx="113199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 Use a piece of string or rope to help you figure out about how far it is between the poles of a soccer goalpost.</a:t>
            </a:r>
          </a:p>
        </p:txBody>
      </p:sp>
    </p:spTree>
    <p:extLst>
      <p:ext uri="{BB962C8B-B14F-4D97-AF65-F5344CB8AC3E}">
        <p14:creationId xmlns:p14="http://schemas.microsoft.com/office/powerpoint/2010/main" val="32172161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1C973-4D50-C164-1F41-8C280006F09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A0EFAC7-45AA-A776-781C-13862794709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A158F09-4714-A750-015B-8720BC6EBD7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A808973-FEB4-9BEB-3C58-4FFF60AB9BA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D76E3B6-1C3B-AE2B-0147-E3EC17F5FCD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A168595-9E4F-E2B9-E314-2E77580146E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MEASUREMENT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9C2F09B-9E99-784C-2F23-7F7057341D0A}"/>
              </a:ext>
            </a:extLst>
          </p:cNvPr>
          <p:cNvSpPr>
            <a:spLocks noChangeArrowheads="1"/>
          </p:cNvSpPr>
          <p:nvPr/>
        </p:nvSpPr>
        <p:spPr bwMode="auto">
          <a:xfrm>
            <a:off x="437660" y="1930980"/>
            <a:ext cx="4747857"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Describe how the shapes are related to each other using the following words: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Left 		Right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Up 		Down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Below 	 Above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Inside 	Outside		</a:t>
            </a: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 name="Picture 1" descr="A group of colorful shapes&#10;&#10;AI-generated content may be incorrect.">
            <a:extLst>
              <a:ext uri="{FF2B5EF4-FFF2-40B4-BE49-F238E27FC236}">
                <a16:creationId xmlns:a16="http://schemas.microsoft.com/office/drawing/2014/main" id="{9161E84B-34EA-86E4-03A9-E8F2C8445F9D}"/>
              </a:ext>
            </a:extLst>
          </p:cNvPr>
          <p:cNvPicPr>
            <a:picLocks noChangeAspect="1"/>
          </p:cNvPicPr>
          <p:nvPr/>
        </p:nvPicPr>
        <p:blipFill>
          <a:blip r:embed="rId3"/>
          <a:stretch>
            <a:fillRect/>
          </a:stretch>
        </p:blipFill>
        <p:spPr>
          <a:xfrm>
            <a:off x="5185517" y="1777681"/>
            <a:ext cx="6505830" cy="4767971"/>
          </a:xfrm>
          <a:prstGeom prst="rect">
            <a:avLst/>
          </a:prstGeom>
        </p:spPr>
      </p:pic>
    </p:spTree>
    <p:extLst>
      <p:ext uri="{BB962C8B-B14F-4D97-AF65-F5344CB8AC3E}">
        <p14:creationId xmlns:p14="http://schemas.microsoft.com/office/powerpoint/2010/main" val="193996809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47285-99A7-C6F5-F2D6-361B386698B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50E0658-EBDC-FA4E-581C-51B5E8CB502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F54A178-DBA0-2ADC-6237-EAC772AE9DF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C0A56BF-81A4-AF19-8CE9-5C8C68C7C4C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EC723E3-33C8-5485-C4B2-68F475471BC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304DBA3D-E18A-FD21-D6FB-AD743117996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MEASUREMENT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11C4D1C-DE19-79EF-95F5-27F4777A996C}"/>
              </a:ext>
            </a:extLst>
          </p:cNvPr>
          <p:cNvSpPr>
            <a:spLocks noChangeArrowheads="1"/>
          </p:cNvSpPr>
          <p:nvPr/>
        </p:nvSpPr>
        <p:spPr bwMode="auto">
          <a:xfrm>
            <a:off x="437660" y="1930980"/>
            <a:ext cx="474785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 Walking along the lines, can you describe how to walk from Gary to Maria?</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descr="A grid with a square in the middle&#10;&#10;AI-generated content may be incorrect.">
            <a:extLst>
              <a:ext uri="{FF2B5EF4-FFF2-40B4-BE49-F238E27FC236}">
                <a16:creationId xmlns:a16="http://schemas.microsoft.com/office/drawing/2014/main" id="{F76D8A50-2409-897A-74E3-0015F16512CD}"/>
              </a:ext>
            </a:extLst>
          </p:cNvPr>
          <p:cNvPicPr>
            <a:picLocks noChangeAspect="1"/>
          </p:cNvPicPr>
          <p:nvPr/>
        </p:nvPicPr>
        <p:blipFill>
          <a:blip r:embed="rId3"/>
          <a:stretch>
            <a:fillRect/>
          </a:stretch>
        </p:blipFill>
        <p:spPr>
          <a:xfrm>
            <a:off x="5185517" y="1576556"/>
            <a:ext cx="4747856" cy="5075294"/>
          </a:xfrm>
          <a:prstGeom prst="rect">
            <a:avLst/>
          </a:prstGeom>
        </p:spPr>
      </p:pic>
    </p:spTree>
    <p:extLst>
      <p:ext uri="{BB962C8B-B14F-4D97-AF65-F5344CB8AC3E}">
        <p14:creationId xmlns:p14="http://schemas.microsoft.com/office/powerpoint/2010/main" val="15992500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CEEED-0CA3-9E4D-85AB-3B1A1F53D4E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07D14B5-F0AD-AA39-8676-921E0699879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14BF6C6-59D0-76C8-65E8-703151BF2A9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D386226-E6CA-C4FE-C1E8-AC89A1C438B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21C520D-0968-6F58-8945-8000BFBCD29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B01BA5B-2B4A-76E3-652B-24DC23172CB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MEASUREMENT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2F1C4FE-FA85-BB45-94D8-83C7FE7C2BD8}"/>
              </a:ext>
            </a:extLst>
          </p:cNvPr>
          <p:cNvSpPr>
            <a:spLocks noChangeArrowheads="1"/>
          </p:cNvSpPr>
          <p:nvPr/>
        </p:nvSpPr>
        <p:spPr bwMode="auto">
          <a:xfrm>
            <a:off x="437660" y="1930980"/>
            <a:ext cx="1116651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7. Using a part of your body (length of a finger, fingertip to elbow, width of a hand).</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Use that body part to estimate the width of your desk</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Use that body part to estimate the width of a whiteboard or tackboard</a:t>
            </a:r>
          </a:p>
        </p:txBody>
      </p:sp>
    </p:spTree>
    <p:extLst>
      <p:ext uri="{BB962C8B-B14F-4D97-AF65-F5344CB8AC3E}">
        <p14:creationId xmlns:p14="http://schemas.microsoft.com/office/powerpoint/2010/main" val="152613484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627E6-B05F-48A5-9925-95209726E45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2745B8A-ED1B-B68B-DA7F-705DA6297EC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CAF2AE8-C394-0024-A360-54093D82BA4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C739209-F975-88F0-D55C-007E16F08C1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54E1E7A-549C-B22F-89C9-A4E96DA6CF1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5D0795D-96C8-8DD3-718C-6F6D13958DF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MEASUREMENT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04B00ED-E396-BD2B-154B-3D4C75735519}"/>
              </a:ext>
            </a:extLst>
          </p:cNvPr>
          <p:cNvSpPr>
            <a:spLocks noChangeArrowheads="1"/>
          </p:cNvSpPr>
          <p:nvPr/>
        </p:nvSpPr>
        <p:spPr bwMode="auto">
          <a:xfrm>
            <a:off x="512744" y="1975950"/>
            <a:ext cx="111665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8. Pretend you are using a finger to measure the length of a pencil. Explain why you need to use the same finger every time.</a:t>
            </a:r>
          </a:p>
        </p:txBody>
      </p:sp>
    </p:spTree>
    <p:extLst>
      <p:ext uri="{BB962C8B-B14F-4D97-AF65-F5344CB8AC3E}">
        <p14:creationId xmlns:p14="http://schemas.microsoft.com/office/powerpoint/2010/main" val="251489628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4BC04-A215-2EAB-597D-EEE39A52ECA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094D3E1-E70A-CC7D-4644-8445C660C46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21FC0E3-22D8-6EEF-C34F-42E18D523BC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9101C15-FDA4-A962-93F4-AFC62E1BCED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D78BCEC-9477-6EE4-3283-D403B5990C7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02467C2-2D7D-4020-A71D-8F1F6687488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MEASUREMENT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3721BC4-C180-63F9-FF2D-73F961B0FB56}"/>
              </a:ext>
            </a:extLst>
          </p:cNvPr>
          <p:cNvSpPr>
            <a:spLocks noChangeArrowheads="1"/>
          </p:cNvSpPr>
          <p:nvPr/>
        </p:nvSpPr>
        <p:spPr bwMode="auto">
          <a:xfrm>
            <a:off x="512744" y="1760506"/>
            <a:ext cx="1116651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9.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how one person could measure something and get a really big number, and a different person could measure the same thing and get a small number.</a:t>
            </a:r>
          </a:p>
        </p:txBody>
      </p:sp>
    </p:spTree>
    <p:extLst>
      <p:ext uri="{BB962C8B-B14F-4D97-AF65-F5344CB8AC3E}">
        <p14:creationId xmlns:p14="http://schemas.microsoft.com/office/powerpoint/2010/main" val="1805577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DEF81-646D-B2ED-64E3-E08F32EAC9A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70C1124-02FB-7B89-C0C3-4C2529C2181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C41FB79-8AEE-D3D4-584D-D2AF3C61AC1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65E904D-3AA2-32D1-378C-EFCED368D77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D7C48AA-C5CB-EAC9-5A90-8114409C295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D48C9F2-9292-7857-12E3-CDABBAEC20C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D78FD54-5C7A-A657-0C45-E6CF58BC7C28}"/>
              </a:ext>
            </a:extLst>
          </p:cNvPr>
          <p:cNvSpPr>
            <a:spLocks noChangeArrowheads="1"/>
          </p:cNvSpPr>
          <p:nvPr/>
        </p:nvSpPr>
        <p:spPr bwMode="auto">
          <a:xfrm>
            <a:off x="437660" y="2002844"/>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13. Estimate where  these numbers go in order on the number line: 10, 14, 5, 19, 8 and record them on the number line.</a:t>
            </a:r>
          </a:p>
        </p:txBody>
      </p:sp>
      <p:grpSp>
        <p:nvGrpSpPr>
          <p:cNvPr id="4" name="Group 3">
            <a:extLst>
              <a:ext uri="{FF2B5EF4-FFF2-40B4-BE49-F238E27FC236}">
                <a16:creationId xmlns:a16="http://schemas.microsoft.com/office/drawing/2014/main" id="{416A0ACA-70A9-A30F-9935-9A29ADF1BC71}"/>
              </a:ext>
            </a:extLst>
          </p:cNvPr>
          <p:cNvGrpSpPr/>
          <p:nvPr/>
        </p:nvGrpSpPr>
        <p:grpSpPr>
          <a:xfrm>
            <a:off x="379845" y="3186953"/>
            <a:ext cx="11413226" cy="1358153"/>
            <a:chOff x="461169" y="7796513"/>
            <a:chExt cx="5918200" cy="719916"/>
          </a:xfrm>
        </p:grpSpPr>
        <p:pic>
          <p:nvPicPr>
            <p:cNvPr id="5" name="Picture 61">
              <a:extLst>
                <a:ext uri="{FF2B5EF4-FFF2-40B4-BE49-F238E27FC236}">
                  <a16:creationId xmlns:a16="http://schemas.microsoft.com/office/drawing/2014/main" id="{499AFB8A-79E9-7F19-3637-40C2098C244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461169" y="7796513"/>
              <a:ext cx="5918200" cy="469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D9F9086-2516-60A1-77DC-FB3B99AFC634}"/>
                </a:ext>
              </a:extLst>
            </p:cNvPr>
            <p:cNvSpPr txBox="1"/>
            <p:nvPr/>
          </p:nvSpPr>
          <p:spPr>
            <a:xfrm>
              <a:off x="765458" y="8147097"/>
              <a:ext cx="249196" cy="369332"/>
            </a:xfrm>
            <a:prstGeom prst="rect">
              <a:avLst/>
            </a:prstGeom>
            <a:noFill/>
          </p:spPr>
          <p:txBody>
            <a:bodyPr wrap="square" rtlCol="0">
              <a:spAutoFit/>
            </a:bodyPr>
            <a:lstStyle/>
            <a:p>
              <a:r>
                <a:rPr lang="en-US" dirty="0"/>
                <a:t>0</a:t>
              </a:r>
            </a:p>
          </p:txBody>
        </p:sp>
        <p:sp>
          <p:nvSpPr>
            <p:cNvPr id="11" name="TextBox 10">
              <a:extLst>
                <a:ext uri="{FF2B5EF4-FFF2-40B4-BE49-F238E27FC236}">
                  <a16:creationId xmlns:a16="http://schemas.microsoft.com/office/drawing/2014/main" id="{4557FC57-C389-DA68-5187-E1249C54DA0C}"/>
                </a:ext>
              </a:extLst>
            </p:cNvPr>
            <p:cNvSpPr txBox="1"/>
            <p:nvPr/>
          </p:nvSpPr>
          <p:spPr>
            <a:xfrm>
              <a:off x="5654750" y="8081747"/>
              <a:ext cx="551178" cy="369332"/>
            </a:xfrm>
            <a:prstGeom prst="rect">
              <a:avLst/>
            </a:prstGeom>
            <a:noFill/>
          </p:spPr>
          <p:txBody>
            <a:bodyPr wrap="square" rtlCol="0">
              <a:spAutoFit/>
            </a:bodyPr>
            <a:lstStyle/>
            <a:p>
              <a:r>
                <a:rPr lang="en-US" dirty="0"/>
                <a:t>20</a:t>
              </a:r>
            </a:p>
          </p:txBody>
        </p:sp>
      </p:grpSp>
    </p:spTree>
    <p:extLst>
      <p:ext uri="{BB962C8B-B14F-4D97-AF65-F5344CB8AC3E}">
        <p14:creationId xmlns:p14="http://schemas.microsoft.com/office/powerpoint/2010/main" val="136788514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25977-5631-73B5-3CC0-1D35776CF6C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840E23F-C3D8-7EE6-B99F-B66E537F63A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C6F1C8D-DDBA-4F0D-8CAD-A0A8EED5EB8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E3C48026-977A-E863-F159-F6CE79FCECF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0AC42FC-585B-3F6F-0738-CFA93CE7EDE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3F467396-1B6A-CC7F-2BF5-BAB2B483CFB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MEASUREMENT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9B957EE-0327-F718-582F-409CA4DA5953}"/>
              </a:ext>
            </a:extLst>
          </p:cNvPr>
          <p:cNvSpPr>
            <a:spLocks noChangeArrowheads="1"/>
          </p:cNvSpPr>
          <p:nvPr/>
        </p:nvSpPr>
        <p:spPr bwMode="auto">
          <a:xfrm>
            <a:off x="512744" y="2099061"/>
            <a:ext cx="111665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 Explain how you could measure the distance around a really big tree (one that you could not reach around).</a:t>
            </a:r>
          </a:p>
        </p:txBody>
      </p:sp>
    </p:spTree>
    <p:extLst>
      <p:ext uri="{BB962C8B-B14F-4D97-AF65-F5344CB8AC3E}">
        <p14:creationId xmlns:p14="http://schemas.microsoft.com/office/powerpoint/2010/main" val="261827390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D847A0-4A81-262D-F907-A05196275076}"/>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3D60BFC6-A836-6BE4-BC36-89DE786CCCAA}"/>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1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FINANCIAL LITERACY</a:t>
            </a:r>
          </a:p>
        </p:txBody>
      </p:sp>
      <p:grpSp>
        <p:nvGrpSpPr>
          <p:cNvPr id="3" name="Group 2">
            <a:extLst>
              <a:ext uri="{FF2B5EF4-FFF2-40B4-BE49-F238E27FC236}">
                <a16:creationId xmlns:a16="http://schemas.microsoft.com/office/drawing/2014/main" id="{4F1AE37F-008D-6CB6-9A11-3B5696DF3F92}"/>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ABDC16EB-4683-B711-B88D-4323416EC385}"/>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7BD507BF-25A7-B39C-0C41-4FD6FF3B5A28}"/>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EF1E88EB-0C84-75B5-658B-FC353DE7E67A}"/>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147340932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37CC-9A25-A797-C164-2F0CFEC188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F0FAF7-AE20-A474-7A35-EABE064AA3C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D644E0A-698F-932D-4D14-6A5E7F8D6B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BCA0515-49E3-30FF-5192-7391D951995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5625DF-A1D8-3209-0D52-05785B7A205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481E773-2817-1C0F-C443-5291315C81A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35C0892-545F-B1E3-1FBF-099EB2FE0E99}"/>
              </a:ext>
            </a:extLst>
          </p:cNvPr>
          <p:cNvSpPr>
            <a:spLocks noChangeArrowheads="1"/>
          </p:cNvSpPr>
          <p:nvPr/>
        </p:nvSpPr>
        <p:spPr bwMode="auto">
          <a:xfrm>
            <a:off x="502916" y="1930980"/>
            <a:ext cx="687859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How much do you have if you have (remember to use $ and ¢ symbols):</a:t>
            </a:r>
          </a:p>
        </p:txBody>
      </p:sp>
      <p:graphicFrame>
        <p:nvGraphicFramePr>
          <p:cNvPr id="2" name="Table 1">
            <a:extLst>
              <a:ext uri="{FF2B5EF4-FFF2-40B4-BE49-F238E27FC236}">
                <a16:creationId xmlns:a16="http://schemas.microsoft.com/office/drawing/2014/main" id="{4FA1CE90-83BB-2099-F157-1BD7BD620A0B}"/>
              </a:ext>
            </a:extLst>
          </p:cNvPr>
          <p:cNvGraphicFramePr>
            <a:graphicFrameLocks noGrp="1"/>
          </p:cNvGraphicFramePr>
          <p:nvPr/>
        </p:nvGraphicFramePr>
        <p:xfrm>
          <a:off x="502916" y="3011893"/>
          <a:ext cx="6441180" cy="2700177"/>
        </p:xfrm>
        <a:graphic>
          <a:graphicData uri="http://schemas.openxmlformats.org/drawingml/2006/table">
            <a:tbl>
              <a:tblPr firstRow="1" bandRow="1">
                <a:tableStyleId>{5C22544A-7EE6-4342-B048-85BDC9FD1C3A}</a:tableStyleId>
              </a:tblPr>
              <a:tblGrid>
                <a:gridCol w="3220590">
                  <a:extLst>
                    <a:ext uri="{9D8B030D-6E8A-4147-A177-3AD203B41FA5}">
                      <a16:colId xmlns:a16="http://schemas.microsoft.com/office/drawing/2014/main" val="123711788"/>
                    </a:ext>
                  </a:extLst>
                </a:gridCol>
                <a:gridCol w="3220590">
                  <a:extLst>
                    <a:ext uri="{9D8B030D-6E8A-4147-A177-3AD203B41FA5}">
                      <a16:colId xmlns:a16="http://schemas.microsoft.com/office/drawing/2014/main" val="2144839929"/>
                    </a:ext>
                  </a:extLst>
                </a:gridCol>
              </a:tblGrid>
              <a:tr h="900059">
                <a:tc>
                  <a:txBody>
                    <a:bodyPr/>
                    <a:lstStyle/>
                    <a:p>
                      <a:r>
                        <a:rPr lang="en-US" sz="4000" b="0" dirty="0">
                          <a:solidFill>
                            <a:schemeClr val="tx1"/>
                          </a:solidFill>
                        </a:rPr>
                        <a:t>5 loonies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4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8736669"/>
                  </a:ext>
                </a:extLst>
              </a:tr>
              <a:tr h="900059">
                <a:tc>
                  <a:txBody>
                    <a:bodyPr/>
                    <a:lstStyle/>
                    <a:p>
                      <a:r>
                        <a:rPr lang="en-US" sz="4000" b="0" dirty="0">
                          <a:solidFill>
                            <a:schemeClr val="tx1"/>
                          </a:solidFill>
                        </a:rPr>
                        <a:t>4 </a:t>
                      </a:r>
                      <a:r>
                        <a:rPr lang="en-US" sz="4000" b="0" dirty="0" err="1">
                          <a:solidFill>
                            <a:schemeClr val="tx1"/>
                          </a:solidFill>
                        </a:rPr>
                        <a:t>toonies</a:t>
                      </a:r>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4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6037176"/>
                  </a:ext>
                </a:extLst>
              </a:tr>
              <a:tr h="900059">
                <a:tc>
                  <a:txBody>
                    <a:bodyPr/>
                    <a:lstStyle/>
                    <a:p>
                      <a:r>
                        <a:rPr lang="en-US" sz="4000" b="0" dirty="0">
                          <a:solidFill>
                            <a:schemeClr val="tx1"/>
                          </a:solidFill>
                        </a:rPr>
                        <a:t>2 dimes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1785150"/>
                  </a:ext>
                </a:extLst>
              </a:tr>
            </a:tbl>
          </a:graphicData>
        </a:graphic>
      </p:graphicFrame>
    </p:spTree>
    <p:extLst>
      <p:ext uri="{BB962C8B-B14F-4D97-AF65-F5344CB8AC3E}">
        <p14:creationId xmlns:p14="http://schemas.microsoft.com/office/powerpoint/2010/main" val="327401110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183E1-060A-A9B1-2E80-0D676393CC1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C6F36B9-4C86-41CB-8F31-152C5F55BA4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5A1A471-8EAA-82CC-97BA-30C1946F121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5A9B16FD-F9B3-08A0-0E28-1E13E13A9A7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6353611-5201-0CB3-2B0D-7BEC013D61C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CC6FC87-5FE3-7314-458B-D124A5BDDCD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5F3447D-9B0D-5AFF-BC5B-C67701FA3045}"/>
              </a:ext>
            </a:extLst>
          </p:cNvPr>
          <p:cNvSpPr>
            <a:spLocks noChangeArrowheads="1"/>
          </p:cNvSpPr>
          <p:nvPr/>
        </p:nvSpPr>
        <p:spPr bwMode="auto">
          <a:xfrm>
            <a:off x="502916" y="2146424"/>
            <a:ext cx="68785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How do you make 20¢ using only:</a:t>
            </a:r>
          </a:p>
        </p:txBody>
      </p:sp>
      <p:graphicFrame>
        <p:nvGraphicFramePr>
          <p:cNvPr id="3" name="Table 2">
            <a:extLst>
              <a:ext uri="{FF2B5EF4-FFF2-40B4-BE49-F238E27FC236}">
                <a16:creationId xmlns:a16="http://schemas.microsoft.com/office/drawing/2014/main" id="{2074E739-4E74-AECE-0ED4-212EFF33BFD7}"/>
              </a:ext>
            </a:extLst>
          </p:cNvPr>
          <p:cNvGraphicFramePr>
            <a:graphicFrameLocks noGrp="1"/>
          </p:cNvGraphicFramePr>
          <p:nvPr/>
        </p:nvGraphicFramePr>
        <p:xfrm>
          <a:off x="502916" y="2873829"/>
          <a:ext cx="10577751" cy="3035216"/>
        </p:xfrm>
        <a:graphic>
          <a:graphicData uri="http://schemas.openxmlformats.org/drawingml/2006/table">
            <a:tbl>
              <a:tblPr firstRow="1" bandRow="1">
                <a:tableStyleId>{5C22544A-7EE6-4342-B048-85BDC9FD1C3A}</a:tableStyleId>
              </a:tblPr>
              <a:tblGrid>
                <a:gridCol w="3525917">
                  <a:extLst>
                    <a:ext uri="{9D8B030D-6E8A-4147-A177-3AD203B41FA5}">
                      <a16:colId xmlns:a16="http://schemas.microsoft.com/office/drawing/2014/main" val="123711788"/>
                    </a:ext>
                  </a:extLst>
                </a:gridCol>
                <a:gridCol w="3525917">
                  <a:extLst>
                    <a:ext uri="{9D8B030D-6E8A-4147-A177-3AD203B41FA5}">
                      <a16:colId xmlns:a16="http://schemas.microsoft.com/office/drawing/2014/main" val="2144839929"/>
                    </a:ext>
                  </a:extLst>
                </a:gridCol>
                <a:gridCol w="3525917">
                  <a:extLst>
                    <a:ext uri="{9D8B030D-6E8A-4147-A177-3AD203B41FA5}">
                      <a16:colId xmlns:a16="http://schemas.microsoft.com/office/drawing/2014/main" val="3578840739"/>
                    </a:ext>
                  </a:extLst>
                </a:gridCol>
              </a:tblGrid>
              <a:tr h="3035216">
                <a:tc>
                  <a:txBody>
                    <a:bodyPr/>
                    <a:lstStyle/>
                    <a:p>
                      <a:pPr algn="ctr"/>
                      <a:r>
                        <a:rPr lang="en-US" sz="4000" b="0" dirty="0">
                          <a:solidFill>
                            <a:schemeClr val="tx1"/>
                          </a:solidFill>
                        </a:rPr>
                        <a:t>pennies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b="0" dirty="0">
                          <a:solidFill>
                            <a:schemeClr val="tx1"/>
                          </a:solidFill>
                        </a:rPr>
                        <a:t>nickels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b="0" dirty="0">
                          <a:solidFill>
                            <a:schemeClr val="tx1"/>
                          </a:solidFill>
                        </a:rPr>
                        <a:t>dimes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8736669"/>
                  </a:ext>
                </a:extLst>
              </a:tr>
            </a:tbl>
          </a:graphicData>
        </a:graphic>
      </p:graphicFrame>
    </p:spTree>
    <p:extLst>
      <p:ext uri="{BB962C8B-B14F-4D97-AF65-F5344CB8AC3E}">
        <p14:creationId xmlns:p14="http://schemas.microsoft.com/office/powerpoint/2010/main" val="419892542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8F31-56D0-A8DF-BECE-484C6B996B6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012EE14-647B-A50D-D1E6-54B6617301A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D867CD8-3E21-3546-90BC-999B346C5BD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DAF9152-A545-01D0-C060-AFF3EDB11F1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9283D08-88C5-2B81-5A91-6C3AA95F892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2632405-0814-8F3D-D23C-50524C6C3F5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8A98610-5498-4720-F775-5D6F24A3C2EF}"/>
              </a:ext>
            </a:extLst>
          </p:cNvPr>
          <p:cNvSpPr>
            <a:spLocks noChangeArrowheads="1"/>
          </p:cNvSpPr>
          <p:nvPr/>
        </p:nvSpPr>
        <p:spPr bwMode="auto">
          <a:xfrm>
            <a:off x="437660" y="2044005"/>
            <a:ext cx="1077468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 Which of these things do you think you could buy with $2?</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4">
            <a:extLst>
              <a:ext uri="{FF2B5EF4-FFF2-40B4-BE49-F238E27FC236}">
                <a16:creationId xmlns:a16="http://schemas.microsoft.com/office/drawing/2014/main" id="{1FFA0CC8-E3E9-E33F-F68A-4D18D5178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60" y="2691608"/>
            <a:ext cx="3508349" cy="26193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4B28CCD3-5F98-9896-BF47-D7576AE5BC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39" y="2691607"/>
            <a:ext cx="3968722" cy="26193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CF186BB3-0BBC-4146-0212-FC2913F9A4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5993" y="2691608"/>
            <a:ext cx="3508351" cy="261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96499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0E3C-44D9-066A-8890-119C60F1E0C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4B008E8-F7F9-7F3C-6861-0A7CC796009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FA55B24-F5D5-DF6E-11DA-75CE2C41ADD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480D066-1D53-D121-6BBD-FC473C8E700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9291C71-E095-FEB1-2329-ED03807B29E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80BF5C2-8AA6-469E-E93E-AE5D9D386C0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343E5C1-0987-2FC2-35E9-6AB87B486368}"/>
              </a:ext>
            </a:extLst>
          </p:cNvPr>
          <p:cNvSpPr>
            <a:spLocks noChangeArrowheads="1"/>
          </p:cNvSpPr>
          <p:nvPr/>
        </p:nvSpPr>
        <p:spPr bwMode="auto">
          <a:xfrm>
            <a:off x="437660" y="1828562"/>
            <a:ext cx="1077468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 You have $5. You buy a book for $3. What happens next?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Show with pictures, numbers and words.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600281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59098-E439-760B-F501-49D0435955C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700BF44-D544-2F9E-72C2-ED4007B7D0E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1E23BC9-70E5-4405-FCA1-3A89B2D9A47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EDE9A79-88E5-43A5-01D4-0921DA09875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8C8A76B-4516-2A9A-B90E-2A97D7CB34C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BFD36A4-BB80-8635-CFDC-B6EFBD35D59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9477AC3-D296-C819-6059-3E45362608A2}"/>
              </a:ext>
            </a:extLst>
          </p:cNvPr>
          <p:cNvSpPr>
            <a:spLocks noChangeArrowheads="1"/>
          </p:cNvSpPr>
          <p:nvPr/>
        </p:nvSpPr>
        <p:spPr bwMode="auto">
          <a:xfrm>
            <a:off x="437660" y="2346114"/>
            <a:ext cx="441736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Match the value of the coin with the correct coin.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Draw a line to match the coin to the value.</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 name="Picture 1" descr="A close-up of a coin&#10;&#10;AI-generated content may be incorrect.">
            <a:extLst>
              <a:ext uri="{FF2B5EF4-FFF2-40B4-BE49-F238E27FC236}">
                <a16:creationId xmlns:a16="http://schemas.microsoft.com/office/drawing/2014/main" id="{74F91849-AFD0-BAC4-E018-E613E30C55BD}"/>
              </a:ext>
            </a:extLst>
          </p:cNvPr>
          <p:cNvPicPr>
            <a:picLocks noChangeAspect="1"/>
          </p:cNvPicPr>
          <p:nvPr/>
        </p:nvPicPr>
        <p:blipFill>
          <a:blip r:embed="rId3"/>
          <a:stretch>
            <a:fillRect/>
          </a:stretch>
        </p:blipFill>
        <p:spPr>
          <a:xfrm>
            <a:off x="5184763" y="1613118"/>
            <a:ext cx="2718266" cy="5062358"/>
          </a:xfrm>
          <a:prstGeom prst="rect">
            <a:avLst/>
          </a:prstGeom>
        </p:spPr>
      </p:pic>
    </p:spTree>
    <p:extLst>
      <p:ext uri="{BB962C8B-B14F-4D97-AF65-F5344CB8AC3E}">
        <p14:creationId xmlns:p14="http://schemas.microsoft.com/office/powerpoint/2010/main" val="152488015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AA03C-9453-3E84-9A3E-A38A4FA3E32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5904FA2-F949-B5C2-01CB-E783E420BB4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85C3157-FAC0-D4B6-FBA5-91045DC8C73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D8D6FF3E-779C-B236-6DC0-E08678C6253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A0A23B3-91C1-B575-E076-DD416C0AB1A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A393291-C636-F744-9762-460CD6B4A97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DE0AAF0-3F93-A968-BACE-D6177BBB6975}"/>
              </a:ext>
            </a:extLst>
          </p:cNvPr>
          <p:cNvSpPr>
            <a:spLocks noChangeArrowheads="1"/>
          </p:cNvSpPr>
          <p:nvPr/>
        </p:nvSpPr>
        <p:spPr bwMode="auto">
          <a:xfrm>
            <a:off x="437660" y="1902021"/>
            <a:ext cx="109487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 There are many ways to make $1.00.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Can you draw or write two different ways using coins?</a:t>
            </a:r>
          </a:p>
        </p:txBody>
      </p:sp>
    </p:spTree>
    <p:extLst>
      <p:ext uri="{BB962C8B-B14F-4D97-AF65-F5344CB8AC3E}">
        <p14:creationId xmlns:p14="http://schemas.microsoft.com/office/powerpoint/2010/main" val="19137429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E6DB0-C624-C179-32C9-10557BF282A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2D11E6A-B37F-B8DC-93D4-44418ADF04E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7802455-1381-6452-ABA4-FD61DBF25F4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AD84203-A0E1-4B0A-8B95-354E873EE8E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4C37A72-BE12-1D14-1F2C-D7E9E98E639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29E53FA-81CF-997E-86AC-3BA89CFEB7B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0D7339A-AC4C-8977-423B-BED489219494}"/>
              </a:ext>
            </a:extLst>
          </p:cNvPr>
          <p:cNvSpPr>
            <a:spLocks noChangeArrowheads="1"/>
          </p:cNvSpPr>
          <p:nvPr/>
        </p:nvSpPr>
        <p:spPr bwMode="auto">
          <a:xfrm>
            <a:off x="437660" y="2044005"/>
            <a:ext cx="109487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Is it better to buy a Pencil you need for $1.00 or some Candy you want for $0.75? Explain your thinking using pictures, numbers and words.</a:t>
            </a:r>
          </a:p>
        </p:txBody>
      </p:sp>
    </p:spTree>
    <p:extLst>
      <p:ext uri="{BB962C8B-B14F-4D97-AF65-F5344CB8AC3E}">
        <p14:creationId xmlns:p14="http://schemas.microsoft.com/office/powerpoint/2010/main" val="371241611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209C-EA6B-5717-676F-CA0622B73CF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F6FBD58-4E2C-D915-CD4A-2E430F0D3C4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4010433-75B6-4206-1A25-E11B0FC6A42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8F45B7A-E070-6903-78A8-86A5D85FA26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EC3F7BC-36FF-7680-E804-84BBA783257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DC6D860-7C6C-85DB-6EF5-ECCE27A62CC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4D6B0EB-88DB-14D1-E1E3-A7E659DAFD91}"/>
              </a:ext>
            </a:extLst>
          </p:cNvPr>
          <p:cNvSpPr>
            <a:spLocks noChangeArrowheads="1"/>
          </p:cNvSpPr>
          <p:nvPr/>
        </p:nvSpPr>
        <p:spPr bwMode="auto">
          <a:xfrm>
            <a:off x="437660" y="2259449"/>
            <a:ext cx="109487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8. Would you rather have 10 nickels or 5 dimes or 2 quarters in your pocket?</a:t>
            </a:r>
          </a:p>
        </p:txBody>
      </p:sp>
    </p:spTree>
    <p:extLst>
      <p:ext uri="{BB962C8B-B14F-4D97-AF65-F5344CB8AC3E}">
        <p14:creationId xmlns:p14="http://schemas.microsoft.com/office/powerpoint/2010/main" val="165631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F1837-BD1A-171E-8CD9-8C90E0AB7FD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70261A6-38BA-85A7-94CD-2F6E2E8724C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B21ED12-2B95-2B2A-05E3-6EB461125D8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4CEDCF5-02A9-6120-5994-B0874E3A5E9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7DB4528-411B-CA1A-3BA5-7365DBB410C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411BC14-7C66-38DD-2DA4-4FE198A92A0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68ABD3A-120C-5A49-94B6-6482D773D9E2}"/>
              </a:ext>
            </a:extLst>
          </p:cNvPr>
          <p:cNvSpPr>
            <a:spLocks noChangeArrowheads="1"/>
          </p:cNvSpPr>
          <p:nvPr/>
        </p:nvSpPr>
        <p:spPr bwMode="auto">
          <a:xfrm>
            <a:off x="437660" y="1975950"/>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14. What is a number that is more than 8 but less than 12?</a:t>
            </a:r>
          </a:p>
        </p:txBody>
      </p:sp>
      <p:sp>
        <p:nvSpPr>
          <p:cNvPr id="2" name="TextBox 1">
            <a:extLst>
              <a:ext uri="{FF2B5EF4-FFF2-40B4-BE49-F238E27FC236}">
                <a16:creationId xmlns:a16="http://schemas.microsoft.com/office/drawing/2014/main" id="{4CC23ADB-F128-86C8-601C-A6885C6108FB}"/>
              </a:ext>
            </a:extLst>
          </p:cNvPr>
          <p:cNvSpPr txBox="1"/>
          <p:nvPr/>
        </p:nvSpPr>
        <p:spPr>
          <a:xfrm>
            <a:off x="9816353" y="451821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3531385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2AED6-188B-4564-BFDA-1D1336CAE20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99111C3-52E0-334F-BCF6-1303D586968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37979EC-16E1-0A48-0CDB-C4841977A42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42149A2-1CF2-C607-696D-B08199EB0D1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DB9E424-6069-B19B-FD7C-2C168F1A567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D99AF3F3-BE28-E045-1214-886795A7C80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6D447C8-2B06-F36C-03CE-74DD46DB6F8F}"/>
              </a:ext>
            </a:extLst>
          </p:cNvPr>
          <p:cNvSpPr>
            <a:spLocks noChangeArrowheads="1"/>
          </p:cNvSpPr>
          <p:nvPr/>
        </p:nvSpPr>
        <p:spPr bwMode="auto">
          <a:xfrm>
            <a:off x="395046" y="2082487"/>
            <a:ext cx="504781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9. You have $6. What could you buy from the list if you want to spend all the money? Use numbers, words, and pictures to show how you spent your money.</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2" name="Table 1">
            <a:extLst>
              <a:ext uri="{FF2B5EF4-FFF2-40B4-BE49-F238E27FC236}">
                <a16:creationId xmlns:a16="http://schemas.microsoft.com/office/drawing/2014/main" id="{D01D1180-7ECA-E74B-F57C-609F4F45561E}"/>
              </a:ext>
            </a:extLst>
          </p:cNvPr>
          <p:cNvGraphicFramePr>
            <a:graphicFrameLocks noGrp="1"/>
          </p:cNvGraphicFramePr>
          <p:nvPr/>
        </p:nvGraphicFramePr>
        <p:xfrm>
          <a:off x="5943600" y="2163102"/>
          <a:ext cx="5853354" cy="3378200"/>
        </p:xfrm>
        <a:graphic>
          <a:graphicData uri="http://schemas.openxmlformats.org/drawingml/2006/table">
            <a:tbl>
              <a:tblPr firstRow="1" bandRow="1">
                <a:tableStyleId>{5C22544A-7EE6-4342-B048-85BDC9FD1C3A}</a:tableStyleId>
              </a:tblPr>
              <a:tblGrid>
                <a:gridCol w="2926677">
                  <a:extLst>
                    <a:ext uri="{9D8B030D-6E8A-4147-A177-3AD203B41FA5}">
                      <a16:colId xmlns:a16="http://schemas.microsoft.com/office/drawing/2014/main" val="123711788"/>
                    </a:ext>
                  </a:extLst>
                </a:gridCol>
                <a:gridCol w="2926677">
                  <a:extLst>
                    <a:ext uri="{9D8B030D-6E8A-4147-A177-3AD203B41FA5}">
                      <a16:colId xmlns:a16="http://schemas.microsoft.com/office/drawing/2014/main" val="2144839929"/>
                    </a:ext>
                  </a:extLst>
                </a:gridCol>
              </a:tblGrid>
              <a:tr h="537045">
                <a:tc>
                  <a:txBody>
                    <a:bodyPr/>
                    <a:lstStyle/>
                    <a:p>
                      <a:pPr rtl="0" fontAlgn="t">
                        <a:buNone/>
                      </a:pPr>
                      <a:r>
                        <a:rPr lang="en-CA" sz="3600" b="0" i="0" u="none" strike="noStrike">
                          <a:solidFill>
                            <a:srgbClr val="000000"/>
                          </a:solidFill>
                          <a:effectLst/>
                          <a:latin typeface="+mn-lt"/>
                        </a:rPr>
                        <a:t>Hot Dog</a:t>
                      </a:r>
                      <a:endParaRPr lang="en-CA" sz="3600">
                        <a:effectLst/>
                        <a:latin typeface="+mn-l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3600" b="0" i="0" u="none" strike="noStrike" dirty="0">
                          <a:solidFill>
                            <a:srgbClr val="000000"/>
                          </a:solidFill>
                          <a:effectLst/>
                          <a:latin typeface="+mn-lt"/>
                        </a:rPr>
                        <a:t>$3</a:t>
                      </a:r>
                      <a:endParaRPr lang="en-CA" sz="3600" dirty="0">
                        <a:effectLst/>
                        <a:latin typeface="+mn-l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8736669"/>
                  </a:ext>
                </a:extLst>
              </a:tr>
              <a:tr h="537045">
                <a:tc>
                  <a:txBody>
                    <a:bodyPr/>
                    <a:lstStyle/>
                    <a:p>
                      <a:pPr rtl="0" fontAlgn="t">
                        <a:buNone/>
                      </a:pPr>
                      <a:r>
                        <a:rPr lang="en-CA" sz="3600" b="0" i="0" u="none" strike="noStrike">
                          <a:solidFill>
                            <a:srgbClr val="000000"/>
                          </a:solidFill>
                          <a:effectLst/>
                          <a:latin typeface="+mn-lt"/>
                        </a:rPr>
                        <a:t>Hamburger</a:t>
                      </a:r>
                      <a:endParaRPr lang="en-CA" sz="3600">
                        <a:effectLst/>
                        <a:latin typeface="+mn-l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3600" b="0" i="0" u="none" strike="noStrike">
                          <a:solidFill>
                            <a:srgbClr val="000000"/>
                          </a:solidFill>
                          <a:effectLst/>
                          <a:latin typeface="+mn-lt"/>
                        </a:rPr>
                        <a:t>$4</a:t>
                      </a:r>
                      <a:endParaRPr lang="en-CA" sz="3600">
                        <a:effectLst/>
                        <a:latin typeface="+mn-l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6037176"/>
                  </a:ext>
                </a:extLst>
              </a:tr>
              <a:tr h="537045">
                <a:tc>
                  <a:txBody>
                    <a:bodyPr/>
                    <a:lstStyle/>
                    <a:p>
                      <a:pPr rtl="0" fontAlgn="t">
                        <a:buNone/>
                      </a:pPr>
                      <a:r>
                        <a:rPr lang="en-CA" sz="3600" b="0" i="0" u="none" strike="noStrike">
                          <a:solidFill>
                            <a:srgbClr val="000000"/>
                          </a:solidFill>
                          <a:effectLst/>
                          <a:latin typeface="+mn-lt"/>
                        </a:rPr>
                        <a:t>Drink</a:t>
                      </a:r>
                      <a:endParaRPr lang="en-CA" sz="3600">
                        <a:effectLst/>
                        <a:latin typeface="+mn-l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3600" b="0" i="0" u="none" strike="noStrike">
                          <a:solidFill>
                            <a:srgbClr val="000000"/>
                          </a:solidFill>
                          <a:effectLst/>
                          <a:latin typeface="+mn-lt"/>
                        </a:rPr>
                        <a:t>$1</a:t>
                      </a:r>
                      <a:endParaRPr lang="en-CA" sz="3600">
                        <a:effectLst/>
                        <a:latin typeface="+mn-l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1785150"/>
                  </a:ext>
                </a:extLst>
              </a:tr>
              <a:tr h="537045">
                <a:tc>
                  <a:txBody>
                    <a:bodyPr/>
                    <a:lstStyle/>
                    <a:p>
                      <a:pPr rtl="0" fontAlgn="t">
                        <a:buNone/>
                      </a:pPr>
                      <a:r>
                        <a:rPr lang="en-CA" sz="3600" b="0" i="0" u="none" strike="noStrike">
                          <a:solidFill>
                            <a:srgbClr val="000000"/>
                          </a:solidFill>
                          <a:effectLst/>
                          <a:latin typeface="+mn-lt"/>
                        </a:rPr>
                        <a:t>Chips</a:t>
                      </a:r>
                      <a:endParaRPr lang="en-CA" sz="3600">
                        <a:effectLst/>
                        <a:latin typeface="+mn-l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3600" b="0" i="0" u="none" strike="noStrike">
                          <a:solidFill>
                            <a:srgbClr val="000000"/>
                          </a:solidFill>
                          <a:effectLst/>
                          <a:latin typeface="+mn-lt"/>
                        </a:rPr>
                        <a:t>$1</a:t>
                      </a:r>
                      <a:endParaRPr lang="en-CA" sz="3600">
                        <a:effectLst/>
                        <a:latin typeface="+mn-l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2283457"/>
                  </a:ext>
                </a:extLst>
              </a:tr>
              <a:tr h="537045">
                <a:tc>
                  <a:txBody>
                    <a:bodyPr/>
                    <a:lstStyle/>
                    <a:p>
                      <a:pPr rtl="0" fontAlgn="t">
                        <a:buNone/>
                      </a:pPr>
                      <a:r>
                        <a:rPr lang="en-CA" sz="3600" b="0" i="0" u="none" strike="noStrike" dirty="0">
                          <a:solidFill>
                            <a:srgbClr val="000000"/>
                          </a:solidFill>
                          <a:effectLst/>
                          <a:latin typeface="+mn-lt"/>
                        </a:rPr>
                        <a:t>Doughnut</a:t>
                      </a:r>
                      <a:endParaRPr lang="en-CA" sz="3600" dirty="0">
                        <a:effectLst/>
                        <a:latin typeface="+mn-l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3600" b="0" i="0" u="none" strike="noStrike" dirty="0">
                          <a:solidFill>
                            <a:srgbClr val="000000"/>
                          </a:solidFill>
                          <a:effectLst/>
                          <a:latin typeface="+mn-lt"/>
                        </a:rPr>
                        <a:t>$2</a:t>
                      </a:r>
                      <a:endParaRPr lang="en-CA" sz="3600" dirty="0">
                        <a:effectLst/>
                        <a:latin typeface="+mn-l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2501540"/>
                  </a:ext>
                </a:extLst>
              </a:tr>
            </a:tbl>
          </a:graphicData>
        </a:graphic>
      </p:graphicFrame>
    </p:spTree>
    <p:extLst>
      <p:ext uri="{BB962C8B-B14F-4D97-AF65-F5344CB8AC3E}">
        <p14:creationId xmlns:p14="http://schemas.microsoft.com/office/powerpoint/2010/main" val="370771544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D827B-D6EF-52FE-212C-436B1392E32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DDB44C0-0FDC-63DF-80BC-F690C87843C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230A797-9262-60E6-89C6-74A32E0BBC3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51D3065-8B80-7E98-0BDD-675BCE5930A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064F614-B10D-F599-DF59-B100EC14527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34F5DDEC-388D-E46E-0B62-13CE6ADD75F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042C7B9-137D-7DB4-60C3-E7EC883CCAAE}"/>
              </a:ext>
            </a:extLst>
          </p:cNvPr>
          <p:cNvSpPr>
            <a:spLocks noChangeArrowheads="1"/>
          </p:cNvSpPr>
          <p:nvPr/>
        </p:nvSpPr>
        <p:spPr bwMode="auto">
          <a:xfrm>
            <a:off x="524094" y="1975950"/>
            <a:ext cx="1114381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 You spent $3 and got $2 back.</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How much money did you start with?</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could you have bought?</a:t>
            </a:r>
          </a:p>
        </p:txBody>
      </p:sp>
    </p:spTree>
    <p:extLst>
      <p:ext uri="{BB962C8B-B14F-4D97-AF65-F5344CB8AC3E}">
        <p14:creationId xmlns:p14="http://schemas.microsoft.com/office/powerpoint/2010/main" val="349895425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70637-820B-64EC-AC2C-D0B235A4181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AF8B7BF-DEB5-A3EA-3775-956DB17D33C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49674BF-886B-6C25-B5F6-D12C5628F82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D8B96EC-09FC-D871-EF31-08ACF2B5CF6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DBD27C1-A18E-F184-15F0-A70EA3DCF57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240B3866-B081-DF6E-C75A-6D2DEDE22BD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0B28162-42D3-C35E-D69A-AFBA414BBC35}"/>
              </a:ext>
            </a:extLst>
          </p:cNvPr>
          <p:cNvSpPr>
            <a:spLocks noChangeArrowheads="1"/>
          </p:cNvSpPr>
          <p:nvPr/>
        </p:nvSpPr>
        <p:spPr bwMode="auto">
          <a:xfrm>
            <a:off x="524094" y="1975950"/>
            <a:ext cx="1114381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11.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You and 2 friends are buying treats.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box of cookies with 5 cookies costs $10.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box of cupcakes with 3 cupcakes costs $9.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Which treat would you choose? Why would you make that choice?</a:t>
            </a:r>
          </a:p>
        </p:txBody>
      </p:sp>
    </p:spTree>
    <p:extLst>
      <p:ext uri="{BB962C8B-B14F-4D97-AF65-F5344CB8AC3E}">
        <p14:creationId xmlns:p14="http://schemas.microsoft.com/office/powerpoint/2010/main" val="42740884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D847A0-4A81-262D-F907-A05196275076}"/>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3D60BFC6-A836-6BE4-BC36-89DE786CCCAA}"/>
              </a:ext>
            </a:extLst>
          </p:cNvPr>
          <p:cNvSpPr txBox="1"/>
          <p:nvPr/>
        </p:nvSpPr>
        <p:spPr>
          <a:xfrm>
            <a:off x="1003610" y="2295751"/>
            <a:ext cx="1018477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1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MIXED REVIEW</a:t>
            </a:r>
          </a:p>
        </p:txBody>
      </p:sp>
      <p:grpSp>
        <p:nvGrpSpPr>
          <p:cNvPr id="3" name="Group 2">
            <a:extLst>
              <a:ext uri="{FF2B5EF4-FFF2-40B4-BE49-F238E27FC236}">
                <a16:creationId xmlns:a16="http://schemas.microsoft.com/office/drawing/2014/main" id="{4F1AE37F-008D-6CB6-9A11-3B5696DF3F92}"/>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ABDC16EB-4683-B711-B88D-4323416EC385}"/>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7BD507BF-25A7-B39C-0C41-4FD6FF3B5A28}"/>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EF1E88EB-0C84-75B5-658B-FC353DE7E67A}"/>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420104999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37CC-9A25-A797-C164-2F0CFEC188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F0FAF7-AE20-A474-7A35-EABE064AA3C0}"/>
              </a:ext>
            </a:extLst>
          </p:cNvPr>
          <p:cNvGrpSpPr/>
          <p:nvPr/>
        </p:nvGrpSpPr>
        <p:grpSpPr>
          <a:xfrm>
            <a:off x="0" y="312348"/>
            <a:ext cx="12192000" cy="1196962"/>
            <a:chOff x="0" y="300918"/>
            <a:chExt cx="12192000" cy="1196962"/>
          </a:xfrm>
        </p:grpSpPr>
        <p:sp>
          <p:nvSpPr>
            <p:cNvPr id="6" name="Rectangle 5">
              <a:extLst>
                <a:ext uri="{FF2B5EF4-FFF2-40B4-BE49-F238E27FC236}">
                  <a16:creationId xmlns:a16="http://schemas.microsoft.com/office/drawing/2014/main" id="{4D644E0A-698F-932D-4D14-6A5E7F8D6B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BCA0515-49E3-30FF-5192-7391D951995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5625DF-A1D8-3209-0D52-05785B7A205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481E773-2817-1C0F-C443-5291315C81A5}"/>
                </a:ext>
              </a:extLst>
            </p:cNvPr>
            <p:cNvSpPr txBox="1"/>
            <p:nvPr/>
          </p:nvSpPr>
          <p:spPr>
            <a:xfrm>
              <a:off x="2542136" y="470885"/>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MIXED REVIEW</a:t>
              </a:r>
            </a:p>
          </p:txBody>
        </p:sp>
      </p:grpSp>
      <p:sp>
        <p:nvSpPr>
          <p:cNvPr id="12" name="Rectangle 1">
            <a:extLst>
              <a:ext uri="{FF2B5EF4-FFF2-40B4-BE49-F238E27FC236}">
                <a16:creationId xmlns:a16="http://schemas.microsoft.com/office/drawing/2014/main" id="{335C0892-545F-B1E3-1FBF-099EB2FE0E99}"/>
              </a:ext>
            </a:extLst>
          </p:cNvPr>
          <p:cNvSpPr>
            <a:spLocks noChangeArrowheads="1"/>
          </p:cNvSpPr>
          <p:nvPr/>
        </p:nvSpPr>
        <p:spPr bwMode="auto">
          <a:xfrm>
            <a:off x="437660" y="2191394"/>
            <a:ext cx="60937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How many orange dots are there?</a:t>
            </a:r>
          </a:p>
        </p:txBody>
      </p:sp>
      <p:pic>
        <p:nvPicPr>
          <p:cNvPr id="2" name="Picture 2">
            <a:extLst>
              <a:ext uri="{FF2B5EF4-FFF2-40B4-BE49-F238E27FC236}">
                <a16:creationId xmlns:a16="http://schemas.microsoft.com/office/drawing/2014/main" id="{1594F484-5734-45EF-4138-9A62376F0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60" y="2872949"/>
            <a:ext cx="6113543" cy="204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88918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272D9-1ED1-EF43-BF4B-CE5FD12E06F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FC939C3-C003-87E9-2F63-2BA387F920FC}"/>
              </a:ext>
            </a:extLst>
          </p:cNvPr>
          <p:cNvGrpSpPr/>
          <p:nvPr/>
        </p:nvGrpSpPr>
        <p:grpSpPr>
          <a:xfrm>
            <a:off x="0" y="312348"/>
            <a:ext cx="12192000" cy="1196962"/>
            <a:chOff x="0" y="300918"/>
            <a:chExt cx="12192000" cy="1196962"/>
          </a:xfrm>
        </p:grpSpPr>
        <p:sp>
          <p:nvSpPr>
            <p:cNvPr id="6" name="Rectangle 5">
              <a:extLst>
                <a:ext uri="{FF2B5EF4-FFF2-40B4-BE49-F238E27FC236}">
                  <a16:creationId xmlns:a16="http://schemas.microsoft.com/office/drawing/2014/main" id="{82052454-EBF4-710D-7E44-BD13356CA56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43F0DA6-8E11-759E-FEB5-70D2D02CADD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72C2751-C853-0191-3A80-0DABA4FE801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9EEA937-B131-1153-FE5D-8DF879E9F0D3}"/>
                </a:ext>
              </a:extLst>
            </p:cNvPr>
            <p:cNvSpPr txBox="1"/>
            <p:nvPr/>
          </p:nvSpPr>
          <p:spPr>
            <a:xfrm>
              <a:off x="2542136" y="470885"/>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MIXED REVIEW</a:t>
              </a:r>
            </a:p>
          </p:txBody>
        </p:sp>
      </p:grpSp>
      <p:sp>
        <p:nvSpPr>
          <p:cNvPr id="12" name="Rectangle 1">
            <a:extLst>
              <a:ext uri="{FF2B5EF4-FFF2-40B4-BE49-F238E27FC236}">
                <a16:creationId xmlns:a16="http://schemas.microsoft.com/office/drawing/2014/main" id="{D0380D1C-2D30-DB3D-FEC8-87841BD63C04}"/>
              </a:ext>
            </a:extLst>
          </p:cNvPr>
          <p:cNvSpPr>
            <a:spLocks noChangeArrowheads="1"/>
          </p:cNvSpPr>
          <p:nvPr/>
        </p:nvSpPr>
        <p:spPr bwMode="auto">
          <a:xfrm>
            <a:off x="437660" y="2160670"/>
            <a:ext cx="10796397"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There are 6 orange cubes and 5 blue cubes. When you combine them together, how many cubes are there?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is the addition equation?	______ + ______ = ______</a:t>
            </a:r>
          </a:p>
        </p:txBody>
      </p:sp>
      <p:pic>
        <p:nvPicPr>
          <p:cNvPr id="3" name="Picture 4">
            <a:extLst>
              <a:ext uri="{FF2B5EF4-FFF2-40B4-BE49-F238E27FC236}">
                <a16:creationId xmlns:a16="http://schemas.microsoft.com/office/drawing/2014/main" id="{7E7390CB-BF0F-2FE8-D76C-6695287FE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584" y="3154902"/>
            <a:ext cx="4960722" cy="155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16755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742BD-F77F-DA06-B13C-7240D6B235D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2FFB0EB-F567-D076-09A6-D2BD623A76B0}"/>
              </a:ext>
            </a:extLst>
          </p:cNvPr>
          <p:cNvGrpSpPr/>
          <p:nvPr/>
        </p:nvGrpSpPr>
        <p:grpSpPr>
          <a:xfrm>
            <a:off x="0" y="312348"/>
            <a:ext cx="12192000" cy="1196962"/>
            <a:chOff x="0" y="300918"/>
            <a:chExt cx="12192000" cy="1196962"/>
          </a:xfrm>
        </p:grpSpPr>
        <p:sp>
          <p:nvSpPr>
            <p:cNvPr id="6" name="Rectangle 5">
              <a:extLst>
                <a:ext uri="{FF2B5EF4-FFF2-40B4-BE49-F238E27FC236}">
                  <a16:creationId xmlns:a16="http://schemas.microsoft.com/office/drawing/2014/main" id="{D46E75FE-086C-C658-5FDF-D5A20A8B5FF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C0A8399F-ECC6-C8D2-50DB-CBAE072420D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6B172F9-4ECE-CEBD-0871-5A184D03871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BB78771-B874-C2D3-D336-1DA56D0E69CF}"/>
                </a:ext>
              </a:extLst>
            </p:cNvPr>
            <p:cNvSpPr txBox="1"/>
            <p:nvPr/>
          </p:nvSpPr>
          <p:spPr>
            <a:xfrm>
              <a:off x="2542136" y="470885"/>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MIXED REVIEW</a:t>
              </a:r>
            </a:p>
          </p:txBody>
        </p:sp>
      </p:grpSp>
      <p:sp>
        <p:nvSpPr>
          <p:cNvPr id="12" name="Rectangle 1">
            <a:extLst>
              <a:ext uri="{FF2B5EF4-FFF2-40B4-BE49-F238E27FC236}">
                <a16:creationId xmlns:a16="http://schemas.microsoft.com/office/drawing/2014/main" id="{82BD8BDC-E54D-FB65-377C-93BE623F2E5D}"/>
              </a:ext>
            </a:extLst>
          </p:cNvPr>
          <p:cNvSpPr>
            <a:spLocks noChangeArrowheads="1"/>
          </p:cNvSpPr>
          <p:nvPr/>
        </p:nvSpPr>
        <p:spPr bwMode="auto">
          <a:xfrm>
            <a:off x="437660" y="2101389"/>
            <a:ext cx="1079639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 Draw what comes next in the pattern:</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______   ______    ______</a:t>
            </a:r>
          </a:p>
        </p:txBody>
      </p:sp>
      <p:pic>
        <p:nvPicPr>
          <p:cNvPr id="2" name="Picture 6">
            <a:extLst>
              <a:ext uri="{FF2B5EF4-FFF2-40B4-BE49-F238E27FC236}">
                <a16:creationId xmlns:a16="http://schemas.microsoft.com/office/drawing/2014/main" id="{67219500-E8BD-215F-3EFD-4D82CB617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60" y="2968569"/>
            <a:ext cx="6354094" cy="118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4928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A2229-CFDF-1062-485F-B54173023EE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5B68851-BCAF-1AD3-EE54-FFC566254F7C}"/>
              </a:ext>
            </a:extLst>
          </p:cNvPr>
          <p:cNvGrpSpPr/>
          <p:nvPr/>
        </p:nvGrpSpPr>
        <p:grpSpPr>
          <a:xfrm>
            <a:off x="0" y="312348"/>
            <a:ext cx="12192000" cy="1196962"/>
            <a:chOff x="0" y="300918"/>
            <a:chExt cx="12192000" cy="1196962"/>
          </a:xfrm>
        </p:grpSpPr>
        <p:sp>
          <p:nvSpPr>
            <p:cNvPr id="6" name="Rectangle 5">
              <a:extLst>
                <a:ext uri="{FF2B5EF4-FFF2-40B4-BE49-F238E27FC236}">
                  <a16:creationId xmlns:a16="http://schemas.microsoft.com/office/drawing/2014/main" id="{3CDB6D47-43ED-42CE-02AF-A64A24FF426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55613D37-4DDD-1407-720C-794FF5546B0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149D9B1-57FC-A524-60A1-A80F4696B63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D4C49952-2D18-59A8-C242-B369FC3410D0}"/>
                </a:ext>
              </a:extLst>
            </p:cNvPr>
            <p:cNvSpPr txBox="1"/>
            <p:nvPr/>
          </p:nvSpPr>
          <p:spPr>
            <a:xfrm>
              <a:off x="2542136" y="470885"/>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MIXED REVIEW</a:t>
              </a:r>
            </a:p>
          </p:txBody>
        </p:sp>
      </p:grpSp>
      <p:sp>
        <p:nvSpPr>
          <p:cNvPr id="12" name="Rectangle 1">
            <a:extLst>
              <a:ext uri="{FF2B5EF4-FFF2-40B4-BE49-F238E27FC236}">
                <a16:creationId xmlns:a16="http://schemas.microsoft.com/office/drawing/2014/main" id="{2291A3CC-C074-4FCC-FB18-3C33C94DB316}"/>
              </a:ext>
            </a:extLst>
          </p:cNvPr>
          <p:cNvSpPr>
            <a:spLocks noChangeArrowheads="1"/>
          </p:cNvSpPr>
          <p:nvPr/>
        </p:nvSpPr>
        <p:spPr bwMode="auto">
          <a:xfrm>
            <a:off x="437660" y="1975950"/>
            <a:ext cx="107963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Show one way to make 7 on a ten frame.</a:t>
            </a:r>
          </a:p>
        </p:txBody>
      </p:sp>
      <p:pic>
        <p:nvPicPr>
          <p:cNvPr id="3" name="Picture 8">
            <a:extLst>
              <a:ext uri="{FF2B5EF4-FFF2-40B4-BE49-F238E27FC236}">
                <a16:creationId xmlns:a16="http://schemas.microsoft.com/office/drawing/2014/main" id="{02A431CF-C8E5-DE78-E354-D7EE79CB6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21" y="2569516"/>
            <a:ext cx="5276248" cy="257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84120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F4554-EAA4-762B-B123-4A51A379260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B7D9946-C571-79CE-F256-D326FB71A5D2}"/>
              </a:ext>
            </a:extLst>
          </p:cNvPr>
          <p:cNvGrpSpPr/>
          <p:nvPr/>
        </p:nvGrpSpPr>
        <p:grpSpPr>
          <a:xfrm>
            <a:off x="0" y="312348"/>
            <a:ext cx="12192000" cy="1196962"/>
            <a:chOff x="0" y="300918"/>
            <a:chExt cx="12192000" cy="1196962"/>
          </a:xfrm>
        </p:grpSpPr>
        <p:sp>
          <p:nvSpPr>
            <p:cNvPr id="6" name="Rectangle 5">
              <a:extLst>
                <a:ext uri="{FF2B5EF4-FFF2-40B4-BE49-F238E27FC236}">
                  <a16:creationId xmlns:a16="http://schemas.microsoft.com/office/drawing/2014/main" id="{A3D0D75B-0AC5-6740-27D6-BDC7AA78AC5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1A29A9A-855D-D87C-E14B-F656B9D9DE8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800755C-989D-0BBB-D312-E9A6A32C8F8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E794617-EF23-E45E-6760-B012E2851B83}"/>
                </a:ext>
              </a:extLst>
            </p:cNvPr>
            <p:cNvSpPr txBox="1"/>
            <p:nvPr/>
          </p:nvSpPr>
          <p:spPr>
            <a:xfrm>
              <a:off x="2542136" y="470885"/>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MIXED REVIEW</a:t>
              </a:r>
            </a:p>
          </p:txBody>
        </p:sp>
      </p:grpSp>
      <p:sp>
        <p:nvSpPr>
          <p:cNvPr id="12" name="Rectangle 1">
            <a:extLst>
              <a:ext uri="{FF2B5EF4-FFF2-40B4-BE49-F238E27FC236}">
                <a16:creationId xmlns:a16="http://schemas.microsoft.com/office/drawing/2014/main" id="{D56966D1-5AD9-96F4-5DCF-7666CFB121E2}"/>
              </a:ext>
            </a:extLst>
          </p:cNvPr>
          <p:cNvSpPr>
            <a:spLocks noChangeArrowheads="1"/>
          </p:cNvSpPr>
          <p:nvPr/>
        </p:nvSpPr>
        <p:spPr bwMode="auto">
          <a:xfrm>
            <a:off x="437660" y="1760506"/>
            <a:ext cx="107963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Draw pictures or use tally marks to solve the following addition equations.</a:t>
            </a:r>
          </a:p>
        </p:txBody>
      </p:sp>
      <p:graphicFrame>
        <p:nvGraphicFramePr>
          <p:cNvPr id="2" name="Table 1">
            <a:extLst>
              <a:ext uri="{FF2B5EF4-FFF2-40B4-BE49-F238E27FC236}">
                <a16:creationId xmlns:a16="http://schemas.microsoft.com/office/drawing/2014/main" id="{AE42F53E-9DEF-8A3D-E1E8-20E564622AC1}"/>
              </a:ext>
            </a:extLst>
          </p:cNvPr>
          <p:cNvGraphicFramePr>
            <a:graphicFrameLocks noGrp="1"/>
          </p:cNvGraphicFramePr>
          <p:nvPr/>
        </p:nvGraphicFramePr>
        <p:xfrm>
          <a:off x="612763" y="2965809"/>
          <a:ext cx="9206152" cy="3180080"/>
        </p:xfrm>
        <a:graphic>
          <a:graphicData uri="http://schemas.openxmlformats.org/drawingml/2006/table">
            <a:tbl>
              <a:tblPr firstRow="1" bandRow="1">
                <a:tableStyleId>{5C22544A-7EE6-4342-B048-85BDC9FD1C3A}</a:tableStyleId>
              </a:tblPr>
              <a:tblGrid>
                <a:gridCol w="4603076">
                  <a:extLst>
                    <a:ext uri="{9D8B030D-6E8A-4147-A177-3AD203B41FA5}">
                      <a16:colId xmlns:a16="http://schemas.microsoft.com/office/drawing/2014/main" val="4158160557"/>
                    </a:ext>
                  </a:extLst>
                </a:gridCol>
                <a:gridCol w="4603076">
                  <a:extLst>
                    <a:ext uri="{9D8B030D-6E8A-4147-A177-3AD203B41FA5}">
                      <a16:colId xmlns:a16="http://schemas.microsoft.com/office/drawing/2014/main" val="1623796887"/>
                    </a:ext>
                  </a:extLst>
                </a:gridCol>
              </a:tblGrid>
              <a:tr h="763141">
                <a:tc>
                  <a:txBody>
                    <a:bodyPr/>
                    <a:lstStyle/>
                    <a:p>
                      <a:pPr rtl="0" fontAlgn="t">
                        <a:buNone/>
                      </a:pPr>
                      <a:r>
                        <a:rPr lang="en-CA" sz="3200" b="0" i="0" u="none" strike="noStrike" dirty="0">
                          <a:solidFill>
                            <a:srgbClr val="000000"/>
                          </a:solidFill>
                          <a:effectLst/>
                          <a:latin typeface="Arial" panose="020B0604020202020204" pitchFamily="34" charset="0"/>
                        </a:rPr>
                        <a:t>3 + 5 = _____</a:t>
                      </a:r>
                      <a:endParaRPr lang="en-CA" sz="3200" dirty="0">
                        <a:effectLst/>
                      </a:endParaRPr>
                    </a:p>
                    <a:p>
                      <a:pPr fontAlgn="t">
                        <a:buNone/>
                      </a:pPr>
                      <a:br>
                        <a:rPr lang="en-CA" sz="3200" dirty="0">
                          <a:effectLst/>
                        </a:rPr>
                      </a:br>
                      <a:endParaRPr lang="en-CA" sz="32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t">
                        <a:buNone/>
                      </a:pPr>
                      <a:r>
                        <a:rPr lang="en-CA" sz="3200" b="0" i="0" u="none" strike="noStrike" dirty="0">
                          <a:solidFill>
                            <a:srgbClr val="000000"/>
                          </a:solidFill>
                          <a:effectLst/>
                          <a:latin typeface="Arial" panose="020B0604020202020204" pitchFamily="34" charset="0"/>
                        </a:rPr>
                        <a:t>8 + ____ = 10</a:t>
                      </a:r>
                      <a:endParaRPr lang="en-CA" sz="32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616317"/>
                  </a:ext>
                </a:extLst>
              </a:tr>
              <a:tr h="509867">
                <a:tc>
                  <a:txBody>
                    <a:bodyPr/>
                    <a:lstStyle/>
                    <a:p>
                      <a:pPr rtl="0" fontAlgn="t">
                        <a:buNone/>
                      </a:pPr>
                      <a:r>
                        <a:rPr lang="en-CA" sz="3200" b="0" i="0" u="none" strike="noStrike" dirty="0">
                          <a:solidFill>
                            <a:srgbClr val="000000"/>
                          </a:solidFill>
                          <a:effectLst/>
                          <a:latin typeface="Arial" panose="020B0604020202020204" pitchFamily="34" charset="0"/>
                        </a:rPr>
                        <a:t>_____ + 5 = 14</a:t>
                      </a:r>
                      <a:endParaRPr lang="en-CA" sz="3200" dirty="0">
                        <a:effectLst/>
                      </a:endParaRPr>
                    </a:p>
                    <a:p>
                      <a:pPr fontAlgn="t">
                        <a:buNone/>
                      </a:pPr>
                      <a:br>
                        <a:rPr lang="en-CA" sz="3200" dirty="0">
                          <a:effectLst/>
                        </a:rPr>
                      </a:br>
                      <a:endParaRPr lang="en-CA" sz="32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t">
                        <a:buNone/>
                      </a:pPr>
                      <a:r>
                        <a:rPr lang="en-CA" sz="3200" b="0" i="0" u="none" strike="noStrike" dirty="0">
                          <a:solidFill>
                            <a:srgbClr val="000000"/>
                          </a:solidFill>
                          <a:effectLst/>
                          <a:latin typeface="Arial" panose="020B0604020202020204" pitchFamily="34" charset="0"/>
                        </a:rPr>
                        <a:t>7 + 8 =</a:t>
                      </a:r>
                      <a:endParaRPr lang="en-CA" sz="32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5755826"/>
                  </a:ext>
                </a:extLst>
              </a:tr>
            </a:tbl>
          </a:graphicData>
        </a:graphic>
      </p:graphicFrame>
    </p:spTree>
    <p:extLst>
      <p:ext uri="{BB962C8B-B14F-4D97-AF65-F5344CB8AC3E}">
        <p14:creationId xmlns:p14="http://schemas.microsoft.com/office/powerpoint/2010/main" val="428217006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570D6-34A1-E375-D433-07F5C687951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48F860A-4F72-18B6-2104-823654A1AA8E}"/>
              </a:ext>
            </a:extLst>
          </p:cNvPr>
          <p:cNvGrpSpPr/>
          <p:nvPr/>
        </p:nvGrpSpPr>
        <p:grpSpPr>
          <a:xfrm>
            <a:off x="0" y="312348"/>
            <a:ext cx="12192000" cy="1196962"/>
            <a:chOff x="0" y="300918"/>
            <a:chExt cx="12192000" cy="1196962"/>
          </a:xfrm>
        </p:grpSpPr>
        <p:sp>
          <p:nvSpPr>
            <p:cNvPr id="6" name="Rectangle 5">
              <a:extLst>
                <a:ext uri="{FF2B5EF4-FFF2-40B4-BE49-F238E27FC236}">
                  <a16:creationId xmlns:a16="http://schemas.microsoft.com/office/drawing/2014/main" id="{54FC316C-E7F9-2371-183C-C34D5406E4A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D417DA4-D80C-3377-9A7E-A491534A20E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BE12212-078E-BCB4-35A7-92FC0D5A0FE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00245F53-BD46-A714-AAEC-C84AE479FBAB}"/>
                </a:ext>
              </a:extLst>
            </p:cNvPr>
            <p:cNvSpPr txBox="1"/>
            <p:nvPr/>
          </p:nvSpPr>
          <p:spPr>
            <a:xfrm>
              <a:off x="2542136" y="470885"/>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MIXED REVIEW</a:t>
              </a:r>
            </a:p>
          </p:txBody>
        </p:sp>
      </p:grpSp>
      <p:sp>
        <p:nvSpPr>
          <p:cNvPr id="12" name="Rectangle 1">
            <a:extLst>
              <a:ext uri="{FF2B5EF4-FFF2-40B4-BE49-F238E27FC236}">
                <a16:creationId xmlns:a16="http://schemas.microsoft.com/office/drawing/2014/main" id="{B913DED7-650A-A9E5-F38E-7084B91B8ED2}"/>
              </a:ext>
            </a:extLst>
          </p:cNvPr>
          <p:cNvSpPr>
            <a:spLocks noChangeArrowheads="1"/>
          </p:cNvSpPr>
          <p:nvPr/>
        </p:nvSpPr>
        <p:spPr bwMode="auto">
          <a:xfrm>
            <a:off x="437660" y="1760506"/>
            <a:ext cx="107963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 How are these two shapes the same? How are they different?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8B8EBE67-B9AA-0E87-0C98-2421D3F8C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60" y="2374185"/>
            <a:ext cx="8238754" cy="278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986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8BE53-4EFB-4343-2BAB-E67A443BC53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F1D8472-8EFB-4928-C676-F81C4D3A603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4BA94BA-863F-3EC3-9629-BE94A508121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CFDDB1D-F7A7-551B-2D7C-4F55B21D085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37F81BD-0225-2FB1-A76B-B77A741CAD3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6B67FF2-BCC8-5001-C443-D4DF449A644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AC909B8-2A7E-B783-017B-279E2BA78C00}"/>
              </a:ext>
            </a:extLst>
          </p:cNvPr>
          <p:cNvSpPr>
            <a:spLocks noChangeArrowheads="1"/>
          </p:cNvSpPr>
          <p:nvPr/>
        </p:nvSpPr>
        <p:spPr bwMode="auto">
          <a:xfrm>
            <a:off x="437660" y="1760507"/>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15. On a number line, what number comes halfway between 0 and 20?</a:t>
            </a:r>
          </a:p>
          <a:p>
            <a:endParaRPr lang="en-CA" sz="2800" dirty="0"/>
          </a:p>
        </p:txBody>
      </p:sp>
      <p:sp>
        <p:nvSpPr>
          <p:cNvPr id="2" name="TextBox 1">
            <a:extLst>
              <a:ext uri="{FF2B5EF4-FFF2-40B4-BE49-F238E27FC236}">
                <a16:creationId xmlns:a16="http://schemas.microsoft.com/office/drawing/2014/main" id="{3E7A1904-0376-A731-4021-DBBEB4108EBE}"/>
              </a:ext>
            </a:extLst>
          </p:cNvPr>
          <p:cNvSpPr txBox="1"/>
          <p:nvPr/>
        </p:nvSpPr>
        <p:spPr>
          <a:xfrm>
            <a:off x="9816353" y="4518212"/>
            <a:ext cx="184731" cy="369332"/>
          </a:xfrm>
          <a:prstGeom prst="rect">
            <a:avLst/>
          </a:prstGeom>
          <a:noFill/>
        </p:spPr>
        <p:txBody>
          <a:bodyPr wrap="none" rtlCol="0">
            <a:spAutoFit/>
          </a:bodyPr>
          <a:lstStyle/>
          <a:p>
            <a:endParaRPr lang="en-US" dirty="0"/>
          </a:p>
        </p:txBody>
      </p:sp>
      <p:grpSp>
        <p:nvGrpSpPr>
          <p:cNvPr id="4" name="Group 3">
            <a:extLst>
              <a:ext uri="{FF2B5EF4-FFF2-40B4-BE49-F238E27FC236}">
                <a16:creationId xmlns:a16="http://schemas.microsoft.com/office/drawing/2014/main" id="{8E07B498-225D-743F-EEEF-4D4A724D146B}"/>
              </a:ext>
            </a:extLst>
          </p:cNvPr>
          <p:cNvGrpSpPr/>
          <p:nvPr/>
        </p:nvGrpSpPr>
        <p:grpSpPr>
          <a:xfrm>
            <a:off x="395049" y="3467649"/>
            <a:ext cx="11512742" cy="719916"/>
            <a:chOff x="461169" y="7796513"/>
            <a:chExt cx="5918200" cy="719916"/>
          </a:xfrm>
        </p:grpSpPr>
        <p:pic>
          <p:nvPicPr>
            <p:cNvPr id="5" name="Picture 61">
              <a:extLst>
                <a:ext uri="{FF2B5EF4-FFF2-40B4-BE49-F238E27FC236}">
                  <a16:creationId xmlns:a16="http://schemas.microsoft.com/office/drawing/2014/main" id="{9E528918-9463-9DD8-DDB8-8B4398122B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461169" y="7796513"/>
              <a:ext cx="5918200" cy="469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94575F3-B26D-2DA8-AA6D-8E0C2819F749}"/>
                </a:ext>
              </a:extLst>
            </p:cNvPr>
            <p:cNvSpPr txBox="1"/>
            <p:nvPr/>
          </p:nvSpPr>
          <p:spPr>
            <a:xfrm>
              <a:off x="765458" y="8147097"/>
              <a:ext cx="249196" cy="369332"/>
            </a:xfrm>
            <a:prstGeom prst="rect">
              <a:avLst/>
            </a:prstGeom>
            <a:noFill/>
          </p:spPr>
          <p:txBody>
            <a:bodyPr wrap="square" rtlCol="0">
              <a:spAutoFit/>
            </a:bodyPr>
            <a:lstStyle/>
            <a:p>
              <a:r>
                <a:rPr lang="en-US" dirty="0"/>
                <a:t>0</a:t>
              </a:r>
            </a:p>
          </p:txBody>
        </p:sp>
        <p:sp>
          <p:nvSpPr>
            <p:cNvPr id="11" name="TextBox 10">
              <a:extLst>
                <a:ext uri="{FF2B5EF4-FFF2-40B4-BE49-F238E27FC236}">
                  <a16:creationId xmlns:a16="http://schemas.microsoft.com/office/drawing/2014/main" id="{97F85AFE-91C2-B12D-0A0B-F2664060B718}"/>
                </a:ext>
              </a:extLst>
            </p:cNvPr>
            <p:cNvSpPr txBox="1"/>
            <p:nvPr/>
          </p:nvSpPr>
          <p:spPr>
            <a:xfrm>
              <a:off x="5654750" y="8081747"/>
              <a:ext cx="551178" cy="369332"/>
            </a:xfrm>
            <a:prstGeom prst="rect">
              <a:avLst/>
            </a:prstGeom>
            <a:noFill/>
          </p:spPr>
          <p:txBody>
            <a:bodyPr wrap="square" rtlCol="0">
              <a:spAutoFit/>
            </a:bodyPr>
            <a:lstStyle/>
            <a:p>
              <a:r>
                <a:rPr lang="en-US" dirty="0"/>
                <a:t>20</a:t>
              </a:r>
            </a:p>
          </p:txBody>
        </p:sp>
      </p:grpSp>
    </p:spTree>
    <p:extLst>
      <p:ext uri="{BB962C8B-B14F-4D97-AF65-F5344CB8AC3E}">
        <p14:creationId xmlns:p14="http://schemas.microsoft.com/office/powerpoint/2010/main" val="20254701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50D1F-0DFA-4B55-7F94-A3D2DBAA2E7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D56A986-ED04-DBB4-FAB3-C0F5D9C73983}"/>
              </a:ext>
            </a:extLst>
          </p:cNvPr>
          <p:cNvGrpSpPr/>
          <p:nvPr/>
        </p:nvGrpSpPr>
        <p:grpSpPr>
          <a:xfrm>
            <a:off x="0" y="312348"/>
            <a:ext cx="12192000" cy="1196962"/>
            <a:chOff x="0" y="300918"/>
            <a:chExt cx="12192000" cy="1196962"/>
          </a:xfrm>
        </p:grpSpPr>
        <p:sp>
          <p:nvSpPr>
            <p:cNvPr id="6" name="Rectangle 5">
              <a:extLst>
                <a:ext uri="{FF2B5EF4-FFF2-40B4-BE49-F238E27FC236}">
                  <a16:creationId xmlns:a16="http://schemas.microsoft.com/office/drawing/2014/main" id="{CD7CCB29-5343-3FEB-9FE1-BF4AB01C852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6A62C556-5A46-CE66-6538-D4411A313ED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BEA1E7F-4F08-E58D-5FBE-B1CEDB956E4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9D50E9A-415D-ADF8-08D0-4F9F1B7E90BC}"/>
                </a:ext>
              </a:extLst>
            </p:cNvPr>
            <p:cNvSpPr txBox="1"/>
            <p:nvPr/>
          </p:nvSpPr>
          <p:spPr>
            <a:xfrm>
              <a:off x="2542136" y="470885"/>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MIXED REVIEW</a:t>
              </a:r>
            </a:p>
          </p:txBody>
        </p:sp>
      </p:grpSp>
      <p:sp>
        <p:nvSpPr>
          <p:cNvPr id="12" name="Rectangle 1">
            <a:extLst>
              <a:ext uri="{FF2B5EF4-FFF2-40B4-BE49-F238E27FC236}">
                <a16:creationId xmlns:a16="http://schemas.microsoft.com/office/drawing/2014/main" id="{AFF7D58A-8509-F162-E4E0-FDEAC95F83D4}"/>
              </a:ext>
            </a:extLst>
          </p:cNvPr>
          <p:cNvSpPr>
            <a:spLocks noChangeArrowheads="1"/>
          </p:cNvSpPr>
          <p:nvPr/>
        </p:nvSpPr>
        <p:spPr bwMode="auto">
          <a:xfrm>
            <a:off x="437660" y="1805983"/>
            <a:ext cx="1079639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7. There are 9 green cubes. If you remove 3 cubes, how many will be left?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is the subtraction equation?  ______ -  ______ = ______</a:t>
            </a:r>
          </a:p>
        </p:txBody>
      </p:sp>
      <p:pic>
        <p:nvPicPr>
          <p:cNvPr id="2" name="Picture 4">
            <a:extLst>
              <a:ext uri="{FF2B5EF4-FFF2-40B4-BE49-F238E27FC236}">
                <a16:creationId xmlns:a16="http://schemas.microsoft.com/office/drawing/2014/main" id="{7253FD12-E619-AFC4-EC09-9FAB75AB8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60" y="2783093"/>
            <a:ext cx="6206981" cy="2446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7116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DCD39-BC41-196A-E456-9355B5EA231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5F42683-6EC6-3F02-1A10-9063F4928FA9}"/>
              </a:ext>
            </a:extLst>
          </p:cNvPr>
          <p:cNvGrpSpPr/>
          <p:nvPr/>
        </p:nvGrpSpPr>
        <p:grpSpPr>
          <a:xfrm>
            <a:off x="0" y="312348"/>
            <a:ext cx="12192000" cy="1196962"/>
            <a:chOff x="0" y="300918"/>
            <a:chExt cx="12192000" cy="1196962"/>
          </a:xfrm>
        </p:grpSpPr>
        <p:sp>
          <p:nvSpPr>
            <p:cNvPr id="6" name="Rectangle 5">
              <a:extLst>
                <a:ext uri="{FF2B5EF4-FFF2-40B4-BE49-F238E27FC236}">
                  <a16:creationId xmlns:a16="http://schemas.microsoft.com/office/drawing/2014/main" id="{2275D703-38D2-79A4-CBAD-8C0FC542FA2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824EBBD-A78C-8240-5876-639A50366B5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70C1201-432A-254B-0D56-9D98D361222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C37AFC7-0B06-1A5E-5B3B-F9AFF8CAD004}"/>
                </a:ext>
              </a:extLst>
            </p:cNvPr>
            <p:cNvSpPr txBox="1"/>
            <p:nvPr/>
          </p:nvSpPr>
          <p:spPr>
            <a:xfrm>
              <a:off x="2542136" y="470885"/>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MIXED REVIEW</a:t>
              </a:r>
            </a:p>
          </p:txBody>
        </p:sp>
      </p:grpSp>
      <p:sp>
        <p:nvSpPr>
          <p:cNvPr id="12" name="Rectangle 1">
            <a:extLst>
              <a:ext uri="{FF2B5EF4-FFF2-40B4-BE49-F238E27FC236}">
                <a16:creationId xmlns:a16="http://schemas.microsoft.com/office/drawing/2014/main" id="{0C206591-8D71-4026-3657-1EA6098CDD81}"/>
              </a:ext>
            </a:extLst>
          </p:cNvPr>
          <p:cNvSpPr>
            <a:spLocks noChangeArrowheads="1"/>
          </p:cNvSpPr>
          <p:nvPr/>
        </p:nvSpPr>
        <p:spPr bwMode="auto">
          <a:xfrm>
            <a:off x="476082" y="1975950"/>
            <a:ext cx="107963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8. About how long do you think your pencil is?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could you measure it with?</a:t>
            </a:r>
          </a:p>
        </p:txBody>
      </p:sp>
    </p:spTree>
    <p:extLst>
      <p:ext uri="{BB962C8B-B14F-4D97-AF65-F5344CB8AC3E}">
        <p14:creationId xmlns:p14="http://schemas.microsoft.com/office/powerpoint/2010/main" val="403369184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7B550-88B0-D95D-E9B7-9F4A80491DC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514D72D-ADF2-98B7-0DD8-3455A769BB71}"/>
              </a:ext>
            </a:extLst>
          </p:cNvPr>
          <p:cNvGrpSpPr/>
          <p:nvPr/>
        </p:nvGrpSpPr>
        <p:grpSpPr>
          <a:xfrm>
            <a:off x="0" y="312348"/>
            <a:ext cx="12192000" cy="1196962"/>
            <a:chOff x="0" y="300918"/>
            <a:chExt cx="12192000" cy="1196962"/>
          </a:xfrm>
        </p:grpSpPr>
        <p:sp>
          <p:nvSpPr>
            <p:cNvPr id="6" name="Rectangle 5">
              <a:extLst>
                <a:ext uri="{FF2B5EF4-FFF2-40B4-BE49-F238E27FC236}">
                  <a16:creationId xmlns:a16="http://schemas.microsoft.com/office/drawing/2014/main" id="{C2760172-3A8B-FAE1-4840-4DB237A4A71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E78827CE-461F-221F-5509-65BAE980352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86787FC-D14C-6DA8-D2E7-EEF6C2088FC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274F8A7F-258C-C75E-67A1-80AF6D753EE0}"/>
                </a:ext>
              </a:extLst>
            </p:cNvPr>
            <p:cNvSpPr txBox="1"/>
            <p:nvPr/>
          </p:nvSpPr>
          <p:spPr>
            <a:xfrm>
              <a:off x="2542136" y="470885"/>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MIXED REVIEW</a:t>
              </a:r>
            </a:p>
          </p:txBody>
        </p:sp>
      </p:grpSp>
      <p:sp>
        <p:nvSpPr>
          <p:cNvPr id="12" name="Rectangle 1">
            <a:extLst>
              <a:ext uri="{FF2B5EF4-FFF2-40B4-BE49-F238E27FC236}">
                <a16:creationId xmlns:a16="http://schemas.microsoft.com/office/drawing/2014/main" id="{B183C732-3CA3-6246-B636-1A0F6F51A4A1}"/>
              </a:ext>
            </a:extLst>
          </p:cNvPr>
          <p:cNvSpPr>
            <a:spLocks noChangeArrowheads="1"/>
          </p:cNvSpPr>
          <p:nvPr/>
        </p:nvSpPr>
        <p:spPr bwMode="auto">
          <a:xfrm>
            <a:off x="437660" y="1714340"/>
            <a:ext cx="107963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9.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Draw pictures to solve the following subtraction equations.</a:t>
            </a:r>
          </a:p>
        </p:txBody>
      </p:sp>
      <p:graphicFrame>
        <p:nvGraphicFramePr>
          <p:cNvPr id="2" name="Table 1">
            <a:extLst>
              <a:ext uri="{FF2B5EF4-FFF2-40B4-BE49-F238E27FC236}">
                <a16:creationId xmlns:a16="http://schemas.microsoft.com/office/drawing/2014/main" id="{907F31A7-79F8-DCA4-3833-A83B19AE775C}"/>
              </a:ext>
            </a:extLst>
          </p:cNvPr>
          <p:cNvGraphicFramePr>
            <a:graphicFrameLocks noGrp="1"/>
          </p:cNvGraphicFramePr>
          <p:nvPr/>
        </p:nvGraphicFramePr>
        <p:xfrm>
          <a:off x="678077" y="2442590"/>
          <a:ext cx="5940438" cy="3995444"/>
        </p:xfrm>
        <a:graphic>
          <a:graphicData uri="http://schemas.openxmlformats.org/drawingml/2006/table">
            <a:tbl>
              <a:tblPr firstRow="1" bandRow="1">
                <a:tableStyleId>{5C22544A-7EE6-4342-B048-85BDC9FD1C3A}</a:tableStyleId>
              </a:tblPr>
              <a:tblGrid>
                <a:gridCol w="2970219">
                  <a:extLst>
                    <a:ext uri="{9D8B030D-6E8A-4147-A177-3AD203B41FA5}">
                      <a16:colId xmlns:a16="http://schemas.microsoft.com/office/drawing/2014/main" val="4158160557"/>
                    </a:ext>
                  </a:extLst>
                </a:gridCol>
                <a:gridCol w="2970219">
                  <a:extLst>
                    <a:ext uri="{9D8B030D-6E8A-4147-A177-3AD203B41FA5}">
                      <a16:colId xmlns:a16="http://schemas.microsoft.com/office/drawing/2014/main" val="1623796887"/>
                    </a:ext>
                  </a:extLst>
                </a:gridCol>
              </a:tblGrid>
              <a:tr h="1997722">
                <a:tc>
                  <a:txBody>
                    <a:bodyPr/>
                    <a:lstStyle/>
                    <a:p>
                      <a:pPr rtl="0" fontAlgn="t">
                        <a:buNone/>
                      </a:pPr>
                      <a:r>
                        <a:rPr lang="en-CA" sz="2400" b="0" i="0" u="none" strike="noStrike" dirty="0">
                          <a:solidFill>
                            <a:srgbClr val="000000"/>
                          </a:solidFill>
                          <a:effectLst/>
                          <a:latin typeface="Arial" panose="020B0604020202020204" pitchFamily="34" charset="0"/>
                        </a:rPr>
                        <a:t>12 - 2 = ____</a:t>
                      </a:r>
                      <a:endParaRPr lang="en-CA" sz="2400" dirty="0">
                        <a:effectLst/>
                      </a:endParaRPr>
                    </a:p>
                    <a:p>
                      <a:pPr fontAlgn="t">
                        <a:buNone/>
                      </a:pPr>
                      <a:br>
                        <a:rPr lang="en-CA" sz="2400" dirty="0">
                          <a:effectLst/>
                        </a:rPr>
                      </a:br>
                      <a:br>
                        <a:rPr lang="en-CA" sz="2400" dirty="0">
                          <a:effectLst/>
                        </a:rPr>
                      </a:br>
                      <a:endParaRPr lang="en-CA" sz="24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t">
                        <a:buNone/>
                      </a:pPr>
                      <a:r>
                        <a:rPr lang="en-CA" sz="2400" b="0" i="0" u="none" strike="noStrike" dirty="0">
                          <a:solidFill>
                            <a:srgbClr val="000000"/>
                          </a:solidFill>
                          <a:effectLst/>
                          <a:latin typeface="Arial" panose="020B0604020202020204" pitchFamily="34" charset="0"/>
                        </a:rPr>
                        <a:t>_____ - 3 = 6</a:t>
                      </a:r>
                      <a:endParaRPr lang="en-CA" sz="24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616317"/>
                  </a:ext>
                </a:extLst>
              </a:tr>
              <a:tr h="1997722">
                <a:tc>
                  <a:txBody>
                    <a:bodyPr/>
                    <a:lstStyle/>
                    <a:p>
                      <a:pPr rtl="0" fontAlgn="t">
                        <a:buNone/>
                      </a:pPr>
                      <a:r>
                        <a:rPr lang="en-CA" sz="2400" b="0" i="0" u="none" strike="noStrike" dirty="0">
                          <a:solidFill>
                            <a:srgbClr val="000000"/>
                          </a:solidFill>
                          <a:effectLst/>
                          <a:latin typeface="Arial" panose="020B0604020202020204" pitchFamily="34" charset="0"/>
                        </a:rPr>
                        <a:t>19 - ____ = 10</a:t>
                      </a:r>
                      <a:endParaRPr lang="en-CA" sz="2400" dirty="0">
                        <a:effectLst/>
                      </a:endParaRPr>
                    </a:p>
                    <a:p>
                      <a:pPr fontAlgn="t">
                        <a:buNone/>
                      </a:pPr>
                      <a:br>
                        <a:rPr lang="en-CA" sz="2400" dirty="0">
                          <a:effectLst/>
                        </a:rPr>
                      </a:br>
                      <a:br>
                        <a:rPr lang="en-CA" sz="2400" dirty="0">
                          <a:effectLst/>
                        </a:rPr>
                      </a:br>
                      <a:endParaRPr lang="en-CA" sz="24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t">
                        <a:buNone/>
                      </a:pPr>
                      <a:r>
                        <a:rPr lang="en-CA" sz="2400" b="0" i="0" u="none" strike="noStrike" dirty="0">
                          <a:solidFill>
                            <a:srgbClr val="000000"/>
                          </a:solidFill>
                          <a:effectLst/>
                          <a:latin typeface="Arial" panose="020B0604020202020204" pitchFamily="34" charset="0"/>
                        </a:rPr>
                        <a:t>17 - 6 =</a:t>
                      </a:r>
                      <a:endParaRPr lang="en-CA" sz="24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5755826"/>
                  </a:ext>
                </a:extLst>
              </a:tr>
            </a:tbl>
          </a:graphicData>
        </a:graphic>
      </p:graphicFrame>
    </p:spTree>
    <p:extLst>
      <p:ext uri="{BB962C8B-B14F-4D97-AF65-F5344CB8AC3E}">
        <p14:creationId xmlns:p14="http://schemas.microsoft.com/office/powerpoint/2010/main" val="144576493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ECAFF-DA8C-28D4-2F62-A5605E0296B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303E0D7-E772-D35A-E868-C214F55A9246}"/>
              </a:ext>
            </a:extLst>
          </p:cNvPr>
          <p:cNvGrpSpPr/>
          <p:nvPr/>
        </p:nvGrpSpPr>
        <p:grpSpPr>
          <a:xfrm>
            <a:off x="0" y="312348"/>
            <a:ext cx="12192000" cy="1196962"/>
            <a:chOff x="0" y="300918"/>
            <a:chExt cx="12192000" cy="1196962"/>
          </a:xfrm>
        </p:grpSpPr>
        <p:sp>
          <p:nvSpPr>
            <p:cNvPr id="6" name="Rectangle 5">
              <a:extLst>
                <a:ext uri="{FF2B5EF4-FFF2-40B4-BE49-F238E27FC236}">
                  <a16:creationId xmlns:a16="http://schemas.microsoft.com/office/drawing/2014/main" id="{18736A85-A087-A815-F559-13AFDC0C4B8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5F7CD471-67CF-5D45-F24A-873DFE22D81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DB66EBB-8195-900D-A955-BEAD58AEA02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0F5F9DE4-2E4B-445D-2E48-FD474A98C3D9}"/>
                </a:ext>
              </a:extLst>
            </p:cNvPr>
            <p:cNvSpPr txBox="1"/>
            <p:nvPr/>
          </p:nvSpPr>
          <p:spPr>
            <a:xfrm>
              <a:off x="2542136" y="470885"/>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MIXED REVIEW</a:t>
              </a:r>
            </a:p>
          </p:txBody>
        </p:sp>
      </p:grpSp>
      <p:sp>
        <p:nvSpPr>
          <p:cNvPr id="12" name="Rectangle 1">
            <a:extLst>
              <a:ext uri="{FF2B5EF4-FFF2-40B4-BE49-F238E27FC236}">
                <a16:creationId xmlns:a16="http://schemas.microsoft.com/office/drawing/2014/main" id="{96E9CBCB-4043-8725-C1D9-316749D3A55A}"/>
              </a:ext>
            </a:extLst>
          </p:cNvPr>
          <p:cNvSpPr>
            <a:spLocks noChangeArrowheads="1"/>
          </p:cNvSpPr>
          <p:nvPr/>
        </p:nvSpPr>
        <p:spPr bwMode="auto">
          <a:xfrm>
            <a:off x="437660" y="1805983"/>
            <a:ext cx="1079639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 There are 14 ducks in the pond and some fly away. There are 8 ducks still in the pond. How many flew away?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Use pictures, numbers, and words to show how you solved this problem.</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24972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C2F5F-33D2-6940-DBEA-2CB1F4D0B9A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F1F01AD-85B8-3434-A19D-6EC3EDB0FF4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5BED762-001A-8EAD-4610-FDA5DE2F864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37D0731-E541-D34D-715E-B4180F8D8FB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0679CF7-F993-95EB-C469-E0614AE0DE2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E255BCA-8B50-9EA0-2692-3F9D4AD1E3C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8FC2A99-F6B1-4511-26F9-6D2B9792B918}"/>
              </a:ext>
            </a:extLst>
          </p:cNvPr>
          <p:cNvSpPr>
            <a:spLocks noChangeArrowheads="1"/>
          </p:cNvSpPr>
          <p:nvPr/>
        </p:nvSpPr>
        <p:spPr bwMode="auto">
          <a:xfrm>
            <a:off x="437660" y="1975951"/>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16. Show one way to make 6 on a ten frame.</a:t>
            </a:r>
          </a:p>
        </p:txBody>
      </p:sp>
      <p:sp>
        <p:nvSpPr>
          <p:cNvPr id="2" name="TextBox 1">
            <a:extLst>
              <a:ext uri="{FF2B5EF4-FFF2-40B4-BE49-F238E27FC236}">
                <a16:creationId xmlns:a16="http://schemas.microsoft.com/office/drawing/2014/main" id="{225BB43F-B7A3-C765-EEE4-109DF596BBD1}"/>
              </a:ext>
            </a:extLst>
          </p:cNvPr>
          <p:cNvSpPr txBox="1"/>
          <p:nvPr/>
        </p:nvSpPr>
        <p:spPr>
          <a:xfrm>
            <a:off x="9816353" y="4518212"/>
            <a:ext cx="184731" cy="369332"/>
          </a:xfrm>
          <a:prstGeom prst="rect">
            <a:avLst/>
          </a:prstGeom>
          <a:noFill/>
        </p:spPr>
        <p:txBody>
          <a:bodyPr wrap="none" rtlCol="0">
            <a:spAutoFit/>
          </a:bodyPr>
          <a:lstStyle/>
          <a:p>
            <a:endParaRPr lang="en-US" dirty="0"/>
          </a:p>
        </p:txBody>
      </p:sp>
      <p:pic>
        <p:nvPicPr>
          <p:cNvPr id="13" name="Picture 2">
            <a:extLst>
              <a:ext uri="{FF2B5EF4-FFF2-40B4-BE49-F238E27FC236}">
                <a16:creationId xmlns:a16="http://schemas.microsoft.com/office/drawing/2014/main" id="{C93BA3F9-2DDE-3986-91A3-110136275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43" y="2565399"/>
            <a:ext cx="6859389" cy="334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757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156E-440C-16B6-49C5-788AF251C08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DE1087A-270D-3FB8-4E7C-36157FB9789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F7814F2-794B-57B8-5CEB-A9B15AEB27B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07EA5F8-1BE1-E3C4-4D7B-3924272F937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4CF8776-C368-669D-8609-1C1A6248BBB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C46FB1D-91CF-CF3E-9B75-BDAE26F571C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54C62FD-C481-A4B3-1019-C87AE28160C7}"/>
              </a:ext>
            </a:extLst>
          </p:cNvPr>
          <p:cNvSpPr>
            <a:spLocks noChangeArrowheads="1"/>
          </p:cNvSpPr>
          <p:nvPr/>
        </p:nvSpPr>
        <p:spPr bwMode="auto">
          <a:xfrm>
            <a:off x="437660" y="1975951"/>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17. Make the number 8 using tally marks,</a:t>
            </a:r>
          </a:p>
        </p:txBody>
      </p:sp>
      <p:sp>
        <p:nvSpPr>
          <p:cNvPr id="2" name="TextBox 1">
            <a:extLst>
              <a:ext uri="{FF2B5EF4-FFF2-40B4-BE49-F238E27FC236}">
                <a16:creationId xmlns:a16="http://schemas.microsoft.com/office/drawing/2014/main" id="{694992CB-7FC3-AD8B-9824-4460B58B9E80}"/>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62496A32-CDE9-861D-0FD0-431B69C59CE1}"/>
              </a:ext>
            </a:extLst>
          </p:cNvPr>
          <p:cNvSpPr txBox="1"/>
          <p:nvPr/>
        </p:nvSpPr>
        <p:spPr>
          <a:xfrm>
            <a:off x="9318812" y="375172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07740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616ED-51C7-78E0-3723-765868BB04C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B415425-CEC6-E102-67F1-EC4E2AC28B2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DBE9489-362A-1049-FA13-9ED01ECC5C4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95A413D-895E-6BEB-7BAD-92448C627A2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C196F70-1333-BFBE-3E7C-2D4AD3DA915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42D4C56-DEF2-D282-8B15-93575E303AB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774BFB4-93D9-F790-C349-D4DA99409856}"/>
              </a:ext>
            </a:extLst>
          </p:cNvPr>
          <p:cNvSpPr>
            <a:spLocks noChangeArrowheads="1"/>
          </p:cNvSpPr>
          <p:nvPr/>
        </p:nvSpPr>
        <p:spPr bwMode="auto">
          <a:xfrm>
            <a:off x="437660" y="2089304"/>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18. Draw a picture that shows 10 of something. Print the word for 10.</a:t>
            </a:r>
            <a:br>
              <a:rPr lang="en-CA" sz="2800" dirty="0"/>
            </a:br>
            <a:endParaRPr lang="en-CA" sz="2800" dirty="0"/>
          </a:p>
        </p:txBody>
      </p:sp>
      <p:sp>
        <p:nvSpPr>
          <p:cNvPr id="2" name="TextBox 1">
            <a:extLst>
              <a:ext uri="{FF2B5EF4-FFF2-40B4-BE49-F238E27FC236}">
                <a16:creationId xmlns:a16="http://schemas.microsoft.com/office/drawing/2014/main" id="{980CC0D7-0A3C-CC06-80BE-56D031430273}"/>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303FBECF-75D4-41F2-E877-07EEF0CD759D}"/>
              </a:ext>
            </a:extLst>
          </p:cNvPr>
          <p:cNvSpPr txBox="1"/>
          <p:nvPr/>
        </p:nvSpPr>
        <p:spPr>
          <a:xfrm>
            <a:off x="9318812" y="375172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3470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37CC-9A25-A797-C164-2F0CFEC188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F0FAF7-AE20-A474-7A35-EABE064AA3C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D644E0A-698F-932D-4D14-6A5E7F8D6B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BCA0515-49E3-30FF-5192-7391D951995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5625DF-A1D8-3209-0D52-05785B7A205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481E773-2817-1C0F-C443-5291315C81A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35C0892-545F-B1E3-1FBF-099EB2FE0E99}"/>
              </a:ext>
            </a:extLst>
          </p:cNvPr>
          <p:cNvSpPr>
            <a:spLocks noChangeArrowheads="1"/>
          </p:cNvSpPr>
          <p:nvPr/>
        </p:nvSpPr>
        <p:spPr bwMode="auto">
          <a:xfrm>
            <a:off x="284210" y="1928621"/>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 What comes next?</a:t>
            </a:r>
          </a:p>
          <a:p>
            <a:endParaRPr lang="en-CA" sz="2800" dirty="0"/>
          </a:p>
          <a:p>
            <a:endParaRPr lang="en-CA" sz="2800" dirty="0"/>
          </a:p>
          <a:p>
            <a:r>
              <a:rPr lang="en-CA" sz="2800" dirty="0"/>
              <a:t>1, 2, 3, 4, _____, _____, ______</a:t>
            </a:r>
          </a:p>
        </p:txBody>
      </p:sp>
    </p:spTree>
    <p:extLst>
      <p:ext uri="{BB962C8B-B14F-4D97-AF65-F5344CB8AC3E}">
        <p14:creationId xmlns:p14="http://schemas.microsoft.com/office/powerpoint/2010/main" val="1885359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7BE5B-7ACF-65C5-5F12-39E564A1B96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7A7196F-D6E4-3D52-78F2-06D4C518E74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317D215-129A-F3FF-6531-799EE1527D0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4D10D62-6915-432A-E286-B6F58F048C6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22BC723-54BE-2A4D-F90E-1A57B22E4F5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F16B632-2509-01AE-1948-A38EA3901DB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43687EE-4EA4-FC13-7915-CA0906DC681F}"/>
              </a:ext>
            </a:extLst>
          </p:cNvPr>
          <p:cNvSpPr>
            <a:spLocks noChangeArrowheads="1"/>
          </p:cNvSpPr>
          <p:nvPr/>
        </p:nvSpPr>
        <p:spPr bwMode="auto">
          <a:xfrm>
            <a:off x="374976" y="1781527"/>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19. Represent the number 13.</a:t>
            </a:r>
          </a:p>
        </p:txBody>
      </p:sp>
      <p:sp>
        <p:nvSpPr>
          <p:cNvPr id="2" name="TextBox 1">
            <a:extLst>
              <a:ext uri="{FF2B5EF4-FFF2-40B4-BE49-F238E27FC236}">
                <a16:creationId xmlns:a16="http://schemas.microsoft.com/office/drawing/2014/main" id="{25AF9304-8012-031A-5532-1B9EF9C1BD69}"/>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235DDC3-5541-D650-062A-12E76E8B717C}"/>
              </a:ext>
            </a:extLst>
          </p:cNvPr>
          <p:cNvSpPr txBox="1"/>
          <p:nvPr/>
        </p:nvSpPr>
        <p:spPr>
          <a:xfrm>
            <a:off x="9318812" y="3751729"/>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51815DE2-012B-380F-0106-A18E14669453}"/>
              </a:ext>
            </a:extLst>
          </p:cNvPr>
          <p:cNvSpPr txBox="1"/>
          <p:nvPr/>
        </p:nvSpPr>
        <p:spPr>
          <a:xfrm>
            <a:off x="6306671" y="3603812"/>
            <a:ext cx="184731" cy="369332"/>
          </a:xfrm>
          <a:prstGeom prst="rect">
            <a:avLst/>
          </a:prstGeom>
          <a:noFill/>
        </p:spPr>
        <p:txBody>
          <a:bodyPr wrap="none" rtlCol="0">
            <a:spAutoFit/>
          </a:bodyPr>
          <a:lstStyle/>
          <a:p>
            <a:endParaRPr lang="en-US" dirty="0"/>
          </a:p>
        </p:txBody>
      </p:sp>
      <p:graphicFrame>
        <p:nvGraphicFramePr>
          <p:cNvPr id="5" name="Table 4">
            <a:extLst>
              <a:ext uri="{FF2B5EF4-FFF2-40B4-BE49-F238E27FC236}">
                <a16:creationId xmlns:a16="http://schemas.microsoft.com/office/drawing/2014/main" id="{87AEBDE6-B19C-A67D-1CEA-B0A7D1AFC3DC}"/>
              </a:ext>
            </a:extLst>
          </p:cNvPr>
          <p:cNvGraphicFramePr>
            <a:graphicFrameLocks noGrp="1"/>
          </p:cNvGraphicFramePr>
          <p:nvPr>
            <p:extLst>
              <p:ext uri="{D42A27DB-BD31-4B8C-83A1-F6EECF244321}">
                <p14:modId xmlns:p14="http://schemas.microsoft.com/office/powerpoint/2010/main" val="3519304996"/>
              </p:ext>
            </p:extLst>
          </p:nvPr>
        </p:nvGraphicFramePr>
        <p:xfrm>
          <a:off x="542664" y="2460209"/>
          <a:ext cx="9825018" cy="3577558"/>
        </p:xfrm>
        <a:graphic>
          <a:graphicData uri="http://schemas.openxmlformats.org/drawingml/2006/table">
            <a:tbl>
              <a:tblPr firstRow="1" bandRow="1">
                <a:tableStyleId>{5C22544A-7EE6-4342-B048-85BDC9FD1C3A}</a:tableStyleId>
              </a:tblPr>
              <a:tblGrid>
                <a:gridCol w="3275006">
                  <a:extLst>
                    <a:ext uri="{9D8B030D-6E8A-4147-A177-3AD203B41FA5}">
                      <a16:colId xmlns:a16="http://schemas.microsoft.com/office/drawing/2014/main" val="2212321994"/>
                    </a:ext>
                  </a:extLst>
                </a:gridCol>
                <a:gridCol w="3275006">
                  <a:extLst>
                    <a:ext uri="{9D8B030D-6E8A-4147-A177-3AD203B41FA5}">
                      <a16:colId xmlns:a16="http://schemas.microsoft.com/office/drawing/2014/main" val="3678304566"/>
                    </a:ext>
                  </a:extLst>
                </a:gridCol>
                <a:gridCol w="3275006">
                  <a:extLst>
                    <a:ext uri="{9D8B030D-6E8A-4147-A177-3AD203B41FA5}">
                      <a16:colId xmlns:a16="http://schemas.microsoft.com/office/drawing/2014/main" val="4136334202"/>
                    </a:ext>
                  </a:extLst>
                </a:gridCol>
              </a:tblGrid>
              <a:tr h="504675">
                <a:tc>
                  <a:txBody>
                    <a:bodyPr/>
                    <a:lstStyle/>
                    <a:p>
                      <a:pPr algn="ctr"/>
                      <a:r>
                        <a:rPr lang="en-US" sz="2800" b="0" dirty="0">
                          <a:solidFill>
                            <a:schemeClr val="tx1"/>
                          </a:solidFill>
                        </a:rPr>
                        <a:t>DOTS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TALLIES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TEN FRAMES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3056496"/>
                  </a:ext>
                </a:extLst>
              </a:tr>
              <a:tr h="3059398">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820211"/>
                  </a:ext>
                </a:extLst>
              </a:tr>
            </a:tbl>
          </a:graphicData>
        </a:graphic>
      </p:graphicFrame>
    </p:spTree>
    <p:extLst>
      <p:ext uri="{BB962C8B-B14F-4D97-AF65-F5344CB8AC3E}">
        <p14:creationId xmlns:p14="http://schemas.microsoft.com/office/powerpoint/2010/main" val="3675638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244E2-AC5B-95C7-E959-C86D75BDCF7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BFBE2F2-8E79-3CA7-E831-B2D960CB9B7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069D6F7-845E-7D36-6B30-2D1B743FD9B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7A868F9-507E-0F08-7A12-71C8F0A1C8C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CE0EAB1-3277-2FBD-1D7A-BD16E8F6A0E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6AC5A07-97FF-1BA8-AC11-0BC91CA9E3C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8BFF3C4-B6F1-8CD8-4CE6-1C23538E17C0}"/>
              </a:ext>
            </a:extLst>
          </p:cNvPr>
          <p:cNvSpPr>
            <a:spLocks noChangeArrowheads="1"/>
          </p:cNvSpPr>
          <p:nvPr/>
        </p:nvSpPr>
        <p:spPr bwMode="auto">
          <a:xfrm>
            <a:off x="374976" y="1781527"/>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20. Make the number 17 using tally marks.</a:t>
            </a:r>
          </a:p>
        </p:txBody>
      </p:sp>
      <p:sp>
        <p:nvSpPr>
          <p:cNvPr id="2" name="TextBox 1">
            <a:extLst>
              <a:ext uri="{FF2B5EF4-FFF2-40B4-BE49-F238E27FC236}">
                <a16:creationId xmlns:a16="http://schemas.microsoft.com/office/drawing/2014/main" id="{987FEB66-FBBF-CBBB-54CC-5711FCE7FE85}"/>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6E1D550E-0763-CF38-A47A-EFB09118BEF7}"/>
              </a:ext>
            </a:extLst>
          </p:cNvPr>
          <p:cNvSpPr txBox="1"/>
          <p:nvPr/>
        </p:nvSpPr>
        <p:spPr>
          <a:xfrm>
            <a:off x="9318812" y="3751729"/>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0E3A6B9C-F566-CCAC-9AD1-4FCB3EF1E61A}"/>
              </a:ext>
            </a:extLst>
          </p:cNvPr>
          <p:cNvSpPr txBox="1"/>
          <p:nvPr/>
        </p:nvSpPr>
        <p:spPr>
          <a:xfrm>
            <a:off x="6306671" y="360381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82522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93E36-9903-236F-7479-3C5C6B67E52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40C5152-2589-69B5-4246-44B861C11FC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63740EB-C517-EE86-FF8A-3B41772833D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CA20F37-6FB7-D509-D308-93FC5DECFBD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FABF87E-2155-BDC2-68B3-BF73EF1B40D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B773F6B-01FF-C7D9-7ABF-B670E351609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8D57B0F-859F-C0FE-18CB-1F079CB62BC5}"/>
              </a:ext>
            </a:extLst>
          </p:cNvPr>
          <p:cNvSpPr>
            <a:spLocks noChangeArrowheads="1"/>
          </p:cNvSpPr>
          <p:nvPr/>
        </p:nvSpPr>
        <p:spPr bwMode="auto">
          <a:xfrm>
            <a:off x="374976" y="1781527"/>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21. Show one way to represent 12 on ten frames.</a:t>
            </a:r>
          </a:p>
        </p:txBody>
      </p:sp>
      <p:sp>
        <p:nvSpPr>
          <p:cNvPr id="2" name="TextBox 1">
            <a:extLst>
              <a:ext uri="{FF2B5EF4-FFF2-40B4-BE49-F238E27FC236}">
                <a16:creationId xmlns:a16="http://schemas.microsoft.com/office/drawing/2014/main" id="{7136313A-6508-19D8-F354-EBA2E12729F6}"/>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404ECB6F-065C-AFFE-7384-C7D7BB2B9210}"/>
              </a:ext>
            </a:extLst>
          </p:cNvPr>
          <p:cNvSpPr txBox="1"/>
          <p:nvPr/>
        </p:nvSpPr>
        <p:spPr>
          <a:xfrm>
            <a:off x="9318812" y="3751729"/>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984855B1-ABFA-8FCE-11A8-DF38FBA5F6AA}"/>
              </a:ext>
            </a:extLst>
          </p:cNvPr>
          <p:cNvSpPr txBox="1"/>
          <p:nvPr/>
        </p:nvSpPr>
        <p:spPr>
          <a:xfrm>
            <a:off x="6306671" y="3603812"/>
            <a:ext cx="184731" cy="369332"/>
          </a:xfrm>
          <a:prstGeom prst="rect">
            <a:avLst/>
          </a:prstGeom>
          <a:noFill/>
        </p:spPr>
        <p:txBody>
          <a:bodyPr wrap="none" rtlCol="0">
            <a:spAutoFit/>
          </a:bodyPr>
          <a:lstStyle/>
          <a:p>
            <a:endParaRPr lang="en-US" dirty="0"/>
          </a:p>
        </p:txBody>
      </p:sp>
      <p:pic>
        <p:nvPicPr>
          <p:cNvPr id="7" name="Picture 2">
            <a:extLst>
              <a:ext uri="{FF2B5EF4-FFF2-40B4-BE49-F238E27FC236}">
                <a16:creationId xmlns:a16="http://schemas.microsoft.com/office/drawing/2014/main" id="{C74B4C91-9284-2BB1-4AD1-3F9EC5F51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53" y="2557929"/>
            <a:ext cx="5169510" cy="25309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236A796E-4825-3486-D623-2C97E1B27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849" y="2523025"/>
            <a:ext cx="5169510" cy="2530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663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C8568-8EE8-96E0-1681-0346C224475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80B5C9A-98F7-EF96-7619-D9476DA2C22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377C032-6ABE-20C4-D4D8-26E75E67F8D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2A90443-9266-3EA1-AB00-92AF56F9F2B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3EA3EAF-408C-4EB3-19BD-07B8E332313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C840A95-D824-6820-684F-443DBA94F02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64091A6-3136-E1D0-2FE0-C400AD262C63}"/>
              </a:ext>
            </a:extLst>
          </p:cNvPr>
          <p:cNvSpPr>
            <a:spLocks noChangeArrowheads="1"/>
          </p:cNvSpPr>
          <p:nvPr/>
        </p:nvSpPr>
        <p:spPr bwMode="auto">
          <a:xfrm>
            <a:off x="374976" y="1787930"/>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22. How many tens and ones are in 16?</a:t>
            </a:r>
          </a:p>
          <a:p>
            <a:endParaRPr lang="en-CA" sz="2800" dirty="0"/>
          </a:p>
          <a:p>
            <a:endParaRPr lang="en-CA" sz="2800" dirty="0"/>
          </a:p>
          <a:p>
            <a:r>
              <a:rPr lang="en-CA" sz="2800" dirty="0"/>
              <a:t>______ tens ______ ones</a:t>
            </a:r>
          </a:p>
        </p:txBody>
      </p:sp>
      <p:sp>
        <p:nvSpPr>
          <p:cNvPr id="2" name="TextBox 1">
            <a:extLst>
              <a:ext uri="{FF2B5EF4-FFF2-40B4-BE49-F238E27FC236}">
                <a16:creationId xmlns:a16="http://schemas.microsoft.com/office/drawing/2014/main" id="{2A63BF96-26E0-D374-89F3-B0A7E62AE02F}"/>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446E0E56-B2A6-CF05-EC84-378608979C03}"/>
              </a:ext>
            </a:extLst>
          </p:cNvPr>
          <p:cNvSpPr txBox="1"/>
          <p:nvPr/>
        </p:nvSpPr>
        <p:spPr>
          <a:xfrm>
            <a:off x="9318812" y="3751729"/>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C1CA8426-DC74-3A33-AD3A-19D4AEF1186F}"/>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E8CA1BDC-4C78-8CC3-581D-4BED88F2BE5A}"/>
              </a:ext>
            </a:extLst>
          </p:cNvPr>
          <p:cNvSpPr txBox="1"/>
          <p:nvPr/>
        </p:nvSpPr>
        <p:spPr>
          <a:xfrm>
            <a:off x="2796988" y="418203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26416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FEB03-4B6C-3D6D-EA8D-872E55AF20A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46156C2-2FBF-272A-43A5-61C54699350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0E49824-2570-BCA5-AC8C-512139AE833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22D3D25-D576-4666-BD5D-E069F8F2E1D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88BD49A-AF9A-0A42-1318-0118EEB8F96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498B714-9A0C-E205-83EF-3CBE70F32BF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2F9E4B0-0435-5861-ED58-8EB27B7F1266}"/>
              </a:ext>
            </a:extLst>
          </p:cNvPr>
          <p:cNvSpPr>
            <a:spLocks noChangeArrowheads="1"/>
          </p:cNvSpPr>
          <p:nvPr/>
        </p:nvSpPr>
        <p:spPr bwMode="auto">
          <a:xfrm>
            <a:off x="374976" y="1921506"/>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23. Represent the number 18.</a:t>
            </a:r>
          </a:p>
        </p:txBody>
      </p:sp>
      <p:sp>
        <p:nvSpPr>
          <p:cNvPr id="2" name="TextBox 1">
            <a:extLst>
              <a:ext uri="{FF2B5EF4-FFF2-40B4-BE49-F238E27FC236}">
                <a16:creationId xmlns:a16="http://schemas.microsoft.com/office/drawing/2014/main" id="{921D07C5-A841-B9EC-0B99-B6A23EB7BDAB}"/>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77794E14-367E-B177-BA77-5EE6AC80D9D8}"/>
              </a:ext>
            </a:extLst>
          </p:cNvPr>
          <p:cNvSpPr txBox="1"/>
          <p:nvPr/>
        </p:nvSpPr>
        <p:spPr>
          <a:xfrm>
            <a:off x="9318812" y="3751729"/>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1614C6F1-E134-9B77-4C19-D27DFE0DB0FB}"/>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1DCAF1AF-AA0E-9A12-AE6C-F2EC4644FBC6}"/>
              </a:ext>
            </a:extLst>
          </p:cNvPr>
          <p:cNvSpPr txBox="1"/>
          <p:nvPr/>
        </p:nvSpPr>
        <p:spPr>
          <a:xfrm>
            <a:off x="2796988" y="4182035"/>
            <a:ext cx="184731" cy="369332"/>
          </a:xfrm>
          <a:prstGeom prst="rect">
            <a:avLst/>
          </a:prstGeom>
          <a:noFill/>
        </p:spPr>
        <p:txBody>
          <a:bodyPr wrap="none" rtlCol="0">
            <a:spAutoFit/>
          </a:bodyPr>
          <a:lstStyle/>
          <a:p>
            <a:endParaRPr lang="en-US" dirty="0"/>
          </a:p>
        </p:txBody>
      </p:sp>
      <p:graphicFrame>
        <p:nvGraphicFramePr>
          <p:cNvPr id="7" name="Table 6">
            <a:extLst>
              <a:ext uri="{FF2B5EF4-FFF2-40B4-BE49-F238E27FC236}">
                <a16:creationId xmlns:a16="http://schemas.microsoft.com/office/drawing/2014/main" id="{08FBB25A-0A32-E6BB-E26E-5EE375CFA13C}"/>
              </a:ext>
            </a:extLst>
          </p:cNvPr>
          <p:cNvGraphicFramePr>
            <a:graphicFrameLocks noGrp="1"/>
          </p:cNvGraphicFramePr>
          <p:nvPr>
            <p:extLst>
              <p:ext uri="{D42A27DB-BD31-4B8C-83A1-F6EECF244321}">
                <p14:modId xmlns:p14="http://schemas.microsoft.com/office/powerpoint/2010/main" val="1431874525"/>
              </p:ext>
            </p:extLst>
          </p:nvPr>
        </p:nvGraphicFramePr>
        <p:xfrm>
          <a:off x="437660" y="2554648"/>
          <a:ext cx="9811269" cy="3312056"/>
        </p:xfrm>
        <a:graphic>
          <a:graphicData uri="http://schemas.openxmlformats.org/drawingml/2006/table">
            <a:tbl>
              <a:tblPr firstRow="1" bandRow="1">
                <a:tableStyleId>{5C22544A-7EE6-4342-B048-85BDC9FD1C3A}</a:tableStyleId>
              </a:tblPr>
              <a:tblGrid>
                <a:gridCol w="3270423">
                  <a:extLst>
                    <a:ext uri="{9D8B030D-6E8A-4147-A177-3AD203B41FA5}">
                      <a16:colId xmlns:a16="http://schemas.microsoft.com/office/drawing/2014/main" val="2212321994"/>
                    </a:ext>
                  </a:extLst>
                </a:gridCol>
                <a:gridCol w="3270423">
                  <a:extLst>
                    <a:ext uri="{9D8B030D-6E8A-4147-A177-3AD203B41FA5}">
                      <a16:colId xmlns:a16="http://schemas.microsoft.com/office/drawing/2014/main" val="3678304566"/>
                    </a:ext>
                  </a:extLst>
                </a:gridCol>
                <a:gridCol w="3270423">
                  <a:extLst>
                    <a:ext uri="{9D8B030D-6E8A-4147-A177-3AD203B41FA5}">
                      <a16:colId xmlns:a16="http://schemas.microsoft.com/office/drawing/2014/main" val="4136334202"/>
                    </a:ext>
                  </a:extLst>
                </a:gridCol>
              </a:tblGrid>
              <a:tr h="460878">
                <a:tc>
                  <a:txBody>
                    <a:bodyPr/>
                    <a:lstStyle/>
                    <a:p>
                      <a:pPr algn="ctr"/>
                      <a:r>
                        <a:rPr lang="en-US" sz="2800" b="0" dirty="0">
                          <a:solidFill>
                            <a:schemeClr val="tx1"/>
                          </a:solidFill>
                        </a:rPr>
                        <a:t>DOTS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TALLIES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TEN FRAMES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3056496"/>
                  </a:ext>
                </a:extLst>
              </a:tr>
              <a:tr h="2793896">
                <a:tc>
                  <a:txBody>
                    <a:bodyPr/>
                    <a:lstStyle/>
                    <a:p>
                      <a:pPr algn="ctr"/>
                      <a:endParaRPr lang="en-US" sz="2800" b="0" dirty="0">
                        <a:solidFill>
                          <a:schemeClr val="tx1"/>
                        </a:solidFill>
                      </a:endParaRPr>
                    </a:p>
                    <a:p>
                      <a:pPr algn="ct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820211"/>
                  </a:ext>
                </a:extLst>
              </a:tr>
            </a:tbl>
          </a:graphicData>
        </a:graphic>
      </p:graphicFrame>
    </p:spTree>
    <p:extLst>
      <p:ext uri="{BB962C8B-B14F-4D97-AF65-F5344CB8AC3E}">
        <p14:creationId xmlns:p14="http://schemas.microsoft.com/office/powerpoint/2010/main" val="3495524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A6E68-7FE3-7A83-44DB-9A7F026093A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FBCA959-9988-D12D-9F12-48725991579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9A1E923-5B4B-B986-2E0C-E8D8299EB81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A8631BD-C6AD-E592-297A-5752A53429B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6B6DA11-8333-FAE2-DF77-EF9C802A459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9D064B3-B291-BE11-282D-9A03B8BFADC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DFDB1F8-5CDA-0BA5-46C1-E9350F21E53B}"/>
              </a:ext>
            </a:extLst>
          </p:cNvPr>
          <p:cNvSpPr>
            <a:spLocks noChangeArrowheads="1"/>
          </p:cNvSpPr>
          <p:nvPr/>
        </p:nvSpPr>
        <p:spPr bwMode="auto">
          <a:xfrm>
            <a:off x="374976" y="1921506"/>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24. Show three ways to decompose 5 into two parts.</a:t>
            </a:r>
          </a:p>
        </p:txBody>
      </p:sp>
      <p:sp>
        <p:nvSpPr>
          <p:cNvPr id="2" name="TextBox 1">
            <a:extLst>
              <a:ext uri="{FF2B5EF4-FFF2-40B4-BE49-F238E27FC236}">
                <a16:creationId xmlns:a16="http://schemas.microsoft.com/office/drawing/2014/main" id="{604A3359-60A1-C448-55D4-55F47278F48D}"/>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042D3F2A-FB58-D6B7-672F-5688C26EBA15}"/>
              </a:ext>
            </a:extLst>
          </p:cNvPr>
          <p:cNvSpPr txBox="1"/>
          <p:nvPr/>
        </p:nvSpPr>
        <p:spPr>
          <a:xfrm>
            <a:off x="9318812" y="3751729"/>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0CB80E73-E89C-8992-1830-15753FAECBF9}"/>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E2791EF8-5184-04A5-26C0-270898CD6FF3}"/>
              </a:ext>
            </a:extLst>
          </p:cNvPr>
          <p:cNvSpPr txBox="1"/>
          <p:nvPr/>
        </p:nvSpPr>
        <p:spPr>
          <a:xfrm>
            <a:off x="2796988" y="4182035"/>
            <a:ext cx="184731" cy="369332"/>
          </a:xfrm>
          <a:prstGeom prst="rect">
            <a:avLst/>
          </a:prstGeom>
          <a:noFill/>
        </p:spPr>
        <p:txBody>
          <a:bodyPr wrap="none" rtlCol="0">
            <a:spAutoFit/>
          </a:bodyPr>
          <a:lstStyle/>
          <a:p>
            <a:endParaRPr lang="en-US" dirty="0"/>
          </a:p>
        </p:txBody>
      </p:sp>
      <p:pic>
        <p:nvPicPr>
          <p:cNvPr id="13" name="Picture 2">
            <a:extLst>
              <a:ext uri="{FF2B5EF4-FFF2-40B4-BE49-F238E27FC236}">
                <a16:creationId xmlns:a16="http://schemas.microsoft.com/office/drawing/2014/main" id="{7FB026AD-E0AF-486A-F8AE-4580AE96F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43" y="2599496"/>
            <a:ext cx="3328584" cy="18137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8D5A5058-70AD-CAF2-103C-5760302B1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427" y="2587429"/>
            <a:ext cx="3328584" cy="18137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C8EAB0B2-66CF-006B-C590-742D8B6B7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1011" y="2575362"/>
            <a:ext cx="3328584" cy="1813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377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082CF-4BAB-3707-A2CA-B285FBD9228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95CD151-5928-F918-D1F5-0BA084A4E48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FB9FA3A-72B7-1798-3D43-CFA3AF9529D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5864D38-4C84-8E06-E812-4163239A974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01C87A1-D451-E929-FE5C-0FA6C200BFC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FC1223A-6122-0F1B-5E19-66D62FAFBF5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D019EB2-E29D-7682-E134-C78DC966D4FF}"/>
              </a:ext>
            </a:extLst>
          </p:cNvPr>
          <p:cNvSpPr>
            <a:spLocks noChangeArrowheads="1"/>
          </p:cNvSpPr>
          <p:nvPr/>
        </p:nvSpPr>
        <p:spPr bwMode="auto">
          <a:xfrm>
            <a:off x="374976" y="1875815"/>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25. Use ten frames to show two ways to decompose 7 into parts.</a:t>
            </a:r>
          </a:p>
          <a:p>
            <a:endParaRPr lang="en-CA" sz="2800" dirty="0"/>
          </a:p>
        </p:txBody>
      </p:sp>
      <p:sp>
        <p:nvSpPr>
          <p:cNvPr id="2" name="TextBox 1">
            <a:extLst>
              <a:ext uri="{FF2B5EF4-FFF2-40B4-BE49-F238E27FC236}">
                <a16:creationId xmlns:a16="http://schemas.microsoft.com/office/drawing/2014/main" id="{47A5AA08-7442-7D01-0D6D-24B7EF148B34}"/>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B5549B1E-06EC-E862-F510-AD95197636F4}"/>
              </a:ext>
            </a:extLst>
          </p:cNvPr>
          <p:cNvSpPr txBox="1"/>
          <p:nvPr/>
        </p:nvSpPr>
        <p:spPr>
          <a:xfrm>
            <a:off x="9318812" y="3751729"/>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824A5966-7215-93BD-F1C5-D8723266B1BC}"/>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9D74BB7D-863A-65E6-757F-7D647BC5AB85}"/>
              </a:ext>
            </a:extLst>
          </p:cNvPr>
          <p:cNvSpPr txBox="1"/>
          <p:nvPr/>
        </p:nvSpPr>
        <p:spPr>
          <a:xfrm>
            <a:off x="2796988" y="4182035"/>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60498C0F-391E-30CB-8256-7D5E2038F020}"/>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18" name="Picture 4">
            <a:extLst>
              <a:ext uri="{FF2B5EF4-FFF2-40B4-BE49-F238E27FC236}">
                <a16:creationId xmlns:a16="http://schemas.microsoft.com/office/drawing/2014/main" id="{2822C631-AD83-E7C4-82E4-B2DC592DC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02" y="2438549"/>
            <a:ext cx="5156375" cy="251878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BEF7B93F-A2E8-3BEB-1EC3-C4084A50A704}"/>
              </a:ext>
            </a:extLst>
          </p:cNvPr>
          <p:cNvSpPr txBox="1"/>
          <p:nvPr/>
        </p:nvSpPr>
        <p:spPr>
          <a:xfrm>
            <a:off x="11947" y="5108126"/>
            <a:ext cx="6514073" cy="523220"/>
          </a:xfrm>
          <a:prstGeom prst="rect">
            <a:avLst/>
          </a:prstGeom>
          <a:noFill/>
        </p:spPr>
        <p:txBody>
          <a:bodyPr wrap="square" rtlCol="0">
            <a:spAutoFit/>
          </a:bodyPr>
          <a:lstStyle/>
          <a:p>
            <a:pPr algn="ctr"/>
            <a:r>
              <a:rPr lang="en-US" sz="2800" dirty="0"/>
              <a:t>________ and _________</a:t>
            </a:r>
          </a:p>
        </p:txBody>
      </p:sp>
      <p:pic>
        <p:nvPicPr>
          <p:cNvPr id="21" name="Picture 4">
            <a:extLst>
              <a:ext uri="{FF2B5EF4-FFF2-40B4-BE49-F238E27FC236}">
                <a16:creationId xmlns:a16="http://schemas.microsoft.com/office/drawing/2014/main" id="{F7F453D5-C795-A513-FB08-5CE78D3EC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415" y="2441567"/>
            <a:ext cx="5156375" cy="251878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50D0ED3-AB1F-02D5-B643-41FCF2618BCF}"/>
              </a:ext>
            </a:extLst>
          </p:cNvPr>
          <p:cNvSpPr txBox="1"/>
          <p:nvPr/>
        </p:nvSpPr>
        <p:spPr>
          <a:xfrm>
            <a:off x="5458565" y="5108126"/>
            <a:ext cx="6514073" cy="523220"/>
          </a:xfrm>
          <a:prstGeom prst="rect">
            <a:avLst/>
          </a:prstGeom>
          <a:noFill/>
        </p:spPr>
        <p:txBody>
          <a:bodyPr wrap="square" rtlCol="0">
            <a:spAutoFit/>
          </a:bodyPr>
          <a:lstStyle/>
          <a:p>
            <a:pPr algn="ctr"/>
            <a:r>
              <a:rPr lang="en-US" sz="2800" dirty="0"/>
              <a:t>________ and _________</a:t>
            </a:r>
          </a:p>
        </p:txBody>
      </p:sp>
    </p:spTree>
    <p:extLst>
      <p:ext uri="{BB962C8B-B14F-4D97-AF65-F5344CB8AC3E}">
        <p14:creationId xmlns:p14="http://schemas.microsoft.com/office/powerpoint/2010/main" val="3237687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81EFE-90EF-0318-C1F1-F038358B8DF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DC8EB4F-156D-3689-94B4-608389B0DFA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7F366C0-323C-1506-8780-EEA021ABC08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DE55FC6-5D7A-1EC8-895D-39B116E8F3C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1E5F914-6760-0605-4DD6-E07A0A274D8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9ADA07B-B5A2-B7F4-C087-31608B7DCD6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BE1554E-D0C3-369D-7A6B-7FE3E4BB74DE}"/>
              </a:ext>
            </a:extLst>
          </p:cNvPr>
          <p:cNvSpPr>
            <a:spLocks noChangeArrowheads="1"/>
          </p:cNvSpPr>
          <p:nvPr/>
        </p:nvSpPr>
        <p:spPr bwMode="auto">
          <a:xfrm>
            <a:off x="374976" y="2091259"/>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26. Show three ways to decompose 10 into two parts</a:t>
            </a:r>
          </a:p>
        </p:txBody>
      </p:sp>
      <p:sp>
        <p:nvSpPr>
          <p:cNvPr id="2" name="TextBox 1">
            <a:extLst>
              <a:ext uri="{FF2B5EF4-FFF2-40B4-BE49-F238E27FC236}">
                <a16:creationId xmlns:a16="http://schemas.microsoft.com/office/drawing/2014/main" id="{87E9EBED-75EC-9C9C-F113-9FB75EA41940}"/>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7C241AEA-26F8-28DB-2D90-648D23290A39}"/>
              </a:ext>
            </a:extLst>
          </p:cNvPr>
          <p:cNvSpPr txBox="1"/>
          <p:nvPr/>
        </p:nvSpPr>
        <p:spPr>
          <a:xfrm>
            <a:off x="9318812" y="3751729"/>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4D6236EF-9A65-69F3-9696-F3262B13DC4F}"/>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5C301668-06C8-B029-88C6-6E69998F4D74}"/>
              </a:ext>
            </a:extLst>
          </p:cNvPr>
          <p:cNvSpPr txBox="1"/>
          <p:nvPr/>
        </p:nvSpPr>
        <p:spPr>
          <a:xfrm>
            <a:off x="2796988" y="4182035"/>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9284FBF0-7886-5F2E-5BE3-7D975C0735A3}"/>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13" name="Picture 2">
            <a:extLst>
              <a:ext uri="{FF2B5EF4-FFF2-40B4-BE49-F238E27FC236}">
                <a16:creationId xmlns:a16="http://schemas.microsoft.com/office/drawing/2014/main" id="{A9335AD4-0973-4E62-76F5-CB05AEA8C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69" y="2695786"/>
            <a:ext cx="3725987" cy="21917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14BA62A3-19AD-E0F1-838B-C5ABCB69E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7037" y="2695786"/>
            <a:ext cx="3725987" cy="21917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6CE04557-47D9-3492-62BE-215B2ADEC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7705" y="2695786"/>
            <a:ext cx="3725987" cy="219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642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C0D1B-C19B-7C99-4733-1EE968C9D7C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51836E5-C85C-2EEC-3732-BBC2ABC9FAF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A8BFFC9-AE4A-B465-9397-7DAA79538C3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16D7B95-68EF-53A7-56F8-230D5FEEDA1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9B37A50-3AB9-9C2F-8B63-F6489C28A06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12E0B7B-8487-663A-F563-F76E2E1B3C7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11EDE0E-1FF8-3D9B-A155-1C8C6BF2E704}"/>
              </a:ext>
            </a:extLst>
          </p:cNvPr>
          <p:cNvSpPr>
            <a:spLocks noChangeArrowheads="1"/>
          </p:cNvSpPr>
          <p:nvPr/>
        </p:nvSpPr>
        <p:spPr bwMode="auto">
          <a:xfrm>
            <a:off x="472492" y="1682004"/>
            <a:ext cx="1153281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27. Decompose the numbers into tens and ones.</a:t>
            </a:r>
          </a:p>
          <a:p>
            <a:endParaRPr lang="en-CA" sz="2800" dirty="0"/>
          </a:p>
          <a:p>
            <a:endParaRPr lang="en-CA" sz="2800" dirty="0"/>
          </a:p>
          <a:p>
            <a:r>
              <a:rPr lang="en-CA" sz="2800" dirty="0"/>
              <a:t>12 is ______ ten and ______ ones</a:t>
            </a:r>
          </a:p>
          <a:p>
            <a:endParaRPr lang="en-CA" sz="2800" dirty="0"/>
          </a:p>
          <a:p>
            <a:endParaRPr lang="en-CA" sz="2800" dirty="0"/>
          </a:p>
          <a:p>
            <a:r>
              <a:rPr lang="en-CA" sz="2800" dirty="0"/>
              <a:t>15 is ______ ten and ______ ones</a:t>
            </a:r>
          </a:p>
          <a:p>
            <a:endParaRPr lang="en-CA" sz="2800" dirty="0"/>
          </a:p>
          <a:p>
            <a:endParaRPr lang="en-CA" sz="2800" dirty="0"/>
          </a:p>
          <a:p>
            <a:r>
              <a:rPr lang="en-CA" sz="2800" dirty="0"/>
              <a:t>19 is ______ ten and ______ ones</a:t>
            </a:r>
          </a:p>
        </p:txBody>
      </p:sp>
      <p:sp>
        <p:nvSpPr>
          <p:cNvPr id="2" name="TextBox 1">
            <a:extLst>
              <a:ext uri="{FF2B5EF4-FFF2-40B4-BE49-F238E27FC236}">
                <a16:creationId xmlns:a16="http://schemas.microsoft.com/office/drawing/2014/main" id="{9D7A02BD-A3AF-E47D-2F36-DA55B5F03B37}"/>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1F1870AB-86D1-DE64-14AD-1D17647802DD}"/>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34711E0A-5D0B-CF5B-E0B5-0BA1B09861BD}"/>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78145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5A49C-FD6D-238F-2C72-58A7522E55B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05790FE-4E36-0359-DF42-4A66A5D9835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F12ED1F-A8F4-CADF-383F-8CECE50010B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A87917F-ED75-9661-C78D-07018D16CC4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A6B7575-5D58-FEA3-71CA-12813E8AE43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0AB5800-B67E-29A1-605F-111E7AD5AE7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7969951-C899-66E4-4DC1-F331A217571F}"/>
              </a:ext>
            </a:extLst>
          </p:cNvPr>
          <p:cNvSpPr>
            <a:spLocks noChangeArrowheads="1"/>
          </p:cNvSpPr>
          <p:nvPr/>
        </p:nvSpPr>
        <p:spPr bwMode="auto">
          <a:xfrm>
            <a:off x="437660" y="1955007"/>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28. Grab a handful of small blocks, cubes, or counters. What different ways could you count them? Record your counts using pictures and numbers.</a:t>
            </a:r>
          </a:p>
          <a:p>
            <a:endParaRPr lang="en-CA" sz="2800" dirty="0"/>
          </a:p>
        </p:txBody>
      </p:sp>
      <p:sp>
        <p:nvSpPr>
          <p:cNvPr id="2" name="TextBox 1">
            <a:extLst>
              <a:ext uri="{FF2B5EF4-FFF2-40B4-BE49-F238E27FC236}">
                <a16:creationId xmlns:a16="http://schemas.microsoft.com/office/drawing/2014/main" id="{EDC50247-4ED8-1FDC-88C4-95F4FA0744FC}"/>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3995B0F2-A41C-F6E9-DE8E-654AAF095F4E}"/>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019AE672-8088-C8EB-3AB0-66B275691F75}"/>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755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856E4-DEA7-0536-885A-9519673F25C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D99D13E-5C3E-DDA3-F64E-9F646F5C48E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BEABD26-5205-08D5-2745-F4D067B24AD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71BA68D-6FA0-2029-6EDB-91DC6227CCC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CDCD191-C19D-9925-A12D-2AD87E91BA9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6FD7BCA-D85A-C38D-025C-2218BA910F2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72B55EC-EA9D-2286-A392-9948A4DAD6F4}"/>
              </a:ext>
            </a:extLst>
          </p:cNvPr>
          <p:cNvSpPr>
            <a:spLocks noChangeArrowheads="1"/>
          </p:cNvSpPr>
          <p:nvPr/>
        </p:nvSpPr>
        <p:spPr bwMode="auto">
          <a:xfrm>
            <a:off x="284210" y="1928621"/>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 </a:t>
            </a:r>
            <a:r>
              <a:rPr lang="en-CA" sz="2800" dirty="0"/>
              <a:t>Count backward from 10:</a:t>
            </a:r>
          </a:p>
          <a:p>
            <a:endParaRPr lang="en-CA" sz="2800" dirty="0"/>
          </a:p>
          <a:p>
            <a:endParaRPr lang="en-CA" sz="2800" dirty="0"/>
          </a:p>
          <a:p>
            <a:r>
              <a:rPr lang="en-CA" sz="2800" dirty="0"/>
              <a:t>10, 9, 8, 7, 6, 5, _____, ______, _____, _____, 0</a:t>
            </a:r>
          </a:p>
        </p:txBody>
      </p:sp>
    </p:spTree>
    <p:extLst>
      <p:ext uri="{BB962C8B-B14F-4D97-AF65-F5344CB8AC3E}">
        <p14:creationId xmlns:p14="http://schemas.microsoft.com/office/powerpoint/2010/main" val="975816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4C8A5-8AB6-CA38-C65D-EE69270A4B0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816AF87-AAEA-7EDA-C8C5-AE7F6D901AE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7D832DD-ACB5-5D6A-781E-2B9FF2CEBAB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56A570D-6BF6-73FE-B4D6-D0F7A0C42A2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BA687C6-D328-FAB9-5641-A68CA07363E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40E1DC9-C855-C6CC-9FC4-39BD8A4A81A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7C9CE98-BAFE-0BB5-677C-5D2A3414F7A8}"/>
              </a:ext>
            </a:extLst>
          </p:cNvPr>
          <p:cNvSpPr>
            <a:spLocks noChangeArrowheads="1"/>
          </p:cNvSpPr>
          <p:nvPr/>
        </p:nvSpPr>
        <p:spPr bwMode="auto">
          <a:xfrm>
            <a:off x="437660" y="193098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29. Count out 20 cubes or counters by ones. What different ways can you organize the cubes or counters to count them?</a:t>
            </a:r>
          </a:p>
        </p:txBody>
      </p:sp>
      <p:sp>
        <p:nvSpPr>
          <p:cNvPr id="2" name="TextBox 1">
            <a:extLst>
              <a:ext uri="{FF2B5EF4-FFF2-40B4-BE49-F238E27FC236}">
                <a16:creationId xmlns:a16="http://schemas.microsoft.com/office/drawing/2014/main" id="{7DE6DC31-1706-B699-F080-2E309CD5D075}"/>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C73BD3B0-0C7B-7C8E-2E7B-5C1F5050C2FE}"/>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5E5BE65B-7CC8-D9F2-21F5-E9A4251F8028}"/>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88712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1A38D-5DC8-8346-B4F6-E62AB37FF39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EE50731-F7CB-8A8C-2BC9-0E56C928C1C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D464468-E457-F2CA-34AB-ACE7FC8925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D03ABB3-2F8F-3BF4-2322-80D015DAB87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C612E1A-4036-3824-E1CD-21D47EF893B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EB6F0A1-6C21-ACE0-BCF8-6F20F7FBDA5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21AF23D-7CF5-E20A-E222-2E4703F6C41E}"/>
              </a:ext>
            </a:extLst>
          </p:cNvPr>
          <p:cNvSpPr>
            <a:spLocks noChangeArrowheads="1"/>
          </p:cNvSpPr>
          <p:nvPr/>
        </p:nvSpPr>
        <p:spPr bwMode="auto">
          <a:xfrm>
            <a:off x="437660" y="2146424"/>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30. Start at 2. Count by 2s. What patterns do you notice?</a:t>
            </a:r>
          </a:p>
        </p:txBody>
      </p:sp>
      <p:sp>
        <p:nvSpPr>
          <p:cNvPr id="2" name="TextBox 1">
            <a:extLst>
              <a:ext uri="{FF2B5EF4-FFF2-40B4-BE49-F238E27FC236}">
                <a16:creationId xmlns:a16="http://schemas.microsoft.com/office/drawing/2014/main" id="{99B34C1D-651B-3795-6FB4-98B4DAF78B13}"/>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9B89953A-6333-7F06-3035-6A08D751472F}"/>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361944BE-3294-C9BF-9FC7-28A24ADFD012}"/>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11529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0716E-B23A-F30C-6F02-938B26F7972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B29585C-4462-EB75-C5E7-60EBC1AA4FB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A3FC208-E54F-82F8-B0D1-534528EEEFA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477E26C-8936-5D96-DEEE-E59D2E8B17B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C10599B-4E66-5B86-A45C-1013E808970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D593CA2-D2E1-2CA5-A1A7-4D8CD226E8C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D0C9354-09E8-B21F-49B5-D5C683D4803C}"/>
              </a:ext>
            </a:extLst>
          </p:cNvPr>
          <p:cNvSpPr>
            <a:spLocks noChangeArrowheads="1"/>
          </p:cNvSpPr>
          <p:nvPr/>
        </p:nvSpPr>
        <p:spPr bwMode="auto">
          <a:xfrm>
            <a:off x="374976" y="1567134"/>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CA" sz="2800" dirty="0"/>
          </a:p>
          <a:p>
            <a:r>
              <a:rPr lang="en-CA" sz="2800" dirty="0"/>
              <a:t>31. Find a collection of items in your classroom like a basket of books or a jar of pencils. About how many do you think there are? Count to find out how many. Is there a different way you could count them?</a:t>
            </a:r>
          </a:p>
        </p:txBody>
      </p:sp>
      <p:sp>
        <p:nvSpPr>
          <p:cNvPr id="2" name="TextBox 1">
            <a:extLst>
              <a:ext uri="{FF2B5EF4-FFF2-40B4-BE49-F238E27FC236}">
                <a16:creationId xmlns:a16="http://schemas.microsoft.com/office/drawing/2014/main" id="{5C093776-DA97-1852-10DE-FDAF3E6FADA3}"/>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98C90E97-1E4A-0C92-B07F-1B112656E2E1}"/>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27316FE9-124C-D673-067C-5D650AF8015D}"/>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47714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B0BFC-4C19-41EC-5C45-BC9A8A4EC5E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1DAB193-85FA-7EA7-263E-E93B5835183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E7B79EE-FE46-6821-72C6-CF7DBBEA5C2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1D1D237-9FF9-30B0-7325-1857799A12F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D511E52-40D2-AF7B-2C97-735B43BE501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25EFD19-3A8D-81A3-F3DE-AB00B4B71AB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32C895D-E628-B439-28C6-40AB8A59A705}"/>
              </a:ext>
            </a:extLst>
          </p:cNvPr>
          <p:cNvSpPr>
            <a:spLocks noChangeArrowheads="1"/>
          </p:cNvSpPr>
          <p:nvPr/>
        </p:nvSpPr>
        <p:spPr bwMode="auto">
          <a:xfrm>
            <a:off x="374976" y="1782578"/>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32. Choose three different collections in your classroom to count. What different ways can you count them? Record how you counted using pictures, numbers, and words.</a:t>
            </a:r>
          </a:p>
        </p:txBody>
      </p:sp>
      <p:sp>
        <p:nvSpPr>
          <p:cNvPr id="2" name="TextBox 1">
            <a:extLst>
              <a:ext uri="{FF2B5EF4-FFF2-40B4-BE49-F238E27FC236}">
                <a16:creationId xmlns:a16="http://schemas.microsoft.com/office/drawing/2014/main" id="{6B1EA2D9-352E-110C-67DD-D3768A05864F}"/>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6D708212-C223-51AD-66B1-C6C865749BDB}"/>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CF0FF057-A3B6-9E17-F3DF-A1C7E65A3599}"/>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36125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5D017-04E2-4A82-12B9-1660C915E18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46A6BFE-1DC3-B150-3426-BA13123C60D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3F5570D-DB06-532E-7B9C-FE170234AE9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56287C2-6C03-0E30-80ED-36083B7A715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0AAB328-18D6-A741-EC55-43DC38193D8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9587153-3A5B-8041-C32B-BF7B0F154D3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AEE012B-1628-FB41-4C73-5848FFC2BDFE}"/>
              </a:ext>
            </a:extLst>
          </p:cNvPr>
          <p:cNvSpPr>
            <a:spLocks noChangeArrowheads="1"/>
          </p:cNvSpPr>
          <p:nvPr/>
        </p:nvSpPr>
        <p:spPr bwMode="auto">
          <a:xfrm>
            <a:off x="374976" y="1850262"/>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33. Grab a handful of crayons or pencil crayons. Estimate about how many there are. Compare you handful with a classmate. Who do you think has more? Count and check and compare the numbers you each have.</a:t>
            </a:r>
          </a:p>
        </p:txBody>
      </p:sp>
      <p:sp>
        <p:nvSpPr>
          <p:cNvPr id="2" name="TextBox 1">
            <a:extLst>
              <a:ext uri="{FF2B5EF4-FFF2-40B4-BE49-F238E27FC236}">
                <a16:creationId xmlns:a16="http://schemas.microsoft.com/office/drawing/2014/main" id="{D52E81E4-FC0C-9EE9-27D7-5010938F06A7}"/>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014163B6-FC35-49D8-F7BF-A69BE14D3421}"/>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7C72125C-D3F6-EAB0-00E3-0BF4E63534B9}"/>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01302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D9F9E-417D-2706-F487-8B510322BFE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D89923D-3398-5F2A-A2F1-C0AD0F91214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DCC786F-C15D-3DE3-FC08-F7E1189BCB1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E0AD43F-ED57-2041-8AEC-54284D2815B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88DEF74-5080-301C-93A8-782DCB15D4A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CF81B75-BA8D-3056-BDAD-EB01B4E1ECB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23ED372-4CB7-59DA-AFB2-EB0CDCD05BFD}"/>
              </a:ext>
            </a:extLst>
          </p:cNvPr>
          <p:cNvSpPr>
            <a:spLocks noChangeArrowheads="1"/>
          </p:cNvSpPr>
          <p:nvPr/>
        </p:nvSpPr>
        <p:spPr bwMode="auto">
          <a:xfrm>
            <a:off x="338905" y="1894612"/>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34. Is 12 closer to 10 or 15? How do you know?</a:t>
            </a:r>
          </a:p>
        </p:txBody>
      </p:sp>
      <p:sp>
        <p:nvSpPr>
          <p:cNvPr id="2" name="TextBox 1">
            <a:extLst>
              <a:ext uri="{FF2B5EF4-FFF2-40B4-BE49-F238E27FC236}">
                <a16:creationId xmlns:a16="http://schemas.microsoft.com/office/drawing/2014/main" id="{74103950-A53C-9496-AA16-C53514130C28}"/>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08902D7-7EF6-27B6-CF74-0EC5F24AE4D5}"/>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F1B7493F-A0BA-7C3F-36FB-3A4DC9054A4D}"/>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67887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6C873-4B3B-09B5-A3D7-8BEA8B094D4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CEDC6DA-1525-9FF8-0913-251DCADD4F9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BCC97D6-A830-DA54-A9F7-A01B9DBFBD8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EB4C7C9-EA90-9053-2CBD-DE10594B475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4311338-613A-B661-62AE-20C7B6119EE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88DF7BD-312A-8432-3026-D7E8672E4E2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3050BEA-1735-7F5D-1A30-8719DE170CF3}"/>
              </a:ext>
            </a:extLst>
          </p:cNvPr>
          <p:cNvSpPr>
            <a:spLocks noChangeArrowheads="1"/>
          </p:cNvSpPr>
          <p:nvPr/>
        </p:nvSpPr>
        <p:spPr bwMode="auto">
          <a:xfrm>
            <a:off x="329592" y="1833912"/>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35. About how many books do you think you have in your classroom? About how many pencils do you think there are? Are there more books or pencils?</a:t>
            </a:r>
          </a:p>
        </p:txBody>
      </p:sp>
      <p:sp>
        <p:nvSpPr>
          <p:cNvPr id="2" name="TextBox 1">
            <a:extLst>
              <a:ext uri="{FF2B5EF4-FFF2-40B4-BE49-F238E27FC236}">
                <a16:creationId xmlns:a16="http://schemas.microsoft.com/office/drawing/2014/main" id="{3D36138D-60C5-7DD2-BF80-60C83B6FA42D}"/>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C9E813B4-465C-FB96-0874-3CB8C13AF3A1}"/>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4AD61569-A26F-316E-B776-A681EB854C83}"/>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77508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AFC7B-E9CF-8CFB-91E4-E0807AD6982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239C7A1-133B-F770-4894-AC2C092CA9F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B22391F-FB48-1D32-28C9-A66624B5F40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D77384F-6CE3-26F7-C54D-8F6EE99EB35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D9E2E4D-C04A-B68F-27C0-E6F4D23C3D3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9792253-CE1D-07DB-C40B-EF6DE93A5A0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E5C7562-A333-184C-20C1-AD35A102AF1D}"/>
              </a:ext>
            </a:extLst>
          </p:cNvPr>
          <p:cNvSpPr>
            <a:spLocks noChangeArrowheads="1"/>
          </p:cNvSpPr>
          <p:nvPr/>
        </p:nvSpPr>
        <p:spPr bwMode="auto">
          <a:xfrm>
            <a:off x="329592" y="1833912"/>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36. Place 8 and 15 on the number line. Explain your reasoning to a partner.</a:t>
            </a:r>
          </a:p>
          <a:p>
            <a:endParaRPr lang="en-CA" sz="2800" dirty="0"/>
          </a:p>
        </p:txBody>
      </p:sp>
      <p:sp>
        <p:nvSpPr>
          <p:cNvPr id="2" name="TextBox 1">
            <a:extLst>
              <a:ext uri="{FF2B5EF4-FFF2-40B4-BE49-F238E27FC236}">
                <a16:creationId xmlns:a16="http://schemas.microsoft.com/office/drawing/2014/main" id="{32798D97-1F01-C961-40EE-9023C66F8D56}"/>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8C84F42D-0F78-E158-139A-3BFC6504AE22}"/>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898B7127-8FF1-A4D0-93A3-35621E52D747}"/>
              </a:ext>
            </a:extLst>
          </p:cNvPr>
          <p:cNvSpPr txBox="1"/>
          <p:nvPr/>
        </p:nvSpPr>
        <p:spPr>
          <a:xfrm>
            <a:off x="6602506" y="3697941"/>
            <a:ext cx="184731" cy="369332"/>
          </a:xfrm>
          <a:prstGeom prst="rect">
            <a:avLst/>
          </a:prstGeom>
          <a:noFill/>
        </p:spPr>
        <p:txBody>
          <a:bodyPr wrap="none" rtlCol="0">
            <a:spAutoFit/>
          </a:bodyPr>
          <a:lstStyle/>
          <a:p>
            <a:endParaRPr lang="en-US" dirty="0"/>
          </a:p>
        </p:txBody>
      </p:sp>
      <p:grpSp>
        <p:nvGrpSpPr>
          <p:cNvPr id="3" name="Group 2">
            <a:extLst>
              <a:ext uri="{FF2B5EF4-FFF2-40B4-BE49-F238E27FC236}">
                <a16:creationId xmlns:a16="http://schemas.microsoft.com/office/drawing/2014/main" id="{4DF2CCB8-7F95-355D-79BA-E039054B730A}"/>
              </a:ext>
            </a:extLst>
          </p:cNvPr>
          <p:cNvGrpSpPr/>
          <p:nvPr/>
        </p:nvGrpSpPr>
        <p:grpSpPr>
          <a:xfrm>
            <a:off x="684306" y="3353518"/>
            <a:ext cx="10624396" cy="1031870"/>
            <a:chOff x="461169" y="7796513"/>
            <a:chExt cx="5918200" cy="719916"/>
          </a:xfrm>
        </p:grpSpPr>
        <p:pic>
          <p:nvPicPr>
            <p:cNvPr id="5" name="Picture 61">
              <a:extLst>
                <a:ext uri="{FF2B5EF4-FFF2-40B4-BE49-F238E27FC236}">
                  <a16:creationId xmlns:a16="http://schemas.microsoft.com/office/drawing/2014/main" id="{DD0FC9DF-BE22-5FC9-FE70-29E630822A2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461169" y="7796513"/>
              <a:ext cx="5918200" cy="469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54BAC1-8371-C586-1644-939060F242ED}"/>
                </a:ext>
              </a:extLst>
            </p:cNvPr>
            <p:cNvSpPr txBox="1"/>
            <p:nvPr/>
          </p:nvSpPr>
          <p:spPr>
            <a:xfrm>
              <a:off x="765458" y="8147097"/>
              <a:ext cx="249196" cy="369332"/>
            </a:xfrm>
            <a:prstGeom prst="rect">
              <a:avLst/>
            </a:prstGeom>
            <a:noFill/>
          </p:spPr>
          <p:txBody>
            <a:bodyPr wrap="square" rtlCol="0">
              <a:spAutoFit/>
            </a:bodyPr>
            <a:lstStyle/>
            <a:p>
              <a:r>
                <a:rPr lang="en-US" dirty="0"/>
                <a:t>0</a:t>
              </a:r>
            </a:p>
          </p:txBody>
        </p:sp>
        <p:sp>
          <p:nvSpPr>
            <p:cNvPr id="13" name="TextBox 12">
              <a:extLst>
                <a:ext uri="{FF2B5EF4-FFF2-40B4-BE49-F238E27FC236}">
                  <a16:creationId xmlns:a16="http://schemas.microsoft.com/office/drawing/2014/main" id="{FE55DA67-D143-4431-6C98-E3BBF6C02940}"/>
                </a:ext>
              </a:extLst>
            </p:cNvPr>
            <p:cNvSpPr txBox="1"/>
            <p:nvPr/>
          </p:nvSpPr>
          <p:spPr>
            <a:xfrm>
              <a:off x="5654750" y="8081747"/>
              <a:ext cx="551178" cy="369332"/>
            </a:xfrm>
            <a:prstGeom prst="rect">
              <a:avLst/>
            </a:prstGeom>
            <a:noFill/>
          </p:spPr>
          <p:txBody>
            <a:bodyPr wrap="square" rtlCol="0">
              <a:spAutoFit/>
            </a:bodyPr>
            <a:lstStyle/>
            <a:p>
              <a:r>
                <a:rPr lang="en-US" dirty="0"/>
                <a:t>20</a:t>
              </a:r>
            </a:p>
          </p:txBody>
        </p:sp>
      </p:grpSp>
    </p:spTree>
    <p:extLst>
      <p:ext uri="{BB962C8B-B14F-4D97-AF65-F5344CB8AC3E}">
        <p14:creationId xmlns:p14="http://schemas.microsoft.com/office/powerpoint/2010/main" val="3991022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FEBE8-FC08-989D-2FAC-BCEE94811EF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38F5541-79CF-E0BF-0E52-C916756E8FF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3DCF49D-0B3C-03CF-04F8-AB34D088ECA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083BA19-8670-B16A-0544-BD9BA13B15E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6A50ECD-CF00-124F-6F14-F13FF2D0E44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7C51A51-56BC-9DFE-74B8-9480C9E9008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7DEC29A-F0CE-2FB2-D514-5CF20AD0C64B}"/>
              </a:ext>
            </a:extLst>
          </p:cNvPr>
          <p:cNvSpPr>
            <a:spLocks noChangeArrowheads="1"/>
          </p:cNvSpPr>
          <p:nvPr/>
        </p:nvSpPr>
        <p:spPr bwMode="auto">
          <a:xfrm>
            <a:off x="329592" y="1833912"/>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37. When is 10 a lot of something? When is 10 a little of something? Draw a picture and add numbers and words to show your thinking.</a:t>
            </a:r>
            <a:br>
              <a:rPr lang="en-CA" sz="2800" dirty="0"/>
            </a:br>
            <a:endParaRPr lang="en-CA" sz="2800" dirty="0"/>
          </a:p>
        </p:txBody>
      </p:sp>
      <p:sp>
        <p:nvSpPr>
          <p:cNvPr id="2" name="TextBox 1">
            <a:extLst>
              <a:ext uri="{FF2B5EF4-FFF2-40B4-BE49-F238E27FC236}">
                <a16:creationId xmlns:a16="http://schemas.microsoft.com/office/drawing/2014/main" id="{18298D60-AFFE-0978-EBE7-4C2F7AE76C7F}"/>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7E2BB6A8-3D42-5235-1461-48BAF62D2152}"/>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1D8A6490-BDE0-8579-2A63-F8C09DB28B85}"/>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79529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992B0-B0EB-7FBD-8F6E-589F8A3B499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A8E8466-0ECC-99AD-5FE2-EBE30B98EDC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2193E99-BC8F-02A0-D9B8-BD312B8D3F9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A8503A3-2A1C-18DD-B204-56057574C79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36B955A-A90F-0A27-1D54-860CF197ACD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3C5E98F-A0A2-3F8A-1620-566CB64C027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8D81B99-0DFE-7979-8D65-0294343C70FF}"/>
              </a:ext>
            </a:extLst>
          </p:cNvPr>
          <p:cNvSpPr>
            <a:spLocks noChangeArrowheads="1"/>
          </p:cNvSpPr>
          <p:nvPr/>
        </p:nvSpPr>
        <p:spPr bwMode="auto">
          <a:xfrm>
            <a:off x="329592" y="2049356"/>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38. What different ways can you represent 5? Think about using words, pictures, numbers, tallies, ten frames, etc.</a:t>
            </a:r>
          </a:p>
        </p:txBody>
      </p:sp>
      <p:sp>
        <p:nvSpPr>
          <p:cNvPr id="2" name="TextBox 1">
            <a:extLst>
              <a:ext uri="{FF2B5EF4-FFF2-40B4-BE49-F238E27FC236}">
                <a16:creationId xmlns:a16="http://schemas.microsoft.com/office/drawing/2014/main" id="{D0043A23-85F9-73DE-4130-A9FE1FDE3F81}"/>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1F9CE8EA-77A7-A61B-A530-370845D88DB7}"/>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76558046-3562-8128-73C6-2B26B54E74C2}"/>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5894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6119F-D7AB-26B8-3D0F-0CDD9287424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57FC283-1313-322D-CFC9-1C8F81B6308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321D9C6-428A-E8B9-E87B-05659E7A2F8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1DFB1AC-4FF1-45E2-AF55-95588F5E48C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676343F-CD92-A7C0-9236-75E8600DADC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F1E2B34-8326-8704-6745-3A5ACB9E2FE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F4013EC-ABC7-8B51-16F7-9FCBF384E5BE}"/>
              </a:ext>
            </a:extLst>
          </p:cNvPr>
          <p:cNvSpPr>
            <a:spLocks noChangeArrowheads="1"/>
          </p:cNvSpPr>
          <p:nvPr/>
        </p:nvSpPr>
        <p:spPr bwMode="auto">
          <a:xfrm>
            <a:off x="284210" y="1928621"/>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 </a:t>
            </a:r>
            <a:r>
              <a:rPr lang="en-CA" sz="2800" dirty="0"/>
              <a:t>What numbers are missing?</a:t>
            </a:r>
          </a:p>
          <a:p>
            <a:endParaRPr lang="en-CA" sz="2800" dirty="0"/>
          </a:p>
          <a:p>
            <a:endParaRPr lang="en-CA" sz="2800" dirty="0"/>
          </a:p>
          <a:p>
            <a:r>
              <a:rPr lang="en-CA" sz="2800" dirty="0"/>
              <a:t>1, 2, _____, 4, 5, _____, 7 _____, 9, ______</a:t>
            </a:r>
          </a:p>
        </p:txBody>
      </p:sp>
    </p:spTree>
    <p:extLst>
      <p:ext uri="{BB962C8B-B14F-4D97-AF65-F5344CB8AC3E}">
        <p14:creationId xmlns:p14="http://schemas.microsoft.com/office/powerpoint/2010/main" val="1407644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28E1D-D5ED-32BA-4691-4E39B5D5B70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CDA4FCE-61DC-B0BA-B0AB-22D87A9391E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9702D07-B7A4-F287-213D-1C27D6A7F52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E4904C3-25F4-DE68-71C9-4F3BC47A01C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11A58CC-DC3B-BE9F-8405-C4847FC1234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F2306C1-D547-558C-3664-6EA15DE21DE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E56BFF7-229E-B0D8-08EB-F0CCFC666580}"/>
              </a:ext>
            </a:extLst>
          </p:cNvPr>
          <p:cNvSpPr>
            <a:spLocks noChangeArrowheads="1"/>
          </p:cNvSpPr>
          <p:nvPr/>
        </p:nvSpPr>
        <p:spPr bwMode="auto">
          <a:xfrm>
            <a:off x="329592" y="2049356"/>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39. What different ways can you decompose 7 into parts? Use materials, pictures, numbers, ten frames, etc.</a:t>
            </a:r>
          </a:p>
        </p:txBody>
      </p:sp>
      <p:sp>
        <p:nvSpPr>
          <p:cNvPr id="2" name="TextBox 1">
            <a:extLst>
              <a:ext uri="{FF2B5EF4-FFF2-40B4-BE49-F238E27FC236}">
                <a16:creationId xmlns:a16="http://schemas.microsoft.com/office/drawing/2014/main" id="{4C1AF5AF-1648-F51E-66FC-E1B2F88FA48F}"/>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7CCC4BCB-D330-9C8E-7CB0-2F8AC7CF3278}"/>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08CE29A9-12AD-7FF7-2C26-36AA701EFD68}"/>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18297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6E671-3159-124A-D65E-BE152A3F77E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1F90205-7853-D414-789D-9CAF28BE690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B2549E6-33EC-1891-BCB6-BD438FD1E5C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2A12244-060C-3845-9046-431FCE40273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9601D28-C301-3137-A830-C64A8694C84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1D3DA76-C767-5103-48C7-7C6755C8378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A846C81-D7BC-E21D-236F-E089FA75CBC9}"/>
              </a:ext>
            </a:extLst>
          </p:cNvPr>
          <p:cNvSpPr>
            <a:spLocks noChangeArrowheads="1"/>
          </p:cNvSpPr>
          <p:nvPr/>
        </p:nvSpPr>
        <p:spPr bwMode="auto">
          <a:xfrm>
            <a:off x="329592" y="2049356"/>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40. How are these representations of 8 the same? How are they different?</a:t>
            </a:r>
          </a:p>
        </p:txBody>
      </p:sp>
      <p:sp>
        <p:nvSpPr>
          <p:cNvPr id="2" name="TextBox 1">
            <a:extLst>
              <a:ext uri="{FF2B5EF4-FFF2-40B4-BE49-F238E27FC236}">
                <a16:creationId xmlns:a16="http://schemas.microsoft.com/office/drawing/2014/main" id="{DF97412A-315B-5D39-90B7-5F1982477507}"/>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64E04F99-5D92-18E4-FD98-577DE7F90EC7}"/>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A7BC9CD6-F872-85C8-D22B-3B3C32051705}"/>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3" name="Picture 4">
            <a:extLst>
              <a:ext uri="{FF2B5EF4-FFF2-40B4-BE49-F238E27FC236}">
                <a16:creationId xmlns:a16="http://schemas.microsoft.com/office/drawing/2014/main" id="{4627ED96-7A1F-4FD4-A551-746A40715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60" y="3076399"/>
            <a:ext cx="5513143" cy="2401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FE3A665E-627E-B4F8-61D6-8267F9F68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4648" y="3047448"/>
            <a:ext cx="5513143" cy="245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875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4359E-A9FD-467D-C679-7010A96180E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3D2CA8C-68D1-DB1A-03AD-C7F87D1DE35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20517AA-E496-838C-EF88-3230E7D75FF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2ACE940-9249-417D-20E5-2D4EA0F2463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9321A52-4BA6-A804-DC67-D9F86237C91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1780466-4D3E-D62F-5F98-F0BA33753CA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66FE9DD-775F-CC37-0A4B-80B1041D23E0}"/>
              </a:ext>
            </a:extLst>
          </p:cNvPr>
          <p:cNvSpPr>
            <a:spLocks noChangeArrowheads="1"/>
          </p:cNvSpPr>
          <p:nvPr/>
        </p:nvSpPr>
        <p:spPr bwMode="auto">
          <a:xfrm>
            <a:off x="540263" y="2064073"/>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41. What different ways can you represent 10? Think about using words, pictures, numbers, tallies, ten frames, etc.</a:t>
            </a:r>
          </a:p>
        </p:txBody>
      </p:sp>
      <p:sp>
        <p:nvSpPr>
          <p:cNvPr id="2" name="TextBox 1">
            <a:extLst>
              <a:ext uri="{FF2B5EF4-FFF2-40B4-BE49-F238E27FC236}">
                <a16:creationId xmlns:a16="http://schemas.microsoft.com/office/drawing/2014/main" id="{1C5FB166-1717-0FCA-5771-484BE02F8A2E}"/>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18F2D1B1-81B4-5078-F444-871E2BCD11AC}"/>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CCDE50ED-5E99-EC65-02BD-078C964D2FAC}"/>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94732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CDE64-9662-DC80-6133-13ADF2EA869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5312F48-F88A-7836-CF89-15ACC5F78B5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34F23C3-A4DE-78E0-19E0-31D4D0B6F99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7FFE9E2-B655-E478-CB64-501CFB2FF6C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A20593C-75EF-2D5C-15EA-1214892553A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43C8951-717C-639D-F8DE-CCD0F2C1A8C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E9DDC7F-9D2B-F083-0E17-015B252AAEE6}"/>
              </a:ext>
            </a:extLst>
          </p:cNvPr>
          <p:cNvSpPr>
            <a:spLocks noChangeArrowheads="1"/>
          </p:cNvSpPr>
          <p:nvPr/>
        </p:nvSpPr>
        <p:spPr bwMode="auto">
          <a:xfrm>
            <a:off x="540263" y="1848629"/>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42. Get a collection of 12 or 15 items. What different ways can you decompose the whole amount into parts? How could you record all the different ways you find using pictures, numbers, and words.</a:t>
            </a:r>
          </a:p>
        </p:txBody>
      </p:sp>
      <p:sp>
        <p:nvSpPr>
          <p:cNvPr id="2" name="TextBox 1">
            <a:extLst>
              <a:ext uri="{FF2B5EF4-FFF2-40B4-BE49-F238E27FC236}">
                <a16:creationId xmlns:a16="http://schemas.microsoft.com/office/drawing/2014/main" id="{5235315E-0BC5-B12A-691E-2E5CFA16C46B}"/>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6C3E397D-C57F-7865-022C-2AE3F8756485}"/>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7C61C80C-D823-EA96-B8FF-D74E44F9BB60}"/>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76920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B5794-8C1A-EA19-D650-B66833CF27C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4A6318F-9A1D-D2B5-DE1E-A5AF1C71D0C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77392D0-03D4-FAC5-0E03-A3A92286636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B4AAA03-2738-35CA-0C6A-7A401785386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4BCF3D9-0A84-9BEC-7094-5B796EF62E7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76E9ACE-91DD-E25B-EF8D-F62067BD73E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DAE1D2D-5F6D-0C71-E47F-936E385A3EC9}"/>
              </a:ext>
            </a:extLst>
          </p:cNvPr>
          <p:cNvSpPr>
            <a:spLocks noChangeArrowheads="1"/>
          </p:cNvSpPr>
          <p:nvPr/>
        </p:nvSpPr>
        <p:spPr bwMode="auto">
          <a:xfrm>
            <a:off x="540263" y="2064073"/>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43. What different ways can you represent 16? Think about using words, pictures, numbers, tallies, ten frames, etc.</a:t>
            </a:r>
          </a:p>
        </p:txBody>
      </p:sp>
      <p:sp>
        <p:nvSpPr>
          <p:cNvPr id="2" name="TextBox 1">
            <a:extLst>
              <a:ext uri="{FF2B5EF4-FFF2-40B4-BE49-F238E27FC236}">
                <a16:creationId xmlns:a16="http://schemas.microsoft.com/office/drawing/2014/main" id="{D02F2727-AB7F-3543-9DD9-FEF28EE45EE5}"/>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0D475E84-9F7E-74B2-DC4B-0250A8458DCF}"/>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402581BF-FC05-9797-1490-136DBED643D7}"/>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73449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AF317-3D91-328F-123F-83DB245A1D2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CC11FE9-0158-38AA-DD99-C7557CD883D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6493E45-5801-5538-6FDA-6880B7B14F5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E28ECC7-DBC0-436E-FEDB-2108459499C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5A84A6D-B9B3-E841-E8D1-DEF9FAAD27D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A8D7CD3-C22D-4E5D-78B2-D3F81344072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A297B18-A3FA-345D-94A6-E56363DB4991}"/>
              </a:ext>
            </a:extLst>
          </p:cNvPr>
          <p:cNvSpPr>
            <a:spLocks noChangeArrowheads="1"/>
          </p:cNvSpPr>
          <p:nvPr/>
        </p:nvSpPr>
        <p:spPr bwMode="auto">
          <a:xfrm>
            <a:off x="460531" y="2112892"/>
            <a:ext cx="1153281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  There are 4 orange cubes and 3 blue cubes. When you combine them together, how many cubes are there?</a:t>
            </a:r>
          </a:p>
          <a:p>
            <a:endParaRPr lang="en-CA" sz="2800" dirty="0"/>
          </a:p>
          <a:p>
            <a:endParaRPr lang="en-CA" sz="2800" dirty="0"/>
          </a:p>
          <a:p>
            <a:endParaRPr lang="en-CA" sz="2800" dirty="0"/>
          </a:p>
          <a:p>
            <a:endParaRPr lang="en-CA" sz="2800" dirty="0"/>
          </a:p>
          <a:p>
            <a:endParaRPr lang="en-CA" sz="2800" dirty="0"/>
          </a:p>
          <a:p>
            <a:r>
              <a:rPr lang="en-CA" sz="2800" dirty="0"/>
              <a:t>What is the addition equation?  ______ + ______ = ______</a:t>
            </a:r>
          </a:p>
        </p:txBody>
      </p:sp>
      <p:sp>
        <p:nvSpPr>
          <p:cNvPr id="2" name="TextBox 1">
            <a:extLst>
              <a:ext uri="{FF2B5EF4-FFF2-40B4-BE49-F238E27FC236}">
                <a16:creationId xmlns:a16="http://schemas.microsoft.com/office/drawing/2014/main" id="{7F9FF021-1236-8D5D-2357-7601C1065A5A}"/>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8E3C037F-1882-F832-CD40-6DA9350574F3}"/>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04066E34-669F-AA4B-F644-DBBA9B3583A9}"/>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7" name="Picture 2">
            <a:extLst>
              <a:ext uri="{FF2B5EF4-FFF2-40B4-BE49-F238E27FC236}">
                <a16:creationId xmlns:a16="http://schemas.microsoft.com/office/drawing/2014/main" id="{FE11AA7B-C5DA-7568-F73B-DC0A92F15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23" y="3206123"/>
            <a:ext cx="5210322" cy="172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539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F2B81-2951-D3E7-FB31-6754AE65EEF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24E604C-5E21-D26E-B06A-CC10BAD2A2D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8554FB9-10A7-5FB6-F87D-6086596E748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C527E6A-0051-46EF-5C2D-3AACB2EC5A8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F0EA49C-8739-224B-5AEB-076D23BBD65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506C2F2-DB28-920A-57C2-CA16487E753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8A93D6E-4E28-40E7-CED1-93F5222E79F8}"/>
              </a:ext>
            </a:extLst>
          </p:cNvPr>
          <p:cNvSpPr>
            <a:spLocks noChangeArrowheads="1"/>
          </p:cNvSpPr>
          <p:nvPr/>
        </p:nvSpPr>
        <p:spPr bwMode="auto">
          <a:xfrm>
            <a:off x="460531" y="2112892"/>
            <a:ext cx="1153281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 There are 8 green cubes and 4 blue cubes. When you combine them together, how many cubes are there?</a:t>
            </a:r>
          </a:p>
          <a:p>
            <a:endParaRPr lang="en-CA" sz="2800" dirty="0"/>
          </a:p>
          <a:p>
            <a:endParaRPr lang="en-CA" sz="2800" dirty="0"/>
          </a:p>
          <a:p>
            <a:endParaRPr lang="en-CA" sz="2800" dirty="0"/>
          </a:p>
          <a:p>
            <a:endParaRPr lang="en-CA" sz="2800" dirty="0"/>
          </a:p>
          <a:p>
            <a:endParaRPr lang="en-CA" sz="2800" dirty="0"/>
          </a:p>
          <a:p>
            <a:r>
              <a:rPr lang="en-CA" sz="2800" dirty="0"/>
              <a:t>What is the addition equation?  ______ + ______ = ______</a:t>
            </a:r>
          </a:p>
        </p:txBody>
      </p:sp>
      <p:sp>
        <p:nvSpPr>
          <p:cNvPr id="2" name="TextBox 1">
            <a:extLst>
              <a:ext uri="{FF2B5EF4-FFF2-40B4-BE49-F238E27FC236}">
                <a16:creationId xmlns:a16="http://schemas.microsoft.com/office/drawing/2014/main" id="{A3ED44E6-6D43-EB2B-F509-E2DDA5B7F9A3}"/>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41919AAE-D575-DAEA-4D81-79A616AA9F45}"/>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89E64E4A-322D-51B0-5E18-1409C977CBA0}"/>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3" name="Picture 4">
            <a:extLst>
              <a:ext uri="{FF2B5EF4-FFF2-40B4-BE49-F238E27FC236}">
                <a16:creationId xmlns:a16="http://schemas.microsoft.com/office/drawing/2014/main" id="{66474352-58B7-9EF4-7CF7-E43FFA5B2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29" y="3112008"/>
            <a:ext cx="6561034" cy="172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897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03EC3-7839-D324-9D24-BF71709A09A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298CC49-B7B3-B78A-CC01-C3227F8552E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5E90D46-10D8-7BA3-96EF-49E6A1D75D4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1EF7D41-0FB7-7479-65D7-E030CB1BAD3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A89477A-7F14-58C8-4708-F1F518F9843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EDF4C65-4994-5293-9E8C-CCEAF25F3BB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107E145-80B9-669F-25A1-9E31CA9ADE55}"/>
              </a:ext>
            </a:extLst>
          </p:cNvPr>
          <p:cNvSpPr>
            <a:spLocks noChangeArrowheads="1"/>
          </p:cNvSpPr>
          <p:nvPr/>
        </p:nvSpPr>
        <p:spPr bwMode="auto">
          <a:xfrm>
            <a:off x="437660" y="1862734"/>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 Add the dots on the dominoes together. Print the equation that matches the dominoes.</a:t>
            </a:r>
          </a:p>
        </p:txBody>
      </p:sp>
      <p:sp>
        <p:nvSpPr>
          <p:cNvPr id="2" name="TextBox 1">
            <a:extLst>
              <a:ext uri="{FF2B5EF4-FFF2-40B4-BE49-F238E27FC236}">
                <a16:creationId xmlns:a16="http://schemas.microsoft.com/office/drawing/2014/main" id="{A129FC6A-E3D4-9A9D-A993-A60494B72845}"/>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77D3D2D0-C760-A3C8-557E-7E7FF1FF6B1A}"/>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35F3244F-2D4D-57C3-9CEA-7B7B57DC2A1E}"/>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5" name="Picture 6">
            <a:extLst>
              <a:ext uri="{FF2B5EF4-FFF2-40B4-BE49-F238E27FC236}">
                <a16:creationId xmlns:a16="http://schemas.microsoft.com/office/drawing/2014/main" id="{19572F4E-0547-C07B-6CDB-49728E5B6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86" y="2826950"/>
            <a:ext cx="2540437" cy="16501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39D832A0-15B2-E733-3E7A-09C566017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114" y="2873885"/>
            <a:ext cx="2540437" cy="1593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821668B3-38E3-34DB-CB0E-0448D16148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5730" y="2818696"/>
            <a:ext cx="2483805" cy="16483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a:extLst>
              <a:ext uri="{FF2B5EF4-FFF2-40B4-BE49-F238E27FC236}">
                <a16:creationId xmlns:a16="http://schemas.microsoft.com/office/drawing/2014/main" id="{86A88AE8-1A93-9C00-A371-500338ED56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5444" y="2872841"/>
            <a:ext cx="2653698" cy="165019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93E09769-B8BA-9F03-7E37-187D81C71E5A}"/>
              </a:ext>
            </a:extLst>
          </p:cNvPr>
          <p:cNvSpPr txBox="1"/>
          <p:nvPr/>
        </p:nvSpPr>
        <p:spPr>
          <a:xfrm>
            <a:off x="217608" y="4887544"/>
            <a:ext cx="3565391" cy="400110"/>
          </a:xfrm>
          <a:prstGeom prst="rect">
            <a:avLst/>
          </a:prstGeom>
          <a:noFill/>
        </p:spPr>
        <p:txBody>
          <a:bodyPr wrap="square">
            <a:spAutoFit/>
          </a:bodyPr>
          <a:lstStyle/>
          <a:p>
            <a:pPr algn="ctr"/>
            <a:r>
              <a:rPr lang="en-CA" sz="2000" b="0" i="0" u="none" strike="noStrike" kern="1200" dirty="0">
                <a:solidFill>
                  <a:schemeClr val="tx1"/>
                </a:solidFill>
                <a:effectLst/>
                <a:latin typeface="+mn-lt"/>
                <a:ea typeface="+mn-ea"/>
                <a:cs typeface="+mn-cs"/>
              </a:rPr>
              <a:t>_____ + _____ = ______</a:t>
            </a:r>
            <a:endParaRPr lang="en-US" sz="2000" dirty="0"/>
          </a:p>
        </p:txBody>
      </p:sp>
      <p:sp>
        <p:nvSpPr>
          <p:cNvPr id="22" name="TextBox 21">
            <a:extLst>
              <a:ext uri="{FF2B5EF4-FFF2-40B4-BE49-F238E27FC236}">
                <a16:creationId xmlns:a16="http://schemas.microsoft.com/office/drawing/2014/main" id="{38EDD1D4-EBF1-A4E7-D298-AF1E83651BF5}"/>
              </a:ext>
            </a:extLst>
          </p:cNvPr>
          <p:cNvSpPr txBox="1"/>
          <p:nvPr/>
        </p:nvSpPr>
        <p:spPr>
          <a:xfrm>
            <a:off x="3004938" y="4887544"/>
            <a:ext cx="3565391" cy="400110"/>
          </a:xfrm>
          <a:prstGeom prst="rect">
            <a:avLst/>
          </a:prstGeom>
          <a:noFill/>
        </p:spPr>
        <p:txBody>
          <a:bodyPr wrap="square">
            <a:spAutoFit/>
          </a:bodyPr>
          <a:lstStyle/>
          <a:p>
            <a:pPr algn="ctr"/>
            <a:r>
              <a:rPr lang="en-CA" sz="2000" b="0" i="0" u="none" strike="noStrike" kern="1200" dirty="0">
                <a:solidFill>
                  <a:schemeClr val="tx1"/>
                </a:solidFill>
                <a:effectLst/>
                <a:latin typeface="+mn-lt"/>
                <a:ea typeface="+mn-ea"/>
                <a:cs typeface="+mn-cs"/>
              </a:rPr>
              <a:t>_____ + _____ = ______</a:t>
            </a:r>
            <a:endParaRPr lang="en-US" sz="2000" dirty="0"/>
          </a:p>
        </p:txBody>
      </p:sp>
      <p:sp>
        <p:nvSpPr>
          <p:cNvPr id="23" name="TextBox 22">
            <a:extLst>
              <a:ext uri="{FF2B5EF4-FFF2-40B4-BE49-F238E27FC236}">
                <a16:creationId xmlns:a16="http://schemas.microsoft.com/office/drawing/2014/main" id="{54CED964-990A-FA90-F642-24E6B7EBEDA1}"/>
              </a:ext>
            </a:extLst>
          </p:cNvPr>
          <p:cNvSpPr txBox="1"/>
          <p:nvPr/>
        </p:nvSpPr>
        <p:spPr>
          <a:xfrm>
            <a:off x="5792268" y="4887544"/>
            <a:ext cx="3565391" cy="400110"/>
          </a:xfrm>
          <a:prstGeom prst="rect">
            <a:avLst/>
          </a:prstGeom>
          <a:noFill/>
        </p:spPr>
        <p:txBody>
          <a:bodyPr wrap="square">
            <a:spAutoFit/>
          </a:bodyPr>
          <a:lstStyle/>
          <a:p>
            <a:pPr algn="ctr"/>
            <a:r>
              <a:rPr lang="en-CA" sz="2000" b="0" i="0" u="none" strike="noStrike" kern="1200" dirty="0">
                <a:solidFill>
                  <a:schemeClr val="tx1"/>
                </a:solidFill>
                <a:effectLst/>
                <a:latin typeface="+mn-lt"/>
                <a:ea typeface="+mn-ea"/>
                <a:cs typeface="+mn-cs"/>
              </a:rPr>
              <a:t>_____ + _____ = ______</a:t>
            </a:r>
            <a:endParaRPr lang="en-US" sz="2000" dirty="0"/>
          </a:p>
        </p:txBody>
      </p:sp>
      <p:sp>
        <p:nvSpPr>
          <p:cNvPr id="24" name="TextBox 23">
            <a:extLst>
              <a:ext uri="{FF2B5EF4-FFF2-40B4-BE49-F238E27FC236}">
                <a16:creationId xmlns:a16="http://schemas.microsoft.com/office/drawing/2014/main" id="{8DF25FF7-1CD4-5D59-58FE-4BB6D6C8D9F9}"/>
              </a:ext>
            </a:extLst>
          </p:cNvPr>
          <p:cNvSpPr txBox="1"/>
          <p:nvPr/>
        </p:nvSpPr>
        <p:spPr>
          <a:xfrm>
            <a:off x="8579598" y="4887544"/>
            <a:ext cx="3565391" cy="400110"/>
          </a:xfrm>
          <a:prstGeom prst="rect">
            <a:avLst/>
          </a:prstGeom>
          <a:noFill/>
        </p:spPr>
        <p:txBody>
          <a:bodyPr wrap="square">
            <a:spAutoFit/>
          </a:bodyPr>
          <a:lstStyle/>
          <a:p>
            <a:pPr algn="ctr"/>
            <a:r>
              <a:rPr lang="en-CA" sz="2000" b="0" i="0" u="none" strike="noStrike" kern="1200" dirty="0">
                <a:solidFill>
                  <a:schemeClr val="tx1"/>
                </a:solidFill>
                <a:effectLst/>
                <a:latin typeface="+mn-lt"/>
                <a:ea typeface="+mn-ea"/>
                <a:cs typeface="+mn-cs"/>
              </a:rPr>
              <a:t>_____ + _____ = ______</a:t>
            </a:r>
            <a:endParaRPr lang="en-US" sz="2000" dirty="0"/>
          </a:p>
        </p:txBody>
      </p:sp>
    </p:spTree>
    <p:extLst>
      <p:ext uri="{BB962C8B-B14F-4D97-AF65-F5344CB8AC3E}">
        <p14:creationId xmlns:p14="http://schemas.microsoft.com/office/powerpoint/2010/main" val="2841088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0B673-CB8F-103B-BC8D-650F0F8DAB9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2598726-1A5A-CA4F-9EEA-147AF45F107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E95CE47-304E-2DAA-D6E1-809BA1CDEEF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97F78E5-5ABA-EABE-E8EE-EF83DD7F0DC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EBD124C-FA92-848D-78AE-C64C323B1DE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81A112B-7F07-2496-9F9A-291F92067CA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FF96D35-02A5-984A-B820-4E16AC2FF317}"/>
              </a:ext>
            </a:extLst>
          </p:cNvPr>
          <p:cNvSpPr>
            <a:spLocks noChangeArrowheads="1"/>
          </p:cNvSpPr>
          <p:nvPr/>
        </p:nvSpPr>
        <p:spPr bwMode="auto">
          <a:xfrm>
            <a:off x="437660" y="1862734"/>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 Draw a picture or use tally marks to solve the following addition equations.</a:t>
            </a:r>
          </a:p>
        </p:txBody>
      </p:sp>
      <p:sp>
        <p:nvSpPr>
          <p:cNvPr id="2" name="TextBox 1">
            <a:extLst>
              <a:ext uri="{FF2B5EF4-FFF2-40B4-BE49-F238E27FC236}">
                <a16:creationId xmlns:a16="http://schemas.microsoft.com/office/drawing/2014/main" id="{F2A21CA9-9464-346D-D2C5-E414DCE78F2F}"/>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32344E1D-F185-B938-51C6-012E2348B072}"/>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3BA284DA-A600-8913-48C2-61F922A46D01}"/>
              </a:ext>
            </a:extLst>
          </p:cNvPr>
          <p:cNvSpPr txBox="1"/>
          <p:nvPr/>
        </p:nvSpPr>
        <p:spPr>
          <a:xfrm>
            <a:off x="6602506" y="3697941"/>
            <a:ext cx="184731" cy="369332"/>
          </a:xfrm>
          <a:prstGeom prst="rect">
            <a:avLst/>
          </a:prstGeom>
          <a:noFill/>
        </p:spPr>
        <p:txBody>
          <a:bodyPr wrap="none" rtlCol="0">
            <a:spAutoFit/>
          </a:bodyPr>
          <a:lstStyle/>
          <a:p>
            <a:endParaRPr lang="en-US" dirty="0"/>
          </a:p>
        </p:txBody>
      </p:sp>
      <p:graphicFrame>
        <p:nvGraphicFramePr>
          <p:cNvPr id="3" name="Table 2">
            <a:extLst>
              <a:ext uri="{FF2B5EF4-FFF2-40B4-BE49-F238E27FC236}">
                <a16:creationId xmlns:a16="http://schemas.microsoft.com/office/drawing/2014/main" id="{6F271750-72E2-8833-0898-ED2FB7B4878E}"/>
              </a:ext>
            </a:extLst>
          </p:cNvPr>
          <p:cNvGraphicFramePr>
            <a:graphicFrameLocks noGrp="1"/>
          </p:cNvGraphicFramePr>
          <p:nvPr>
            <p:extLst>
              <p:ext uri="{D42A27DB-BD31-4B8C-83A1-F6EECF244321}">
                <p14:modId xmlns:p14="http://schemas.microsoft.com/office/powerpoint/2010/main" val="1843100708"/>
              </p:ext>
            </p:extLst>
          </p:nvPr>
        </p:nvGraphicFramePr>
        <p:xfrm>
          <a:off x="720645" y="3003921"/>
          <a:ext cx="5586026" cy="3042670"/>
        </p:xfrm>
        <a:graphic>
          <a:graphicData uri="http://schemas.openxmlformats.org/drawingml/2006/table">
            <a:tbl>
              <a:tblPr firstRow="1" bandRow="1">
                <a:tableStyleId>{5C22544A-7EE6-4342-B048-85BDC9FD1C3A}</a:tableStyleId>
              </a:tblPr>
              <a:tblGrid>
                <a:gridCol w="2793013">
                  <a:extLst>
                    <a:ext uri="{9D8B030D-6E8A-4147-A177-3AD203B41FA5}">
                      <a16:colId xmlns:a16="http://schemas.microsoft.com/office/drawing/2014/main" val="3499926835"/>
                    </a:ext>
                  </a:extLst>
                </a:gridCol>
                <a:gridCol w="2793013">
                  <a:extLst>
                    <a:ext uri="{9D8B030D-6E8A-4147-A177-3AD203B41FA5}">
                      <a16:colId xmlns:a16="http://schemas.microsoft.com/office/drawing/2014/main" val="2166834684"/>
                    </a:ext>
                  </a:extLst>
                </a:gridCol>
              </a:tblGrid>
              <a:tr h="1488190">
                <a:tc>
                  <a:txBody>
                    <a:bodyPr/>
                    <a:lstStyle/>
                    <a:p>
                      <a:pPr rtl="0"/>
                      <a:r>
                        <a:rPr lang="en-CA" sz="3200" b="0" i="0" u="none" strike="noStrike" kern="1200" dirty="0">
                          <a:solidFill>
                            <a:schemeClr val="tx1"/>
                          </a:solidFill>
                          <a:effectLst/>
                          <a:latin typeface="+mn-lt"/>
                          <a:ea typeface="+mn-ea"/>
                          <a:cs typeface="+mn-cs"/>
                        </a:rPr>
                        <a:t>3 + 5 =</a:t>
                      </a:r>
                      <a:endParaRPr lang="en-CA" sz="3200" b="0" dirty="0">
                        <a:solidFill>
                          <a:schemeClr val="tx1"/>
                        </a:solidFill>
                        <a:effectLst/>
                      </a:endParaRPr>
                    </a:p>
                    <a:p>
                      <a:br>
                        <a:rPr lang="en-CA" sz="3200" dirty="0">
                          <a:solidFill>
                            <a:schemeClr val="tx1"/>
                          </a:solidFill>
                        </a:rPr>
                      </a:b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3200" b="0" i="0" u="none" strike="noStrike" kern="1200" dirty="0">
                          <a:solidFill>
                            <a:schemeClr val="tx1"/>
                          </a:solidFill>
                          <a:effectLst/>
                          <a:latin typeface="+mn-lt"/>
                          <a:ea typeface="+mn-ea"/>
                          <a:cs typeface="+mn-cs"/>
                        </a:rPr>
                        <a:t>8 + 2 =</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7526181"/>
                  </a:ext>
                </a:extLst>
              </a:tr>
              <a:tr h="1488190">
                <a:tc>
                  <a:txBody>
                    <a:bodyPr/>
                    <a:lstStyle/>
                    <a:p>
                      <a:r>
                        <a:rPr lang="en-CA" sz="3200" b="0" i="0" u="none" strike="noStrike" kern="1200" dirty="0">
                          <a:solidFill>
                            <a:schemeClr val="tx1"/>
                          </a:solidFill>
                          <a:effectLst/>
                          <a:latin typeface="+mn-lt"/>
                          <a:ea typeface="+mn-ea"/>
                          <a:cs typeface="+mn-cs"/>
                        </a:rPr>
                        <a:t>9 + 5 = </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3200" b="0" i="0" u="none" strike="noStrike" kern="1200" dirty="0">
                          <a:solidFill>
                            <a:schemeClr val="tx1"/>
                          </a:solidFill>
                          <a:effectLst/>
                          <a:latin typeface="+mn-lt"/>
                          <a:ea typeface="+mn-ea"/>
                          <a:cs typeface="+mn-cs"/>
                        </a:rPr>
                        <a:t>7 + 8 =</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773358"/>
                  </a:ext>
                </a:extLst>
              </a:tr>
            </a:tbl>
          </a:graphicData>
        </a:graphic>
      </p:graphicFrame>
    </p:spTree>
    <p:extLst>
      <p:ext uri="{BB962C8B-B14F-4D97-AF65-F5344CB8AC3E}">
        <p14:creationId xmlns:p14="http://schemas.microsoft.com/office/powerpoint/2010/main" val="3861329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978EB-0438-B381-69E0-00F64932C01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6126855-8BC2-A36B-6212-A4566D64B51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7560F06-0A99-8A30-47CB-2AB464E5234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8D1DCBD-9E80-CA95-C888-50112867FA9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7B8DDB3-3D8B-1832-BB88-AF86773ECF7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13F988E-ADC8-36D5-7422-5831550AA77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78A7125-40C4-4D37-EA99-C3B49EFCCDC0}"/>
              </a:ext>
            </a:extLst>
          </p:cNvPr>
          <p:cNvSpPr>
            <a:spLocks noChangeArrowheads="1"/>
          </p:cNvSpPr>
          <p:nvPr/>
        </p:nvSpPr>
        <p:spPr bwMode="auto">
          <a:xfrm>
            <a:off x="437660" y="1915701"/>
            <a:ext cx="1153281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5. There are 8 green cubes. If you remove 2 of them, how many green cubes will be left?</a:t>
            </a:r>
          </a:p>
          <a:p>
            <a:endParaRPr lang="en-CA" sz="2800" dirty="0"/>
          </a:p>
          <a:p>
            <a:endParaRPr lang="en-CA" sz="2800" dirty="0"/>
          </a:p>
          <a:p>
            <a:endParaRPr lang="en-CA" sz="2800" dirty="0"/>
          </a:p>
          <a:p>
            <a:endParaRPr lang="en-CA" sz="2800" dirty="0"/>
          </a:p>
          <a:p>
            <a:endParaRPr lang="en-CA" sz="2800" dirty="0"/>
          </a:p>
          <a:p>
            <a:endParaRPr lang="en-CA" sz="2800" dirty="0"/>
          </a:p>
          <a:p>
            <a:r>
              <a:rPr lang="en-CA" sz="2800" dirty="0"/>
              <a:t>What is the subtraction equation?   ______ - ______ = ______</a:t>
            </a:r>
          </a:p>
        </p:txBody>
      </p:sp>
      <p:sp>
        <p:nvSpPr>
          <p:cNvPr id="2" name="TextBox 1">
            <a:extLst>
              <a:ext uri="{FF2B5EF4-FFF2-40B4-BE49-F238E27FC236}">
                <a16:creationId xmlns:a16="http://schemas.microsoft.com/office/drawing/2014/main" id="{96292B84-16EE-95FB-03F7-CCFDAF2CEC49}"/>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E9E8F8B-68B8-D7F7-5024-755456751388}"/>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B2B2003C-3464-33A0-DFA6-1F926AECB037}"/>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5" name="Picture 2">
            <a:extLst>
              <a:ext uri="{FF2B5EF4-FFF2-40B4-BE49-F238E27FC236}">
                <a16:creationId xmlns:a16="http://schemas.microsoft.com/office/drawing/2014/main" id="{F64B6E81-81EA-5121-3D6E-26223C90B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102" y="2878260"/>
            <a:ext cx="4071679" cy="200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07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8D85E-4A15-8E6F-B391-40CC477DD33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7435968-46B8-2B6E-EFBE-12F567E252B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6904F26-448C-0302-9B95-AE7E711B546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5C35DAB-2078-A0C2-EE28-9EDD38BD5AE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DCE9333-21A3-78DA-A693-68F44641D73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88A9F8A-B900-5DC6-6E8A-E65AAC0047A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DE99814-178F-8399-6694-343290AE56E1}"/>
              </a:ext>
            </a:extLst>
          </p:cNvPr>
          <p:cNvSpPr>
            <a:spLocks noChangeArrowheads="1"/>
          </p:cNvSpPr>
          <p:nvPr/>
        </p:nvSpPr>
        <p:spPr bwMode="auto">
          <a:xfrm>
            <a:off x="437660" y="2078236"/>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 How many? Can you count them in a different way?</a:t>
            </a:r>
          </a:p>
        </p:txBody>
      </p:sp>
      <p:pic>
        <p:nvPicPr>
          <p:cNvPr id="3" name="Graphic 2">
            <a:extLst>
              <a:ext uri="{FF2B5EF4-FFF2-40B4-BE49-F238E27FC236}">
                <a16:creationId xmlns:a16="http://schemas.microsoft.com/office/drawing/2014/main" id="{267AE211-5F51-AA2C-924D-8B62686DE546}"/>
              </a:ext>
            </a:extLst>
          </p:cNvPr>
          <p:cNvPicPr>
            <a:picLocks noChangeAspect="1"/>
          </p:cNvPicPr>
          <p:nvPr/>
        </p:nvPicPr>
        <p:blipFill>
          <a:blip r:embed="rId3">
            <a:extLst>
              <a:ext uri="{96DAC541-7B7A-43D3-8B79-37D633B846F1}">
                <asvg:svgBlip xmlns:asvg="http://schemas.microsoft.com/office/drawing/2016/SVG/main" r:embed="rId4"/>
              </a:ext>
            </a:extLst>
          </a:blip>
          <a:srcRect l="24881" r="25358"/>
          <a:stretch>
            <a:fillRect/>
          </a:stretch>
        </p:blipFill>
        <p:spPr>
          <a:xfrm>
            <a:off x="630208" y="2816283"/>
            <a:ext cx="3823855" cy="2644516"/>
          </a:xfrm>
          <a:prstGeom prst="rect">
            <a:avLst/>
          </a:prstGeom>
        </p:spPr>
      </p:pic>
    </p:spTree>
    <p:extLst>
      <p:ext uri="{BB962C8B-B14F-4D97-AF65-F5344CB8AC3E}">
        <p14:creationId xmlns:p14="http://schemas.microsoft.com/office/powerpoint/2010/main" val="2402612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3E764-213B-95C5-4422-0C41D80C919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938ACF1-6230-F24E-BBDB-DA9A211E14D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6E8FC3A-ADE1-2690-A266-867E3224E89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1B4A55A-4143-30F5-20E1-8DD3B7B9017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C91C511-3497-D177-407F-0536AC306D1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752BEEA-CA66-3C99-AFD9-8015C5B1AD3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9DBB5A3-9D69-535D-ADF9-F2FA49D7C9E4}"/>
              </a:ext>
            </a:extLst>
          </p:cNvPr>
          <p:cNvSpPr>
            <a:spLocks noChangeArrowheads="1"/>
          </p:cNvSpPr>
          <p:nvPr/>
        </p:nvSpPr>
        <p:spPr bwMode="auto">
          <a:xfrm>
            <a:off x="437660" y="1915701"/>
            <a:ext cx="1153281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6. There are 12 green cubes. If you remove 3 of them, how many green cubes will be left?</a:t>
            </a:r>
          </a:p>
          <a:p>
            <a:endParaRPr lang="en-CA" sz="2800" dirty="0"/>
          </a:p>
          <a:p>
            <a:endParaRPr lang="en-CA" sz="2800" dirty="0"/>
          </a:p>
          <a:p>
            <a:endParaRPr lang="en-CA" sz="2800" dirty="0"/>
          </a:p>
          <a:p>
            <a:endParaRPr lang="en-CA" sz="2800" dirty="0"/>
          </a:p>
          <a:p>
            <a:endParaRPr lang="en-CA" sz="2800" dirty="0"/>
          </a:p>
          <a:p>
            <a:endParaRPr lang="en-CA" sz="2800" dirty="0"/>
          </a:p>
          <a:p>
            <a:r>
              <a:rPr lang="en-CA" sz="2800" dirty="0"/>
              <a:t>What is the subtraction equation?   ______ - ______ = ______</a:t>
            </a:r>
          </a:p>
        </p:txBody>
      </p:sp>
      <p:sp>
        <p:nvSpPr>
          <p:cNvPr id="2" name="TextBox 1">
            <a:extLst>
              <a:ext uri="{FF2B5EF4-FFF2-40B4-BE49-F238E27FC236}">
                <a16:creationId xmlns:a16="http://schemas.microsoft.com/office/drawing/2014/main" id="{A6FA73F5-BDA6-41BE-70C7-38E13DEE7208}"/>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1327F334-17A4-55D7-0A67-724C7BC71D73}"/>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056738CD-F627-7FC5-C0A7-4394FEE2AC22}"/>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3" name="Picture 4">
            <a:extLst>
              <a:ext uri="{FF2B5EF4-FFF2-40B4-BE49-F238E27FC236}">
                <a16:creationId xmlns:a16="http://schemas.microsoft.com/office/drawing/2014/main" id="{BB34FF3C-331E-E58A-D111-3BADF38CE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23" y="3108489"/>
            <a:ext cx="5365177" cy="177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356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893D3-3B7B-F7DB-9B27-027F434F7E9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0E065D4-7EB9-232F-280F-C1C95725684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C441093-C9FA-2A29-63DE-DEA32099786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33DD9A4-DC67-4A6D-3339-3DD9A2486A0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CC4FF34-BC61-5FCE-5B59-0463021D2C1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8E6D7C9-64A9-8A8A-DF0B-66D0790FE04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CA2CC65-8C4B-96EC-9525-59CAA2592DF8}"/>
              </a:ext>
            </a:extLst>
          </p:cNvPr>
          <p:cNvSpPr>
            <a:spLocks noChangeArrowheads="1"/>
          </p:cNvSpPr>
          <p:nvPr/>
        </p:nvSpPr>
        <p:spPr bwMode="auto">
          <a:xfrm>
            <a:off x="437660" y="1800432"/>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7. Draw pictures to solve the following subtraction equations.</a:t>
            </a:r>
          </a:p>
        </p:txBody>
      </p:sp>
      <p:sp>
        <p:nvSpPr>
          <p:cNvPr id="2" name="TextBox 1">
            <a:extLst>
              <a:ext uri="{FF2B5EF4-FFF2-40B4-BE49-F238E27FC236}">
                <a16:creationId xmlns:a16="http://schemas.microsoft.com/office/drawing/2014/main" id="{3E537338-18EF-94E9-1AA0-95747406776E}"/>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D4EA04E7-A67E-C38D-9DCB-0E82AD629264}"/>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469BDCD8-397C-BABA-5C62-0A54AD923056}"/>
              </a:ext>
            </a:extLst>
          </p:cNvPr>
          <p:cNvSpPr txBox="1"/>
          <p:nvPr/>
        </p:nvSpPr>
        <p:spPr>
          <a:xfrm>
            <a:off x="6602506" y="3697941"/>
            <a:ext cx="184731" cy="369332"/>
          </a:xfrm>
          <a:prstGeom prst="rect">
            <a:avLst/>
          </a:prstGeom>
          <a:noFill/>
        </p:spPr>
        <p:txBody>
          <a:bodyPr wrap="none" rtlCol="0">
            <a:spAutoFit/>
          </a:bodyPr>
          <a:lstStyle/>
          <a:p>
            <a:endParaRPr lang="en-US" dirty="0"/>
          </a:p>
        </p:txBody>
      </p:sp>
      <p:graphicFrame>
        <p:nvGraphicFramePr>
          <p:cNvPr id="5" name="Table 4">
            <a:extLst>
              <a:ext uri="{FF2B5EF4-FFF2-40B4-BE49-F238E27FC236}">
                <a16:creationId xmlns:a16="http://schemas.microsoft.com/office/drawing/2014/main" id="{3D2AF2A0-5B75-5882-B061-5F38A8D86E90}"/>
              </a:ext>
            </a:extLst>
          </p:cNvPr>
          <p:cNvGraphicFramePr>
            <a:graphicFrameLocks noGrp="1"/>
          </p:cNvGraphicFramePr>
          <p:nvPr>
            <p:extLst>
              <p:ext uri="{D42A27DB-BD31-4B8C-83A1-F6EECF244321}">
                <p14:modId xmlns:p14="http://schemas.microsoft.com/office/powerpoint/2010/main" val="3073783255"/>
              </p:ext>
            </p:extLst>
          </p:nvPr>
        </p:nvGraphicFramePr>
        <p:xfrm>
          <a:off x="545932" y="2484954"/>
          <a:ext cx="5586026" cy="3042670"/>
        </p:xfrm>
        <a:graphic>
          <a:graphicData uri="http://schemas.openxmlformats.org/drawingml/2006/table">
            <a:tbl>
              <a:tblPr firstRow="1" bandRow="1">
                <a:tableStyleId>{5C22544A-7EE6-4342-B048-85BDC9FD1C3A}</a:tableStyleId>
              </a:tblPr>
              <a:tblGrid>
                <a:gridCol w="2793013">
                  <a:extLst>
                    <a:ext uri="{9D8B030D-6E8A-4147-A177-3AD203B41FA5}">
                      <a16:colId xmlns:a16="http://schemas.microsoft.com/office/drawing/2014/main" val="3499926835"/>
                    </a:ext>
                  </a:extLst>
                </a:gridCol>
                <a:gridCol w="2793013">
                  <a:extLst>
                    <a:ext uri="{9D8B030D-6E8A-4147-A177-3AD203B41FA5}">
                      <a16:colId xmlns:a16="http://schemas.microsoft.com/office/drawing/2014/main" val="2166834684"/>
                    </a:ext>
                  </a:extLst>
                </a:gridCol>
              </a:tblGrid>
              <a:tr h="1488190">
                <a:tc>
                  <a:txBody>
                    <a:bodyPr/>
                    <a:lstStyle/>
                    <a:p>
                      <a:pPr rtl="0"/>
                      <a:r>
                        <a:rPr lang="en-CA" sz="3200" b="0" i="0" u="none" strike="noStrike" kern="1200" dirty="0">
                          <a:solidFill>
                            <a:schemeClr val="tx1"/>
                          </a:solidFill>
                          <a:effectLst/>
                          <a:latin typeface="+mn-lt"/>
                          <a:ea typeface="+mn-ea"/>
                          <a:cs typeface="+mn-cs"/>
                        </a:rPr>
                        <a:t>4 - 2 =</a:t>
                      </a:r>
                      <a:endParaRPr lang="en-CA" sz="3200" b="0" dirty="0">
                        <a:solidFill>
                          <a:schemeClr val="tx1"/>
                        </a:solidFill>
                        <a:effectLst/>
                      </a:endParaRPr>
                    </a:p>
                    <a:p>
                      <a:br>
                        <a:rPr lang="en-CA" sz="3200" dirty="0">
                          <a:solidFill>
                            <a:schemeClr val="tx1"/>
                          </a:solidFill>
                        </a:rPr>
                      </a:b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3200" b="0" i="0" u="none" strike="noStrike" kern="1200" dirty="0">
                          <a:solidFill>
                            <a:schemeClr val="tx1"/>
                          </a:solidFill>
                          <a:effectLst/>
                          <a:latin typeface="+mn-lt"/>
                          <a:ea typeface="+mn-ea"/>
                          <a:cs typeface="+mn-cs"/>
                        </a:rPr>
                        <a:t>10 - 5 =</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7526181"/>
                  </a:ext>
                </a:extLst>
              </a:tr>
              <a:tr h="1488190">
                <a:tc>
                  <a:txBody>
                    <a:bodyPr/>
                    <a:lstStyle/>
                    <a:p>
                      <a:r>
                        <a:rPr lang="en-CA" sz="3200" b="0" i="0" u="none" strike="noStrike" kern="1200" dirty="0">
                          <a:solidFill>
                            <a:schemeClr val="tx1"/>
                          </a:solidFill>
                          <a:effectLst/>
                          <a:latin typeface="+mn-lt"/>
                          <a:ea typeface="+mn-ea"/>
                          <a:cs typeface="+mn-cs"/>
                        </a:rPr>
                        <a:t>8 - 3 = </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3200" b="0" i="0" u="none" strike="noStrike" kern="1200" dirty="0">
                          <a:solidFill>
                            <a:schemeClr val="tx1"/>
                          </a:solidFill>
                          <a:effectLst/>
                          <a:latin typeface="+mn-lt"/>
                          <a:ea typeface="+mn-ea"/>
                          <a:cs typeface="+mn-cs"/>
                        </a:rPr>
                        <a:t>15 - 7 =</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773358"/>
                  </a:ext>
                </a:extLst>
              </a:tr>
            </a:tbl>
          </a:graphicData>
        </a:graphic>
      </p:graphicFrame>
    </p:spTree>
    <p:extLst>
      <p:ext uri="{BB962C8B-B14F-4D97-AF65-F5344CB8AC3E}">
        <p14:creationId xmlns:p14="http://schemas.microsoft.com/office/powerpoint/2010/main" val="4181111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7728D-8799-28F3-4A69-5590352E34B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B8D9115-B03C-61C0-DEBF-2827342FC1A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177489A-14C8-497C-C346-03A536B988A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CA5A6B5-A95F-57EC-5284-8C129E14EB1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2350ADD-CBA1-BFBA-3833-FB012B29FA1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9026535-48C5-58F7-EE47-44121D32E8A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8AE6180-9E25-5E60-57DD-DA5B01AA934E}"/>
              </a:ext>
            </a:extLst>
          </p:cNvPr>
          <p:cNvSpPr>
            <a:spLocks noChangeArrowheads="1"/>
          </p:cNvSpPr>
          <p:nvPr/>
        </p:nvSpPr>
        <p:spPr bwMode="auto">
          <a:xfrm>
            <a:off x="437660" y="1874728"/>
            <a:ext cx="1153281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8. How do ten frames help you think about adding?</a:t>
            </a:r>
          </a:p>
          <a:p>
            <a:endParaRPr lang="en-CA" sz="2800" dirty="0"/>
          </a:p>
          <a:p>
            <a:endParaRPr lang="en-CA" sz="2800" dirty="0"/>
          </a:p>
          <a:p>
            <a:endParaRPr lang="en-CA" sz="2800" dirty="0"/>
          </a:p>
          <a:p>
            <a:endParaRPr lang="en-CA" sz="2800" dirty="0"/>
          </a:p>
          <a:p>
            <a:endParaRPr lang="en-CA" sz="2800" dirty="0"/>
          </a:p>
          <a:p>
            <a:r>
              <a:rPr lang="en-CA" sz="2800" dirty="0"/>
              <a:t>Solve:  7 + 6 = ____</a:t>
            </a:r>
          </a:p>
        </p:txBody>
      </p:sp>
      <p:sp>
        <p:nvSpPr>
          <p:cNvPr id="2" name="TextBox 1">
            <a:extLst>
              <a:ext uri="{FF2B5EF4-FFF2-40B4-BE49-F238E27FC236}">
                <a16:creationId xmlns:a16="http://schemas.microsoft.com/office/drawing/2014/main" id="{D8F57E1F-0273-0F9D-DB48-7041851670B7}"/>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DD2FDDC4-6738-5957-C26A-CB417729DF2C}"/>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FAFCA7B1-4A67-C3A9-96B5-B4279D9E6D67}"/>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1BB70414-F284-2ACB-8DD2-0359E7810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59" y="2526676"/>
            <a:ext cx="7810601" cy="184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254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22449-4530-8CCE-F8ED-11072B7ED2C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7175DD3-388D-7B51-808B-2CA0BB653E8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6E4A4D1-5091-D3C0-E863-AFC3FE4B64B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E82E60A-07A3-7481-CCD1-759694DB3A0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806341F-B39E-6988-B028-7994CDC9F8A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85C555C-2F9A-5792-507A-18AAB769F1F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1C2479C-6C58-24AA-CA90-E0820DEA5FF9}"/>
              </a:ext>
            </a:extLst>
          </p:cNvPr>
          <p:cNvSpPr>
            <a:spLocks noChangeArrowheads="1"/>
          </p:cNvSpPr>
          <p:nvPr/>
        </p:nvSpPr>
        <p:spPr bwMode="auto">
          <a:xfrm>
            <a:off x="437660" y="1874728"/>
            <a:ext cx="1153281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9. How do ten frames help you think about adding?</a:t>
            </a:r>
          </a:p>
          <a:p>
            <a:endParaRPr lang="en-CA" sz="2800" dirty="0"/>
          </a:p>
          <a:p>
            <a:endParaRPr lang="en-CA" sz="2800" dirty="0"/>
          </a:p>
          <a:p>
            <a:endParaRPr lang="en-CA" sz="2800" dirty="0"/>
          </a:p>
          <a:p>
            <a:endParaRPr lang="en-CA" sz="2800" dirty="0"/>
          </a:p>
          <a:p>
            <a:endParaRPr lang="en-CA" sz="2800" dirty="0"/>
          </a:p>
          <a:p>
            <a:r>
              <a:rPr lang="en-CA" sz="2800" dirty="0"/>
              <a:t>Solve:  12 – 4 = ____</a:t>
            </a:r>
          </a:p>
        </p:txBody>
      </p:sp>
      <p:sp>
        <p:nvSpPr>
          <p:cNvPr id="2" name="TextBox 1">
            <a:extLst>
              <a:ext uri="{FF2B5EF4-FFF2-40B4-BE49-F238E27FC236}">
                <a16:creationId xmlns:a16="http://schemas.microsoft.com/office/drawing/2014/main" id="{ECAAAF36-DC61-E3EC-6F54-ADDF9666CCC6}"/>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9D134114-A133-8E37-22F8-A84465AE046B}"/>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452C4E9A-730E-4791-52D2-D90BFC2E9519}"/>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6A4E3263-1509-4421-B20D-C7960844C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59" y="2526676"/>
            <a:ext cx="7810601" cy="184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973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D274F-0007-0174-D994-D265CFCE5A2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F77E5CF-CB2F-B4D8-7BFE-F67315681DD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BCCE4F9-7C4C-5119-9CDC-0140DEF79BF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9284DE8-3B3E-9D77-6A98-82A1FAE3090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D6CE248-2652-483F-B49D-5AE4B13C118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3572857-7A16-2D56-09A8-492EDB5D05A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8FB8D32-F441-DF33-222B-627E1BF3A169}"/>
              </a:ext>
            </a:extLst>
          </p:cNvPr>
          <p:cNvSpPr>
            <a:spLocks noChangeArrowheads="1"/>
          </p:cNvSpPr>
          <p:nvPr/>
        </p:nvSpPr>
        <p:spPr bwMode="auto">
          <a:xfrm>
            <a:off x="374976" y="1679168"/>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10. Use the dice to help you practice counting on:</a:t>
            </a:r>
          </a:p>
          <a:p>
            <a:endParaRPr lang="en-CA" sz="2800" dirty="0"/>
          </a:p>
        </p:txBody>
      </p:sp>
      <p:sp>
        <p:nvSpPr>
          <p:cNvPr id="2" name="TextBox 1">
            <a:extLst>
              <a:ext uri="{FF2B5EF4-FFF2-40B4-BE49-F238E27FC236}">
                <a16:creationId xmlns:a16="http://schemas.microsoft.com/office/drawing/2014/main" id="{160167DB-1633-8DCC-37F7-4EED55F30188}"/>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B9336A51-9CF7-3A01-115C-68FA8E5AF3B7}"/>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199DDDD8-6766-EE14-FC2F-CFB4CA81C9C4}"/>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5" name="Picture 4" descr="A group of dice with numbers and a few dots&#10;&#10;AI-generated content may be incorrect.">
            <a:extLst>
              <a:ext uri="{FF2B5EF4-FFF2-40B4-BE49-F238E27FC236}">
                <a16:creationId xmlns:a16="http://schemas.microsoft.com/office/drawing/2014/main" id="{05CA2700-079B-9B32-3148-A6733FACCBD7}"/>
              </a:ext>
            </a:extLst>
          </p:cNvPr>
          <p:cNvPicPr>
            <a:picLocks noChangeAspect="1"/>
          </p:cNvPicPr>
          <p:nvPr/>
        </p:nvPicPr>
        <p:blipFill>
          <a:blip r:embed="rId3"/>
          <a:stretch>
            <a:fillRect/>
          </a:stretch>
        </p:blipFill>
        <p:spPr>
          <a:xfrm>
            <a:off x="706387" y="2288708"/>
            <a:ext cx="5600284" cy="3872035"/>
          </a:xfrm>
          <a:prstGeom prst="rect">
            <a:avLst/>
          </a:prstGeom>
        </p:spPr>
      </p:pic>
    </p:spTree>
    <p:extLst>
      <p:ext uri="{BB962C8B-B14F-4D97-AF65-F5344CB8AC3E}">
        <p14:creationId xmlns:p14="http://schemas.microsoft.com/office/powerpoint/2010/main" val="5838626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C2C0F-BEC0-913C-4C1C-0D879DDC4CA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2F0724A-DEBB-8184-0BB3-3A714589EB5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3CACD80-A200-36C1-C563-66E4BF793B2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A871094-1989-1F66-09A9-6C0250A0373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576A1FA-C32F-6BE1-B95F-2F2B1FA043A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30E5015-1DC1-AF03-F702-B89F64CDA2B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31A71C7-E719-6F92-2FD7-992BAEF6F61D}"/>
              </a:ext>
            </a:extLst>
          </p:cNvPr>
          <p:cNvSpPr>
            <a:spLocks noChangeArrowheads="1"/>
          </p:cNvSpPr>
          <p:nvPr/>
        </p:nvSpPr>
        <p:spPr bwMode="auto">
          <a:xfrm>
            <a:off x="329592" y="1668590"/>
            <a:ext cx="1153281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11.  Subtract by comparing to find the difference. Show your thinking.</a:t>
            </a:r>
          </a:p>
          <a:p>
            <a:endParaRPr lang="en-CA" sz="2800" dirty="0"/>
          </a:p>
          <a:p>
            <a:endParaRPr lang="en-CA" sz="2800" dirty="0"/>
          </a:p>
          <a:p>
            <a:endParaRPr lang="en-CA" sz="2800" dirty="0"/>
          </a:p>
          <a:p>
            <a:endParaRPr lang="en-CA" sz="2800" dirty="0"/>
          </a:p>
          <a:p>
            <a:endParaRPr lang="en-CA" sz="2800" dirty="0"/>
          </a:p>
          <a:p>
            <a:endParaRPr lang="en-CA" sz="2800" dirty="0"/>
          </a:p>
          <a:p>
            <a:r>
              <a:rPr lang="en-CA" sz="2800" dirty="0"/>
              <a:t>How many more blue cubes than orange cubes are there?    </a:t>
            </a:r>
          </a:p>
          <a:p>
            <a:endParaRPr lang="en-CA" sz="2800" dirty="0"/>
          </a:p>
          <a:p>
            <a:r>
              <a:rPr lang="en-CA" sz="2800" dirty="0"/>
              <a:t>12 - 8 = _______</a:t>
            </a:r>
          </a:p>
          <a:p>
            <a:endParaRPr lang="en-CA" sz="2800" dirty="0"/>
          </a:p>
        </p:txBody>
      </p:sp>
      <p:sp>
        <p:nvSpPr>
          <p:cNvPr id="2" name="TextBox 1">
            <a:extLst>
              <a:ext uri="{FF2B5EF4-FFF2-40B4-BE49-F238E27FC236}">
                <a16:creationId xmlns:a16="http://schemas.microsoft.com/office/drawing/2014/main" id="{32EF50DA-4AFA-8593-00B4-739C04761D70}"/>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491DD122-0E6F-CAB2-A55A-D8E4CD9F6DA5}"/>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614AD3D4-2F22-BC9B-B630-26E320E43CF9}"/>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3" name="Picture 6">
            <a:extLst>
              <a:ext uri="{FF2B5EF4-FFF2-40B4-BE49-F238E27FC236}">
                <a16:creationId xmlns:a16="http://schemas.microsoft.com/office/drawing/2014/main" id="{88A215B3-320B-6122-DCBE-FBF912408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60" y="2568218"/>
            <a:ext cx="9024597" cy="1721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7270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9B4F4-96FA-B126-07A8-58EF0DFE861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AD960D3-C85D-8FA0-A70D-BA7CD18E7EB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402D6B6-6892-212E-7FB5-2BFE2165C7F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EF4D4BD-1206-B1C1-DCAA-A45B68A792A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C221B37-637C-4123-699B-ED3F49167FE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BDD9491-0BA5-7970-CA2C-00556F192B4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6EE314C-FDFB-9755-C990-E450CBA06714}"/>
              </a:ext>
            </a:extLst>
          </p:cNvPr>
          <p:cNvSpPr>
            <a:spLocks noChangeArrowheads="1"/>
          </p:cNvSpPr>
          <p:nvPr/>
        </p:nvSpPr>
        <p:spPr bwMode="auto">
          <a:xfrm>
            <a:off x="410755" y="1972596"/>
            <a:ext cx="512754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12. Use a ten frame to make 10 to add over 10. Use dots, numbers and symbols to show how you solved the questions.</a:t>
            </a:r>
          </a:p>
        </p:txBody>
      </p:sp>
      <p:sp>
        <p:nvSpPr>
          <p:cNvPr id="2" name="TextBox 1">
            <a:extLst>
              <a:ext uri="{FF2B5EF4-FFF2-40B4-BE49-F238E27FC236}">
                <a16:creationId xmlns:a16="http://schemas.microsoft.com/office/drawing/2014/main" id="{CDDF74EE-2CF2-21DF-E306-65D87C813697}"/>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CF8368C5-47BD-480E-C2F4-8FEA756C20F0}"/>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53FCEF6C-8F18-2568-EE69-E5D3DC7F976B}"/>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5" name="Picture 4" descr="A white paper with black lines and numbers&#10;&#10;AI-generated content may be incorrect.">
            <a:extLst>
              <a:ext uri="{FF2B5EF4-FFF2-40B4-BE49-F238E27FC236}">
                <a16:creationId xmlns:a16="http://schemas.microsoft.com/office/drawing/2014/main" id="{3C11CC04-B634-6DB9-4720-6E3756772BB9}"/>
              </a:ext>
            </a:extLst>
          </p:cNvPr>
          <p:cNvPicPr>
            <a:picLocks noChangeAspect="1"/>
          </p:cNvPicPr>
          <p:nvPr/>
        </p:nvPicPr>
        <p:blipFill>
          <a:blip r:embed="rId3"/>
          <a:stretch>
            <a:fillRect/>
          </a:stretch>
        </p:blipFill>
        <p:spPr>
          <a:xfrm>
            <a:off x="5736378" y="1756009"/>
            <a:ext cx="6080647" cy="4678879"/>
          </a:xfrm>
          <a:prstGeom prst="rect">
            <a:avLst/>
          </a:prstGeom>
        </p:spPr>
      </p:pic>
    </p:spTree>
    <p:extLst>
      <p:ext uri="{BB962C8B-B14F-4D97-AF65-F5344CB8AC3E}">
        <p14:creationId xmlns:p14="http://schemas.microsoft.com/office/powerpoint/2010/main" val="29887641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101A9-DD49-904B-D65F-A35AC63AFCD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DC054C3-DE32-099B-5F29-12FFD4F3D08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D421D54-B0FE-5F84-6302-D9E4515BE34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6A184B4-03CE-8D6E-1B39-AB6162DD593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E13413E-7135-89EC-5A7E-433F4263AB0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E6658CD-2672-E1C3-7B3A-AA6F67F0AF3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1C32CF8-C650-76D0-E3F4-1DAD707F6E06}"/>
              </a:ext>
            </a:extLst>
          </p:cNvPr>
          <p:cNvSpPr>
            <a:spLocks noChangeArrowheads="1"/>
          </p:cNvSpPr>
          <p:nvPr/>
        </p:nvSpPr>
        <p:spPr bwMode="auto">
          <a:xfrm>
            <a:off x="347482" y="1790479"/>
            <a:ext cx="1149703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13. There are 7 blue dots. We can see 3. Some are hiding under the splat. How many dots are under the splat?</a:t>
            </a:r>
          </a:p>
          <a:p>
            <a:endParaRPr lang="en-CA" sz="2800" dirty="0"/>
          </a:p>
          <a:p>
            <a:endParaRPr lang="en-CA" sz="2800" dirty="0"/>
          </a:p>
          <a:p>
            <a:r>
              <a:rPr lang="en-CA" sz="2800" dirty="0"/>
              <a:t>_______ dots under the splat</a:t>
            </a:r>
          </a:p>
          <a:p>
            <a:br>
              <a:rPr lang="en-CA" sz="2800" dirty="0"/>
            </a:br>
            <a:endParaRPr lang="en-CA" sz="2800" dirty="0"/>
          </a:p>
          <a:p>
            <a:r>
              <a:rPr lang="en-CA" sz="2800" dirty="0"/>
              <a:t>What math equation matches this splat?</a:t>
            </a:r>
          </a:p>
          <a:p>
            <a:endParaRPr lang="en-CA" sz="2800" dirty="0"/>
          </a:p>
          <a:p>
            <a:r>
              <a:rPr lang="en-CA" sz="2800" dirty="0"/>
              <a:t>_______________________________</a:t>
            </a:r>
          </a:p>
          <a:p>
            <a:endParaRPr lang="en-CA" sz="2800" dirty="0"/>
          </a:p>
        </p:txBody>
      </p:sp>
      <p:sp>
        <p:nvSpPr>
          <p:cNvPr id="2" name="TextBox 1">
            <a:extLst>
              <a:ext uri="{FF2B5EF4-FFF2-40B4-BE49-F238E27FC236}">
                <a16:creationId xmlns:a16="http://schemas.microsoft.com/office/drawing/2014/main" id="{0A3FE026-3B01-BDC9-2A41-6A8D514B4536}"/>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5E2FA5E3-C05D-1B8E-8404-AA0473A3FC79}"/>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BA94C309-DEBB-27A7-D2A9-8E22F9CC3C2E}"/>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8D663F2D-CA64-50A9-E807-A7A130D64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334" y="2807841"/>
            <a:ext cx="4639086" cy="3420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08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23B01-6A64-9BEA-A335-052918FC4CA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6E82F7C-FF01-3F11-A0EE-CDF6E68B03B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26A1EC7-7977-B358-37AC-50F34FDEED4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11ABB06-ABC7-4155-403C-6CD56C38FD2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F4BB082-994F-1AC8-8C81-5985C6F74E4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B98D723-0D2B-A019-D421-2F6A6EDDF6F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4C4DE16-96F1-A1B6-D6A0-632450670D78}"/>
              </a:ext>
            </a:extLst>
          </p:cNvPr>
          <p:cNvSpPr>
            <a:spLocks noChangeArrowheads="1"/>
          </p:cNvSpPr>
          <p:nvPr/>
        </p:nvSpPr>
        <p:spPr bwMode="auto">
          <a:xfrm>
            <a:off x="362192" y="2046852"/>
            <a:ext cx="1149703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14. There are 9 birds in a tree and 6 fly away. How many birds are still in the tree?</a:t>
            </a:r>
            <a:br>
              <a:rPr lang="en-CA" sz="2800" dirty="0"/>
            </a:br>
            <a:r>
              <a:rPr lang="en-CA" sz="2800" dirty="0"/>
              <a:t>Use pictures, numbers, and words to show how you solve the problem.</a:t>
            </a:r>
          </a:p>
          <a:p>
            <a:endParaRPr lang="en-CA" sz="2800" dirty="0"/>
          </a:p>
          <a:p>
            <a:endParaRPr lang="en-CA" sz="2800" dirty="0"/>
          </a:p>
          <a:p>
            <a:r>
              <a:rPr lang="en-CA" sz="2800" dirty="0"/>
              <a:t>What equation could you write to match the problem?_____________</a:t>
            </a:r>
          </a:p>
        </p:txBody>
      </p:sp>
      <p:sp>
        <p:nvSpPr>
          <p:cNvPr id="2" name="TextBox 1">
            <a:extLst>
              <a:ext uri="{FF2B5EF4-FFF2-40B4-BE49-F238E27FC236}">
                <a16:creationId xmlns:a16="http://schemas.microsoft.com/office/drawing/2014/main" id="{622E3EFF-D300-761C-8334-81D39B0FC2A4}"/>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0419D25E-47B5-B858-851A-EA38AEA1AF5C}"/>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09F915FA-DB39-0108-C8DB-7368AEC162EE}"/>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16541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F8D59-B659-BFE8-6EAB-173091C2E8C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A5893E2-7EAF-73B1-0C13-D0903B6789B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BF55869-5C75-065E-94C6-228C386AE7E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49068B2-9BF2-C731-FCD6-C9B00A348D9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BE019EB-5B9B-0DE2-567D-FE3213CD7B1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28D9F1D-7E4A-D324-21E2-1CD01E9CD23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910790E-F8D0-196C-260D-5331E3B0AAD7}"/>
              </a:ext>
            </a:extLst>
          </p:cNvPr>
          <p:cNvSpPr>
            <a:spLocks noChangeArrowheads="1"/>
          </p:cNvSpPr>
          <p:nvPr/>
        </p:nvSpPr>
        <p:spPr bwMode="auto">
          <a:xfrm>
            <a:off x="362192" y="1712782"/>
            <a:ext cx="1149703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15. Subtract by comparing to find the difference. Show your thinking.</a:t>
            </a:r>
          </a:p>
          <a:p>
            <a:endParaRPr lang="en-CA" sz="2800" dirty="0"/>
          </a:p>
          <a:p>
            <a:endParaRPr lang="en-CA" sz="2800" dirty="0"/>
          </a:p>
          <a:p>
            <a:endParaRPr lang="en-CA" sz="2800" dirty="0"/>
          </a:p>
          <a:p>
            <a:endParaRPr lang="en-CA" sz="2800" dirty="0"/>
          </a:p>
          <a:p>
            <a:endParaRPr lang="en-CA" sz="2800" dirty="0"/>
          </a:p>
          <a:p>
            <a:r>
              <a:rPr lang="en-CA" sz="2800" dirty="0"/>
              <a:t>How many more orange cubes than green cubes are there?    </a:t>
            </a:r>
          </a:p>
          <a:p>
            <a:endParaRPr lang="en-CA" sz="2800" dirty="0"/>
          </a:p>
          <a:p>
            <a:r>
              <a:rPr lang="en-CA" sz="2800" dirty="0"/>
              <a:t>11 - 4 = _______</a:t>
            </a:r>
          </a:p>
        </p:txBody>
      </p:sp>
      <p:sp>
        <p:nvSpPr>
          <p:cNvPr id="2" name="TextBox 1">
            <a:extLst>
              <a:ext uri="{FF2B5EF4-FFF2-40B4-BE49-F238E27FC236}">
                <a16:creationId xmlns:a16="http://schemas.microsoft.com/office/drawing/2014/main" id="{647B2191-7789-52BE-90AD-127D0A80EA03}"/>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8911A2EE-E2F0-1527-E9FA-DA1FDE8ABB37}"/>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A4E27AA9-5976-3A99-84A8-ED27AE1A9AAB}"/>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EF356502-580D-49C5-8B04-3E226DCCC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92" y="2194184"/>
            <a:ext cx="8918384" cy="1873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26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163B1-4F76-F7B6-7374-096797088F5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696831B-4EBB-7BEA-4428-D41ECAB8CB1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58B86D2-C50C-DE21-1B00-B3202B89C1D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43C24F4-1794-BF43-CAC7-C343DB2C1B2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8BF4F9F-6FDB-6632-6B07-024129732C9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CD55374-A901-5411-DC49-8C7539C1B46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9C32D86-F761-54E5-FD2F-2C2482DD7A95}"/>
              </a:ext>
            </a:extLst>
          </p:cNvPr>
          <p:cNvSpPr>
            <a:spLocks noChangeArrowheads="1"/>
          </p:cNvSpPr>
          <p:nvPr/>
        </p:nvSpPr>
        <p:spPr bwMode="auto">
          <a:xfrm>
            <a:off x="437660" y="1930980"/>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5. Let’s count by 5s!</a:t>
            </a:r>
          </a:p>
          <a:p>
            <a:endParaRPr lang="en-CA" sz="2800" dirty="0"/>
          </a:p>
          <a:p>
            <a:endParaRPr lang="en-CA" sz="2800" dirty="0"/>
          </a:p>
          <a:p>
            <a:r>
              <a:rPr lang="en-CA" sz="2800" dirty="0"/>
              <a:t>5, _____, _____, _____, ______</a:t>
            </a:r>
          </a:p>
        </p:txBody>
      </p:sp>
    </p:spTree>
    <p:extLst>
      <p:ext uri="{BB962C8B-B14F-4D97-AF65-F5344CB8AC3E}">
        <p14:creationId xmlns:p14="http://schemas.microsoft.com/office/powerpoint/2010/main" val="31703369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0BED2-9768-08E4-2EC2-00365C044A6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83F3BDF-A69F-07E9-62F5-663882949AA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2CC92F9-5835-8255-D818-9D50572CDA0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C5621F9-8152-E7F5-207B-2C00993C6B5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E5A460B-D306-BF90-4476-8DD3814708B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66B8516-61E5-BA46-D8CE-53958280326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52CA9EC-854C-C97C-71AE-2B83EC95FB5D}"/>
              </a:ext>
            </a:extLst>
          </p:cNvPr>
          <p:cNvSpPr>
            <a:spLocks noChangeArrowheads="1"/>
          </p:cNvSpPr>
          <p:nvPr/>
        </p:nvSpPr>
        <p:spPr bwMode="auto">
          <a:xfrm>
            <a:off x="410756" y="1818139"/>
            <a:ext cx="1149703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16. Draw pictures or use tally marks to show how you solved the following addition equations.</a:t>
            </a:r>
          </a:p>
        </p:txBody>
      </p:sp>
      <p:sp>
        <p:nvSpPr>
          <p:cNvPr id="2" name="TextBox 1">
            <a:extLst>
              <a:ext uri="{FF2B5EF4-FFF2-40B4-BE49-F238E27FC236}">
                <a16:creationId xmlns:a16="http://schemas.microsoft.com/office/drawing/2014/main" id="{2006298D-BF55-9A9F-963A-D0726CB437A6}"/>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315DA6B7-081C-4716-1F6F-B63FDD3BD57F}"/>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412FAB4C-237E-25CA-6DBA-E2764AE24D76}"/>
              </a:ext>
            </a:extLst>
          </p:cNvPr>
          <p:cNvSpPr txBox="1"/>
          <p:nvPr/>
        </p:nvSpPr>
        <p:spPr>
          <a:xfrm>
            <a:off x="6602506" y="3697941"/>
            <a:ext cx="184731" cy="369332"/>
          </a:xfrm>
          <a:prstGeom prst="rect">
            <a:avLst/>
          </a:prstGeom>
          <a:noFill/>
        </p:spPr>
        <p:txBody>
          <a:bodyPr wrap="none" rtlCol="0">
            <a:spAutoFit/>
          </a:bodyPr>
          <a:lstStyle/>
          <a:p>
            <a:endParaRPr lang="en-US" dirty="0"/>
          </a:p>
        </p:txBody>
      </p:sp>
      <p:graphicFrame>
        <p:nvGraphicFramePr>
          <p:cNvPr id="5" name="Table 4">
            <a:extLst>
              <a:ext uri="{FF2B5EF4-FFF2-40B4-BE49-F238E27FC236}">
                <a16:creationId xmlns:a16="http://schemas.microsoft.com/office/drawing/2014/main" id="{210C388B-A21F-59BF-F27B-539333984440}"/>
              </a:ext>
            </a:extLst>
          </p:cNvPr>
          <p:cNvGraphicFramePr>
            <a:graphicFrameLocks noGrp="1"/>
          </p:cNvGraphicFramePr>
          <p:nvPr>
            <p:extLst>
              <p:ext uri="{D42A27DB-BD31-4B8C-83A1-F6EECF244321}">
                <p14:modId xmlns:p14="http://schemas.microsoft.com/office/powerpoint/2010/main" val="3491853348"/>
              </p:ext>
            </p:extLst>
          </p:nvPr>
        </p:nvGraphicFramePr>
        <p:xfrm>
          <a:off x="813010" y="2963732"/>
          <a:ext cx="7136672" cy="3108960"/>
        </p:xfrm>
        <a:graphic>
          <a:graphicData uri="http://schemas.openxmlformats.org/drawingml/2006/table">
            <a:tbl>
              <a:tblPr firstRow="1" bandRow="1">
                <a:tableStyleId>{5C22544A-7EE6-4342-B048-85BDC9FD1C3A}</a:tableStyleId>
              </a:tblPr>
              <a:tblGrid>
                <a:gridCol w="3568336">
                  <a:extLst>
                    <a:ext uri="{9D8B030D-6E8A-4147-A177-3AD203B41FA5}">
                      <a16:colId xmlns:a16="http://schemas.microsoft.com/office/drawing/2014/main" val="3499926835"/>
                    </a:ext>
                  </a:extLst>
                </a:gridCol>
                <a:gridCol w="3568336">
                  <a:extLst>
                    <a:ext uri="{9D8B030D-6E8A-4147-A177-3AD203B41FA5}">
                      <a16:colId xmlns:a16="http://schemas.microsoft.com/office/drawing/2014/main" val="2166834684"/>
                    </a:ext>
                  </a:extLst>
                </a:gridCol>
              </a:tblGrid>
              <a:tr h="1541253">
                <a:tc>
                  <a:txBody>
                    <a:bodyPr/>
                    <a:lstStyle/>
                    <a:p>
                      <a:pPr algn="ctr" rtl="0"/>
                      <a:endParaRPr lang="en-CA" sz="3200" b="0" i="0" u="none" strike="noStrike" kern="1200" dirty="0">
                        <a:solidFill>
                          <a:schemeClr val="tx1"/>
                        </a:solidFill>
                        <a:effectLst/>
                        <a:latin typeface="+mn-lt"/>
                        <a:ea typeface="+mn-ea"/>
                        <a:cs typeface="+mn-cs"/>
                      </a:endParaRPr>
                    </a:p>
                    <a:p>
                      <a:pPr algn="ctr" rtl="0"/>
                      <a:r>
                        <a:rPr lang="en-CA" sz="3200" b="0" i="0" u="none" strike="noStrike" kern="1200" dirty="0">
                          <a:solidFill>
                            <a:schemeClr val="tx1"/>
                          </a:solidFill>
                          <a:effectLst/>
                          <a:latin typeface="+mn-lt"/>
                          <a:ea typeface="+mn-ea"/>
                          <a:cs typeface="+mn-cs"/>
                        </a:rPr>
                        <a:t>3 + ____ = 7 </a:t>
                      </a:r>
                      <a:endParaRPr lang="en-CA" sz="3200" b="0" dirty="0">
                        <a:solidFill>
                          <a:schemeClr val="tx1"/>
                        </a:solidFill>
                        <a:effectLst/>
                      </a:endParaRPr>
                    </a:p>
                    <a:p>
                      <a:pPr algn="ctr"/>
                      <a:endParaRPr lang="en-CA"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3200" b="0" i="0" u="none" strike="noStrike" kern="1200" dirty="0">
                        <a:solidFill>
                          <a:schemeClr val="tx1"/>
                        </a:solidFill>
                        <a:effectLst/>
                        <a:latin typeface="+mn-lt"/>
                        <a:ea typeface="+mn-ea"/>
                        <a:cs typeface="+mn-cs"/>
                      </a:endParaRPr>
                    </a:p>
                    <a:p>
                      <a:pPr algn="ctr"/>
                      <a:r>
                        <a:rPr lang="en-CA" sz="3200" b="0" i="0" u="none" strike="noStrike" kern="1200" dirty="0">
                          <a:solidFill>
                            <a:schemeClr val="tx1"/>
                          </a:solidFill>
                          <a:effectLst/>
                          <a:latin typeface="+mn-lt"/>
                          <a:ea typeface="+mn-ea"/>
                          <a:cs typeface="+mn-cs"/>
                        </a:rPr>
                        <a:t>_____ + 3 = 11</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7526181"/>
                  </a:ext>
                </a:extLst>
              </a:tr>
              <a:tr h="1541253">
                <a:tc>
                  <a:txBody>
                    <a:bodyPr/>
                    <a:lstStyle/>
                    <a:p>
                      <a:pPr algn="ctr"/>
                      <a:endParaRPr lang="en-CA" sz="3200" b="0" i="0" u="none" strike="noStrike" kern="1200" dirty="0">
                        <a:solidFill>
                          <a:schemeClr val="tx1"/>
                        </a:solidFill>
                        <a:effectLst/>
                        <a:latin typeface="+mn-lt"/>
                        <a:ea typeface="+mn-ea"/>
                        <a:cs typeface="+mn-cs"/>
                      </a:endParaRPr>
                    </a:p>
                    <a:p>
                      <a:pPr algn="ctr"/>
                      <a:r>
                        <a:rPr lang="en-CA" sz="3200" b="0" i="0" u="none" strike="noStrike" kern="1200" dirty="0">
                          <a:solidFill>
                            <a:schemeClr val="tx1"/>
                          </a:solidFill>
                          <a:effectLst/>
                          <a:latin typeface="+mn-lt"/>
                          <a:ea typeface="+mn-ea"/>
                          <a:cs typeface="+mn-cs"/>
                        </a:rPr>
                        <a:t>9 + _____ = 16</a:t>
                      </a:r>
                    </a:p>
                    <a:p>
                      <a:pPr algn="ctr"/>
                      <a:endParaRPr lang="en-CA" sz="3200" b="0" i="0" u="none" strike="noStrike"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3200" b="0" i="0" u="none" strike="noStrike" kern="1200" dirty="0">
                        <a:solidFill>
                          <a:schemeClr val="tx1"/>
                        </a:solidFill>
                        <a:effectLst/>
                        <a:latin typeface="+mn-lt"/>
                        <a:ea typeface="+mn-ea"/>
                        <a:cs typeface="+mn-cs"/>
                      </a:endParaRPr>
                    </a:p>
                    <a:p>
                      <a:pPr algn="ctr"/>
                      <a:r>
                        <a:rPr lang="en-CA" sz="3200" b="0" i="0" u="none" strike="noStrike" kern="1200" dirty="0">
                          <a:solidFill>
                            <a:schemeClr val="tx1"/>
                          </a:solidFill>
                          <a:effectLst/>
                          <a:latin typeface="+mn-lt"/>
                          <a:ea typeface="+mn-ea"/>
                          <a:cs typeface="+mn-cs"/>
                        </a:rPr>
                        <a:t>_____ + 7 = 14</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773358"/>
                  </a:ext>
                </a:extLst>
              </a:tr>
            </a:tbl>
          </a:graphicData>
        </a:graphic>
      </p:graphicFrame>
    </p:spTree>
    <p:extLst>
      <p:ext uri="{BB962C8B-B14F-4D97-AF65-F5344CB8AC3E}">
        <p14:creationId xmlns:p14="http://schemas.microsoft.com/office/powerpoint/2010/main" val="337906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C9DA8-7F17-976C-A85B-F9DCA3A6FE4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8E65C72-C159-0869-5F45-253EAC28B31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896C0A2-42EB-D02B-8745-ABC8A4700A3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34988E5-D583-5B50-757A-7814892382E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3921207-35A0-6C9D-C237-D5D94EC1810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5F0CBED-5DEF-A588-6866-D84D7284904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0618D4DC-66D7-4D18-5B8A-9D0793D8E25F}"/>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B81B76A2-0749-58A6-1B1E-89003F3B3772}"/>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3BC258B0-D956-9B15-8B95-95C2F2340B0A}"/>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F62C2FD7-3A04-1904-BF38-7656E8F09C9C}"/>
              </a:ext>
            </a:extLst>
          </p:cNvPr>
          <p:cNvSpPr>
            <a:spLocks noChangeArrowheads="1"/>
          </p:cNvSpPr>
          <p:nvPr/>
        </p:nvSpPr>
        <p:spPr bwMode="auto">
          <a:xfrm>
            <a:off x="526933" y="1713560"/>
            <a:ext cx="1149703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17. There are 14 blue dots. We can see 5. Some are hiding under the splat. How many dots are under the splat?</a:t>
            </a:r>
          </a:p>
          <a:p>
            <a:endParaRPr lang="en-CA" sz="2800" dirty="0"/>
          </a:p>
          <a:p>
            <a:endParaRPr lang="en-CA" sz="2800" dirty="0"/>
          </a:p>
          <a:p>
            <a:r>
              <a:rPr lang="en-CA" sz="2800" dirty="0"/>
              <a:t>_______ dots under the splat</a:t>
            </a:r>
          </a:p>
          <a:p>
            <a:br>
              <a:rPr lang="en-CA" sz="2800" dirty="0"/>
            </a:br>
            <a:endParaRPr lang="en-CA" sz="2800" dirty="0"/>
          </a:p>
          <a:p>
            <a:r>
              <a:rPr lang="en-CA" sz="2800" dirty="0"/>
              <a:t>What math equation matches this splat?</a:t>
            </a:r>
          </a:p>
          <a:p>
            <a:endParaRPr lang="en-CA" sz="2800" dirty="0"/>
          </a:p>
          <a:p>
            <a:r>
              <a:rPr lang="en-CA" sz="2800" dirty="0"/>
              <a:t>_______________________________</a:t>
            </a:r>
          </a:p>
          <a:p>
            <a:endParaRPr lang="en-CA" sz="2800" dirty="0"/>
          </a:p>
        </p:txBody>
      </p:sp>
      <p:pic>
        <p:nvPicPr>
          <p:cNvPr id="13" name="Picture 2">
            <a:extLst>
              <a:ext uri="{FF2B5EF4-FFF2-40B4-BE49-F238E27FC236}">
                <a16:creationId xmlns:a16="http://schemas.microsoft.com/office/drawing/2014/main" id="{F5EBA2EC-DC61-B813-54B6-DC77FDEC5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530" y="2643291"/>
            <a:ext cx="4474537" cy="2936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105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7EFC9-D03A-D155-9495-C89D4CCB686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620F0B1-0F97-AC47-E153-3A55B389721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25EE1EB-B052-A547-0C20-59DF7504E84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8D41B91-B8B3-E17A-216B-82956F8C68F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E8BD37D-A23E-0488-98B7-9207C36C949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9DCCB2A-797A-8892-B936-65D1FD7E4A6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D9AFBF9F-40C9-63B1-DB2E-4B15BBB693A6}"/>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885E483F-5B0E-7560-1DFB-0CE95D13F1B0}"/>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A84ED8BC-D54C-E886-023E-CD1D6D29E55D}"/>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05CFB5BC-9181-E7FA-0495-7C887883CF94}"/>
              </a:ext>
            </a:extLst>
          </p:cNvPr>
          <p:cNvSpPr>
            <a:spLocks noChangeArrowheads="1"/>
          </p:cNvSpPr>
          <p:nvPr/>
        </p:nvSpPr>
        <p:spPr bwMode="auto">
          <a:xfrm>
            <a:off x="558153" y="1852612"/>
            <a:ext cx="1149703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18. Draw pictures to show how you solved the following subtraction equations.</a:t>
            </a:r>
          </a:p>
        </p:txBody>
      </p:sp>
      <p:graphicFrame>
        <p:nvGraphicFramePr>
          <p:cNvPr id="7" name="Table 6">
            <a:extLst>
              <a:ext uri="{FF2B5EF4-FFF2-40B4-BE49-F238E27FC236}">
                <a16:creationId xmlns:a16="http://schemas.microsoft.com/office/drawing/2014/main" id="{5831F5EE-17CB-F1CB-66CB-A993B2AF2D60}"/>
              </a:ext>
            </a:extLst>
          </p:cNvPr>
          <p:cNvGraphicFramePr>
            <a:graphicFrameLocks noGrp="1"/>
          </p:cNvGraphicFramePr>
          <p:nvPr>
            <p:extLst>
              <p:ext uri="{D42A27DB-BD31-4B8C-83A1-F6EECF244321}">
                <p14:modId xmlns:p14="http://schemas.microsoft.com/office/powerpoint/2010/main" val="224033954"/>
              </p:ext>
            </p:extLst>
          </p:nvPr>
        </p:nvGraphicFramePr>
        <p:xfrm>
          <a:off x="813010" y="2963732"/>
          <a:ext cx="7136672" cy="3108960"/>
        </p:xfrm>
        <a:graphic>
          <a:graphicData uri="http://schemas.openxmlformats.org/drawingml/2006/table">
            <a:tbl>
              <a:tblPr firstRow="1" bandRow="1">
                <a:tableStyleId>{5C22544A-7EE6-4342-B048-85BDC9FD1C3A}</a:tableStyleId>
              </a:tblPr>
              <a:tblGrid>
                <a:gridCol w="3568336">
                  <a:extLst>
                    <a:ext uri="{9D8B030D-6E8A-4147-A177-3AD203B41FA5}">
                      <a16:colId xmlns:a16="http://schemas.microsoft.com/office/drawing/2014/main" val="3499926835"/>
                    </a:ext>
                  </a:extLst>
                </a:gridCol>
                <a:gridCol w="3568336">
                  <a:extLst>
                    <a:ext uri="{9D8B030D-6E8A-4147-A177-3AD203B41FA5}">
                      <a16:colId xmlns:a16="http://schemas.microsoft.com/office/drawing/2014/main" val="2166834684"/>
                    </a:ext>
                  </a:extLst>
                </a:gridCol>
              </a:tblGrid>
              <a:tr h="1541253">
                <a:tc>
                  <a:txBody>
                    <a:bodyPr/>
                    <a:lstStyle/>
                    <a:p>
                      <a:pPr algn="ctr" rtl="0"/>
                      <a:endParaRPr lang="en-CA" sz="3200" b="0" i="0" u="none" strike="noStrike" kern="1200" dirty="0">
                        <a:solidFill>
                          <a:schemeClr val="tx1"/>
                        </a:solidFill>
                        <a:effectLst/>
                        <a:latin typeface="+mn-lt"/>
                        <a:ea typeface="+mn-ea"/>
                        <a:cs typeface="+mn-cs"/>
                      </a:endParaRPr>
                    </a:p>
                    <a:p>
                      <a:pPr algn="ctr" rtl="0"/>
                      <a:r>
                        <a:rPr lang="en-CA" sz="3200" b="0" i="0" u="none" strike="noStrike" kern="1200" dirty="0">
                          <a:solidFill>
                            <a:schemeClr val="tx1"/>
                          </a:solidFill>
                          <a:effectLst/>
                          <a:latin typeface="+mn-lt"/>
                          <a:ea typeface="+mn-ea"/>
                          <a:cs typeface="+mn-cs"/>
                        </a:rPr>
                        <a:t>____ - 5 = 10</a:t>
                      </a:r>
                      <a:endParaRPr lang="en-CA" sz="3200" b="0" dirty="0">
                        <a:solidFill>
                          <a:schemeClr val="tx1"/>
                        </a:solidFill>
                        <a:effectLst/>
                      </a:endParaRPr>
                    </a:p>
                    <a:p>
                      <a:pPr algn="ctr"/>
                      <a:endParaRPr lang="en-CA"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3200" b="0" i="0" u="none" strike="noStrike" kern="1200" dirty="0">
                        <a:solidFill>
                          <a:schemeClr val="tx1"/>
                        </a:solidFill>
                        <a:effectLst/>
                        <a:latin typeface="+mn-lt"/>
                        <a:ea typeface="+mn-ea"/>
                        <a:cs typeface="+mn-cs"/>
                      </a:endParaRPr>
                    </a:p>
                    <a:p>
                      <a:pPr algn="ctr"/>
                      <a:r>
                        <a:rPr lang="en-CA" sz="3200" b="0" i="0" u="none" strike="noStrike" kern="1200" dirty="0">
                          <a:solidFill>
                            <a:schemeClr val="tx1"/>
                          </a:solidFill>
                          <a:effectLst/>
                          <a:latin typeface="+mn-lt"/>
                          <a:ea typeface="+mn-ea"/>
                          <a:cs typeface="+mn-cs"/>
                        </a:rPr>
                        <a:t>8 - ____ = 7</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7526181"/>
                  </a:ext>
                </a:extLst>
              </a:tr>
              <a:tr h="1541253">
                <a:tc>
                  <a:txBody>
                    <a:bodyPr/>
                    <a:lstStyle/>
                    <a:p>
                      <a:pPr algn="ctr"/>
                      <a:endParaRPr lang="en-CA" sz="3200" b="0" i="0" u="none" strike="noStrike" kern="1200" dirty="0">
                        <a:solidFill>
                          <a:schemeClr val="tx1"/>
                        </a:solidFill>
                        <a:effectLst/>
                        <a:latin typeface="+mn-lt"/>
                        <a:ea typeface="+mn-ea"/>
                        <a:cs typeface="+mn-cs"/>
                      </a:endParaRPr>
                    </a:p>
                    <a:p>
                      <a:pPr algn="ctr"/>
                      <a:r>
                        <a:rPr lang="en-CA" sz="3200" b="0" i="0" u="none" strike="noStrike" kern="1200" dirty="0">
                          <a:solidFill>
                            <a:schemeClr val="tx1"/>
                          </a:solidFill>
                          <a:effectLst/>
                          <a:latin typeface="+mn-lt"/>
                          <a:ea typeface="+mn-ea"/>
                          <a:cs typeface="+mn-cs"/>
                        </a:rPr>
                        <a:t>19 - ____ = 9</a:t>
                      </a:r>
                    </a:p>
                    <a:p>
                      <a:pPr algn="ctr"/>
                      <a:r>
                        <a:rPr lang="en-CA" sz="3200" b="0" i="0" u="none" strike="noStrike" kern="1200" dirty="0">
                          <a:solidFill>
                            <a:schemeClr val="tx1"/>
                          </a:solidFill>
                          <a:effectLst/>
                          <a:latin typeface="+mn-lt"/>
                          <a:ea typeface="+mn-ea"/>
                          <a:cs typeface="+mn-cs"/>
                        </a:rPr>
                        <a:t> </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3200" b="0" i="0" u="none" strike="noStrike" kern="1200" dirty="0">
                        <a:solidFill>
                          <a:schemeClr val="tx1"/>
                        </a:solidFill>
                        <a:effectLst/>
                        <a:latin typeface="+mn-lt"/>
                        <a:ea typeface="+mn-ea"/>
                        <a:cs typeface="+mn-cs"/>
                      </a:endParaRPr>
                    </a:p>
                    <a:p>
                      <a:pPr algn="ctr"/>
                      <a:r>
                        <a:rPr lang="en-CA" sz="3200" b="0" i="0" u="none" strike="noStrike" kern="1200" dirty="0">
                          <a:solidFill>
                            <a:schemeClr val="tx1"/>
                          </a:solidFill>
                          <a:effectLst/>
                          <a:latin typeface="+mn-lt"/>
                          <a:ea typeface="+mn-ea"/>
                          <a:cs typeface="+mn-cs"/>
                        </a:rPr>
                        <a:t>_____ + 8 = 16</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773358"/>
                  </a:ext>
                </a:extLst>
              </a:tr>
            </a:tbl>
          </a:graphicData>
        </a:graphic>
      </p:graphicFrame>
    </p:spTree>
    <p:extLst>
      <p:ext uri="{BB962C8B-B14F-4D97-AF65-F5344CB8AC3E}">
        <p14:creationId xmlns:p14="http://schemas.microsoft.com/office/powerpoint/2010/main" val="10301703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551FC-C5A7-5C24-CA4E-1ED75B23902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0864637-64C0-C89F-F361-93537370254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1A84E0E-B204-BC1B-B61D-3C2E434BF45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FAE2D5D-32C6-03EC-4BD6-8FD2CF4876E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8EBB257-5B7E-E0BC-DF4F-7AA06C246D7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BA757C9-1BBB-B510-831C-747F99E5CFC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2DFA1B09-C7EA-9F2D-BB13-A25EDF69F0AC}"/>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7B262432-EB34-13AB-C42A-A67E75B5D0AB}"/>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09CBA1C5-A599-4408-D792-AEB902D507C8}"/>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DE30112E-4079-59BF-72D1-726F85489D9B}"/>
              </a:ext>
            </a:extLst>
          </p:cNvPr>
          <p:cNvSpPr>
            <a:spLocks noChangeArrowheads="1"/>
          </p:cNvSpPr>
          <p:nvPr/>
        </p:nvSpPr>
        <p:spPr bwMode="auto">
          <a:xfrm>
            <a:off x="558153" y="2086221"/>
            <a:ext cx="1149703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19. There are 6 ladybugs on a leaf and 5 more flew down and joined them. How many ladybugs are on the leaf now?</a:t>
            </a:r>
          </a:p>
          <a:p>
            <a:endParaRPr lang="en-CA" sz="2800" dirty="0"/>
          </a:p>
          <a:p>
            <a:r>
              <a:rPr lang="en-CA" sz="2800" dirty="0"/>
              <a:t>Use pictures, numbers, and words to show how you solve the problem.</a:t>
            </a:r>
          </a:p>
          <a:p>
            <a:br>
              <a:rPr lang="en-CA" sz="2800" dirty="0"/>
            </a:br>
            <a:r>
              <a:rPr lang="en-CA" sz="2800" dirty="0"/>
              <a:t>What equation could you write to match the problem?  ______________________</a:t>
            </a:r>
          </a:p>
        </p:txBody>
      </p:sp>
    </p:spTree>
    <p:extLst>
      <p:ext uri="{BB962C8B-B14F-4D97-AF65-F5344CB8AC3E}">
        <p14:creationId xmlns:p14="http://schemas.microsoft.com/office/powerpoint/2010/main" val="24474953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D3E59-9F26-67E2-F405-4782DB19A4F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AE5D709-91E3-F3FA-FC28-ECF28356630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6CD36BB-3261-41AD-5639-E059629CA80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465D183-1612-59FA-3524-67584DEB796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ACF0497-6BD9-C457-290A-FD35DF1E2D4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F61C94C-9293-8233-28AD-F188480E1A8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EDD9BB8A-4C86-672A-B21B-0C1CA2F0DBDB}"/>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6DA2EE67-5ACA-1481-5B82-72C63F8E7BB8}"/>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ACA1382F-F778-AA18-93FB-AEFA533C282B}"/>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95D95250-3F7A-3907-3C7C-165A2EF5A023}"/>
              </a:ext>
            </a:extLst>
          </p:cNvPr>
          <p:cNvSpPr>
            <a:spLocks noChangeArrowheads="1"/>
          </p:cNvSpPr>
          <p:nvPr/>
        </p:nvSpPr>
        <p:spPr bwMode="auto">
          <a:xfrm>
            <a:off x="558153" y="2250394"/>
            <a:ext cx="114970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20. What different ways can you solve 5 + 4?</a:t>
            </a:r>
          </a:p>
        </p:txBody>
      </p:sp>
    </p:spTree>
    <p:extLst>
      <p:ext uri="{BB962C8B-B14F-4D97-AF65-F5344CB8AC3E}">
        <p14:creationId xmlns:p14="http://schemas.microsoft.com/office/powerpoint/2010/main" val="35795523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B7C9C-B33E-BA3C-A33E-E642DEAA267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A152874-859E-2207-3C08-212D39C5A01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6703F33-437D-0F8A-58B9-0EED002466B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BB5CC24-2AE6-0735-D444-E6B6D3F4FFD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1455237-E622-D57C-DEAB-43A34927C9A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EF0E931-341F-5527-21D1-91804FEBF2F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4076FC29-CAD5-2ECE-9601-4AEF6E8A83F7}"/>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9A121331-8BD3-BFCD-E420-7580177D326C}"/>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6E7F637E-2959-8131-3A69-21688CDC69E1}"/>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74647322-F3CA-7861-1565-0FFDCC4BE84B}"/>
              </a:ext>
            </a:extLst>
          </p:cNvPr>
          <p:cNvSpPr>
            <a:spLocks noChangeArrowheads="1"/>
          </p:cNvSpPr>
          <p:nvPr/>
        </p:nvSpPr>
        <p:spPr bwMode="auto">
          <a:xfrm>
            <a:off x="558153" y="2034950"/>
            <a:ext cx="1149703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21. The answer is 8. What could the addition or subtraction question be? Record as many questions that you can think of!</a:t>
            </a:r>
          </a:p>
        </p:txBody>
      </p:sp>
    </p:spTree>
    <p:extLst>
      <p:ext uri="{BB962C8B-B14F-4D97-AF65-F5344CB8AC3E}">
        <p14:creationId xmlns:p14="http://schemas.microsoft.com/office/powerpoint/2010/main" val="12230818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69978-60B6-D0A1-9A91-7952580334E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D1D0764-9CAF-3E8C-5B97-091663C2EC0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D58B79C-54AA-E920-C5E3-F0DFCA65F63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FA45333-2378-0DBA-06A9-780754F0B02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A190504-6FEB-4940-0F60-BCCFB5E3926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31D587C-DFCE-CD61-E444-EAA86F6AA37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6C510E92-20F6-72DB-9FE3-D18FF2C5E5D3}"/>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45E077C8-33BD-EC0F-2354-36E27C9C3192}"/>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A040A42D-73E1-2ED7-5A6A-FB5280807EFC}"/>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859F6C62-7DEC-31B8-D296-CD3CC7A00A46}"/>
              </a:ext>
            </a:extLst>
          </p:cNvPr>
          <p:cNvSpPr>
            <a:spLocks noChangeArrowheads="1"/>
          </p:cNvSpPr>
          <p:nvPr/>
        </p:nvSpPr>
        <p:spPr bwMode="auto">
          <a:xfrm>
            <a:off x="558154" y="2034950"/>
            <a:ext cx="106385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22. What three numbers could you add together that make a total of 10. Show as many different ways as you can think of.</a:t>
            </a:r>
          </a:p>
        </p:txBody>
      </p:sp>
    </p:spTree>
    <p:extLst>
      <p:ext uri="{BB962C8B-B14F-4D97-AF65-F5344CB8AC3E}">
        <p14:creationId xmlns:p14="http://schemas.microsoft.com/office/powerpoint/2010/main" val="3483708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95382-BD3F-287B-A546-A5797CE2503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5EDB435-2192-8FFC-6A1B-C24BC0431BC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9E0B963-9425-B89C-3EBD-6B710EFDF09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9FB46EC-0A02-68A6-5525-59AF36F5D47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7DD0511-3B5D-9E8A-95A5-3347E261606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67408BB-AF1F-C672-C6D4-B822D55F885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6BAE1276-45B4-4BAD-B229-7B85D9700133}"/>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C115950D-C0BD-4583-47FA-C53B13205AA3}"/>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2142201D-60D9-0CEF-C30C-45D7034D2253}"/>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B1FA2F79-ACB0-BAF6-6AA3-97EDAA17E70C}"/>
              </a:ext>
            </a:extLst>
          </p:cNvPr>
          <p:cNvSpPr>
            <a:spLocks noChangeArrowheads="1"/>
          </p:cNvSpPr>
          <p:nvPr/>
        </p:nvSpPr>
        <p:spPr bwMode="auto">
          <a:xfrm>
            <a:off x="558154" y="2034950"/>
            <a:ext cx="106385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23. Show or explain how you could use a making 10 strategy to add 7 + 4?</a:t>
            </a:r>
          </a:p>
        </p:txBody>
      </p:sp>
    </p:spTree>
    <p:extLst>
      <p:ext uri="{BB962C8B-B14F-4D97-AF65-F5344CB8AC3E}">
        <p14:creationId xmlns:p14="http://schemas.microsoft.com/office/powerpoint/2010/main" val="14101840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B83A0-199C-21F5-0B24-D42AF1EFE51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B02AB2A-49D5-5C2D-DE35-A5320D99AFD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2B39516-3171-C870-F499-F27C4B5AC8F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DCA8450-5C03-1816-1C40-F6C18E3AF93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639C1CF-4751-7B0B-53D2-67624E1B06E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2BB0E0B-0E79-80C7-FF82-6937085B306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B4DD8872-921E-CD57-39B1-77E9F8D17F74}"/>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BD15736-6980-4994-BB25-3478CE63D17A}"/>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954EE4FD-D0ED-9A77-DAA4-F021B9CC8870}"/>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2B97AD0A-2642-5A4A-33F9-27815BD372AA}"/>
              </a:ext>
            </a:extLst>
          </p:cNvPr>
          <p:cNvSpPr>
            <a:spLocks noChangeArrowheads="1"/>
          </p:cNvSpPr>
          <p:nvPr/>
        </p:nvSpPr>
        <p:spPr bwMode="auto">
          <a:xfrm>
            <a:off x="558154" y="2250394"/>
            <a:ext cx="106385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24. What different ways can you solve 9 - 4?</a:t>
            </a:r>
          </a:p>
        </p:txBody>
      </p:sp>
    </p:spTree>
    <p:extLst>
      <p:ext uri="{BB962C8B-B14F-4D97-AF65-F5344CB8AC3E}">
        <p14:creationId xmlns:p14="http://schemas.microsoft.com/office/powerpoint/2010/main" val="18499406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CAD22-DFEA-F59B-3E95-F41321189A9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FA97F08-B4D9-A066-3CA6-56078097D2E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6D7DB66-4BD0-4EC1-9730-E8DCDE46886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C3843F9-96C0-7AF7-08E3-F9C12BDA0CA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A3B0BD6-60D2-61BC-9C87-56B0257DF8C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9CEFD33-13FD-98D3-6D91-8EE5A90CEE9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0CF6E5AB-1822-6D15-B693-3461BA46931A}"/>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E728D81-153A-7BE2-AD11-83FA79E0E6FA}"/>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DBE86FB6-E96A-3D6A-3491-37312B6C589A}"/>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3FCEEA3B-B70A-94B0-A254-A254FE7D2831}"/>
              </a:ext>
            </a:extLst>
          </p:cNvPr>
          <p:cNvSpPr>
            <a:spLocks noChangeArrowheads="1"/>
          </p:cNvSpPr>
          <p:nvPr/>
        </p:nvSpPr>
        <p:spPr bwMode="auto">
          <a:xfrm>
            <a:off x="558154" y="1819506"/>
            <a:ext cx="1063858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25. What different ways could you use ten frames to help you solve 8 + 6? Show three different ways and use words and equations to explain what you did.</a:t>
            </a:r>
          </a:p>
        </p:txBody>
      </p:sp>
      <p:pic>
        <p:nvPicPr>
          <p:cNvPr id="5" name="Picture 2">
            <a:extLst>
              <a:ext uri="{FF2B5EF4-FFF2-40B4-BE49-F238E27FC236}">
                <a16:creationId xmlns:a16="http://schemas.microsoft.com/office/drawing/2014/main" id="{44FFE43C-41FA-7690-509C-890F4366A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219" y="3204500"/>
            <a:ext cx="5513886" cy="13137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274628D6-99F0-D03C-BE4E-3F17D5102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54" y="4647143"/>
            <a:ext cx="5513886" cy="13137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7342A78C-82E7-8A2B-572E-31754B7C6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905" y="3725933"/>
            <a:ext cx="5513886" cy="131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53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5157C-DED3-F292-9B42-7C7D8571400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E5C297C-3141-CA88-B436-3F49A15F8F0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A67CD46-5FF4-6C4F-8ECD-B8866540755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7EA6E3D-9D4D-7814-7C8C-BBDDC24B277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6BE41BB-DD40-81DA-7C37-B2FB8406120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09AF902-A60C-046E-A6D5-B88808284C4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995C2A5-4E0E-9A3A-9273-EB5B0814DC71}"/>
              </a:ext>
            </a:extLst>
          </p:cNvPr>
          <p:cNvSpPr>
            <a:spLocks noChangeArrowheads="1"/>
          </p:cNvSpPr>
          <p:nvPr/>
        </p:nvSpPr>
        <p:spPr bwMode="auto">
          <a:xfrm>
            <a:off x="437660" y="1715536"/>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6. Let’s count by 2s!</a:t>
            </a:r>
          </a:p>
          <a:p>
            <a:endParaRPr lang="en-CA" sz="2800" dirty="0"/>
          </a:p>
          <a:p>
            <a:endParaRPr lang="en-CA" sz="2800" dirty="0"/>
          </a:p>
          <a:p>
            <a:r>
              <a:rPr lang="en-CA" sz="2800" dirty="0"/>
              <a:t>2, 4, ____, ____, 10, 12, ____, ____, ___, 20</a:t>
            </a:r>
            <a:br>
              <a:rPr lang="en-CA" sz="2800" dirty="0"/>
            </a:br>
            <a:endParaRPr lang="en-CA" sz="2800" dirty="0"/>
          </a:p>
        </p:txBody>
      </p:sp>
    </p:spTree>
    <p:extLst>
      <p:ext uri="{BB962C8B-B14F-4D97-AF65-F5344CB8AC3E}">
        <p14:creationId xmlns:p14="http://schemas.microsoft.com/office/powerpoint/2010/main" val="4667050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F1E9F-2E58-7D59-652A-6E5F04A0ED2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DEFBE8F-A282-45FF-7EFD-03C71D82807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55D637C-F3D2-E6A9-9650-04155349B84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38DF5C1-DC84-9122-0E59-EA912FD917F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42EB3B9-7EB1-DCE5-24A6-F676119F298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5E4E9C6-D10E-E623-B25C-F74C2BDBDCF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AD5D98BF-ECBF-7DB9-5AB3-33813AF91DEA}"/>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4176A7C9-1EDD-6D9B-4899-3EAF60DB7E9B}"/>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8CC615BC-41AE-9461-B2D6-7F119003972F}"/>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9A94E956-EC57-CD3D-3961-7FE0A6034A86}"/>
              </a:ext>
            </a:extLst>
          </p:cNvPr>
          <p:cNvSpPr>
            <a:spLocks noChangeArrowheads="1"/>
          </p:cNvSpPr>
          <p:nvPr/>
        </p:nvSpPr>
        <p:spPr bwMode="auto">
          <a:xfrm>
            <a:off x="558154" y="2034950"/>
            <a:ext cx="106385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26. The answer is 15. What could the addition or subtraction question be? Record as many questions that you can think of!</a:t>
            </a:r>
          </a:p>
        </p:txBody>
      </p:sp>
    </p:spTree>
    <p:extLst>
      <p:ext uri="{BB962C8B-B14F-4D97-AF65-F5344CB8AC3E}">
        <p14:creationId xmlns:p14="http://schemas.microsoft.com/office/powerpoint/2010/main" val="1336384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52B6A-DD23-3FE4-8EBB-78B04222B6E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032D14E-78AB-0530-FB3A-0EB7600BDAC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C118598-CDCC-9382-1F88-32A8D828C8F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A6176E5-CBA0-8967-8FD5-FF1334B6772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536D28C-4356-E1CD-8928-A36268C2EBB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8C7CAAD-83C9-5FC0-55AE-21CC2BD5A58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5D763B2C-2BFD-E5BE-02D8-4AA090087894}"/>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57F802F1-BE45-6B15-563F-279B26066C75}"/>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CC31423B-1CD2-4E7B-C3D2-C4E6AEDAB465}"/>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9F1400AC-9D06-E81D-5CAA-425436950236}"/>
              </a:ext>
            </a:extLst>
          </p:cNvPr>
          <p:cNvSpPr>
            <a:spLocks noChangeArrowheads="1"/>
          </p:cNvSpPr>
          <p:nvPr/>
        </p:nvSpPr>
        <p:spPr bwMode="auto">
          <a:xfrm>
            <a:off x="558154" y="2034950"/>
            <a:ext cx="106385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CA" sz="2800" dirty="0"/>
          </a:p>
          <a:p>
            <a:r>
              <a:rPr lang="en-CA" sz="2800" dirty="0"/>
              <a:t>27. What different ways can you solve 9 + 6?</a:t>
            </a:r>
          </a:p>
        </p:txBody>
      </p:sp>
    </p:spTree>
    <p:extLst>
      <p:ext uri="{BB962C8B-B14F-4D97-AF65-F5344CB8AC3E}">
        <p14:creationId xmlns:p14="http://schemas.microsoft.com/office/powerpoint/2010/main" val="23407620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0FA65-2CD0-8DBA-7D83-31176B5FF0E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25FDDF3-3BB6-4357-9D5F-E47B8134216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F554621-1AFC-89A9-9263-42D0DCB5A1A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BC6D0CF-2B67-6EB4-5AD1-455DD9D9192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2022BA4-505A-7888-D687-0E7A8B48FA0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FB03DF8-09CB-CEF8-FF84-D6A3294E198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817B6494-24A5-55D2-A60E-E2BBCB798438}"/>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F20C2B10-621F-0F76-8460-C8CAE8313B44}"/>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267C96A2-1733-AE59-007E-02A88AB366C3}"/>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65105585-C8E0-1144-37B8-79017B8D03A8}"/>
              </a:ext>
            </a:extLst>
          </p:cNvPr>
          <p:cNvSpPr>
            <a:spLocks noChangeArrowheads="1"/>
          </p:cNvSpPr>
          <p:nvPr/>
        </p:nvSpPr>
        <p:spPr bwMode="auto">
          <a:xfrm>
            <a:off x="558154" y="2034950"/>
            <a:ext cx="106385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28. What three numbers could you add together that make a total of 16. Show as many different ways as you can think of.</a:t>
            </a:r>
          </a:p>
        </p:txBody>
      </p:sp>
    </p:spTree>
    <p:extLst>
      <p:ext uri="{BB962C8B-B14F-4D97-AF65-F5344CB8AC3E}">
        <p14:creationId xmlns:p14="http://schemas.microsoft.com/office/powerpoint/2010/main" val="3728326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D6AF1-1F75-2AC5-B264-79B7C63ED26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57E533A-4BF0-A47D-C826-21B66F53766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46D3A39-394C-D8B6-053F-7BD3780C99C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550DCF3-9ADA-56CE-5BEF-3473AB968EA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04202CC-A4F1-3179-0A3A-6F57809B9D8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F7A48A6-6802-6BB0-5861-C795A54421F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B40DA96D-FB03-DCF8-B3FD-9FC579D4CF1F}"/>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58B02026-1480-A8E8-F061-CDFB8E391F5E}"/>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6BAABA29-E3B5-91F7-9E89-E6F5745643CB}"/>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1D15C0B1-F958-3E46-C007-0FA9E34769F4}"/>
              </a:ext>
            </a:extLst>
          </p:cNvPr>
          <p:cNvSpPr>
            <a:spLocks noChangeArrowheads="1"/>
          </p:cNvSpPr>
          <p:nvPr/>
        </p:nvSpPr>
        <p:spPr bwMode="auto">
          <a:xfrm>
            <a:off x="558154" y="1819506"/>
            <a:ext cx="1063858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CA" sz="2800" dirty="0"/>
          </a:p>
          <a:p>
            <a:r>
              <a:rPr lang="en-CA" sz="2800" dirty="0"/>
              <a:t>29. What is a story you can tell to match the equation 8 + 4 =12?</a:t>
            </a:r>
          </a:p>
          <a:p>
            <a:r>
              <a:rPr lang="en-CA" sz="2800" dirty="0"/>
              <a:t>Use pictures, numbers, and words to share your story.</a:t>
            </a:r>
          </a:p>
        </p:txBody>
      </p:sp>
    </p:spTree>
    <p:extLst>
      <p:ext uri="{BB962C8B-B14F-4D97-AF65-F5344CB8AC3E}">
        <p14:creationId xmlns:p14="http://schemas.microsoft.com/office/powerpoint/2010/main" val="12722384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D847A0-4A81-262D-F907-A05196275076}"/>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3D60BFC6-A836-6BE4-BC36-89DE786CCCAA}"/>
              </a:ext>
            </a:extLst>
          </p:cNvPr>
          <p:cNvSpPr txBox="1"/>
          <p:nvPr/>
        </p:nvSpPr>
        <p:spPr>
          <a:xfrm>
            <a:off x="1003610" y="2295751"/>
            <a:ext cx="1018477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1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PATTERNS</a:t>
            </a:r>
          </a:p>
        </p:txBody>
      </p:sp>
      <p:grpSp>
        <p:nvGrpSpPr>
          <p:cNvPr id="3" name="Group 2">
            <a:extLst>
              <a:ext uri="{FF2B5EF4-FFF2-40B4-BE49-F238E27FC236}">
                <a16:creationId xmlns:a16="http://schemas.microsoft.com/office/drawing/2014/main" id="{4F1AE37F-008D-6CB6-9A11-3B5696DF3F92}"/>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ABDC16EB-4683-B711-B88D-4323416EC385}"/>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7BD507BF-25A7-B39C-0C41-4FD6FF3B5A28}"/>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EF1E88EB-0C84-75B5-658B-FC353DE7E67A}"/>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25965251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37CC-9A25-A797-C164-2F0CFEC188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F0FAF7-AE20-A474-7A35-EABE064AA3C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D644E0A-698F-932D-4D14-6A5E7F8D6B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BCA0515-49E3-30FF-5192-7391D951995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5625DF-A1D8-3209-0D52-05785B7A205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481E773-2817-1C0F-C443-5291315C81A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PATTERNS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35C0892-545F-B1E3-1FBF-099EB2FE0E99}"/>
              </a:ext>
            </a:extLst>
          </p:cNvPr>
          <p:cNvSpPr>
            <a:spLocks noChangeArrowheads="1"/>
          </p:cNvSpPr>
          <p:nvPr/>
        </p:nvSpPr>
        <p:spPr bwMode="auto">
          <a:xfrm>
            <a:off x="640403" y="1930980"/>
            <a:ext cx="539708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Continue the patterns below:</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4" name="Table 3">
            <a:extLst>
              <a:ext uri="{FF2B5EF4-FFF2-40B4-BE49-F238E27FC236}">
                <a16:creationId xmlns:a16="http://schemas.microsoft.com/office/drawing/2014/main" id="{61F6ECD2-DA57-5BB4-FEB4-30614E83A1E5}"/>
              </a:ext>
            </a:extLst>
          </p:cNvPr>
          <p:cNvGraphicFramePr>
            <a:graphicFrameLocks noGrp="1"/>
          </p:cNvGraphicFramePr>
          <p:nvPr/>
        </p:nvGraphicFramePr>
        <p:xfrm>
          <a:off x="640403" y="2693453"/>
          <a:ext cx="10658967" cy="3446090"/>
        </p:xfrm>
        <a:graphic>
          <a:graphicData uri="http://schemas.openxmlformats.org/drawingml/2006/table">
            <a:tbl>
              <a:tblPr firstRow="1" bandRow="1">
                <a:tableStyleId>{5C22544A-7EE6-4342-B048-85BDC9FD1C3A}</a:tableStyleId>
              </a:tblPr>
              <a:tblGrid>
                <a:gridCol w="5298651">
                  <a:extLst>
                    <a:ext uri="{9D8B030D-6E8A-4147-A177-3AD203B41FA5}">
                      <a16:colId xmlns:a16="http://schemas.microsoft.com/office/drawing/2014/main" val="123711788"/>
                    </a:ext>
                  </a:extLst>
                </a:gridCol>
                <a:gridCol w="1848556">
                  <a:extLst>
                    <a:ext uri="{9D8B030D-6E8A-4147-A177-3AD203B41FA5}">
                      <a16:colId xmlns:a16="http://schemas.microsoft.com/office/drawing/2014/main" val="2144839929"/>
                    </a:ext>
                  </a:extLst>
                </a:gridCol>
                <a:gridCol w="1901370">
                  <a:extLst>
                    <a:ext uri="{9D8B030D-6E8A-4147-A177-3AD203B41FA5}">
                      <a16:colId xmlns:a16="http://schemas.microsoft.com/office/drawing/2014/main" val="171541146"/>
                    </a:ext>
                  </a:extLst>
                </a:gridCol>
                <a:gridCol w="1610390">
                  <a:extLst>
                    <a:ext uri="{9D8B030D-6E8A-4147-A177-3AD203B41FA5}">
                      <a16:colId xmlns:a16="http://schemas.microsoft.com/office/drawing/2014/main" val="1658029403"/>
                    </a:ext>
                  </a:extLst>
                </a:gridCol>
              </a:tblGrid>
              <a:tr h="498683">
                <a:tc>
                  <a:txBody>
                    <a:bodyPr/>
                    <a:lstStyle/>
                    <a:p>
                      <a:r>
                        <a:rPr lang="en-US" sz="2400" b="0" dirty="0">
                          <a:solidFill>
                            <a:schemeClr val="tx1"/>
                          </a:solidFill>
                        </a:rPr>
                        <a:t>Start of the pattern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en-US" sz="2400" b="0" dirty="0">
                          <a:solidFill>
                            <a:schemeClr val="tx1"/>
                          </a:solidFill>
                        </a:rPr>
                        <a:t>Continue the pattern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8736669"/>
                  </a:ext>
                </a:extLst>
              </a:tr>
              <a:tr h="982469">
                <a:tc>
                  <a:txBody>
                    <a:bodyPr/>
                    <a:lstStyle/>
                    <a:p>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endParaRPr>
                    </a:p>
                    <a:p>
                      <a:endParaRPr lang="en-US" sz="1600" b="0" dirty="0">
                        <a:solidFill>
                          <a:schemeClr val="tx1"/>
                        </a:solidFill>
                      </a:endParaRPr>
                    </a:p>
                    <a:p>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6037176"/>
                  </a:ext>
                </a:extLst>
              </a:tr>
              <a:tr h="982469">
                <a:tc>
                  <a:txBody>
                    <a:bodyPr/>
                    <a:lstStyle/>
                    <a:p>
                      <a:pPr algn="l"/>
                      <a:r>
                        <a:rPr lang="en-CA" sz="2800" b="0" i="0" u="none" strike="noStrike" kern="1200" dirty="0">
                          <a:solidFill>
                            <a:schemeClr val="dk1"/>
                          </a:solidFill>
                          <a:effectLst/>
                          <a:latin typeface="+mn-lt"/>
                          <a:ea typeface="+mn-ea"/>
                          <a:cs typeface="+mn-cs"/>
                        </a:rPr>
                        <a:t>2, 4, 6, 8</a:t>
                      </a:r>
                      <a:endParaRPr lang="en-US" sz="2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endParaRPr>
                    </a:p>
                    <a:p>
                      <a:endParaRPr lang="en-US" sz="1600" b="0" dirty="0">
                        <a:solidFill>
                          <a:schemeClr val="tx1"/>
                        </a:solidFill>
                      </a:endParaRPr>
                    </a:p>
                    <a:p>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1785150"/>
                  </a:ext>
                </a:extLst>
              </a:tr>
              <a:tr h="982469">
                <a:tc>
                  <a:txBody>
                    <a:bodyPr/>
                    <a:lstStyle/>
                    <a:p>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endParaRPr>
                    </a:p>
                    <a:p>
                      <a:endParaRPr lang="en-US" sz="1600" b="0" dirty="0">
                        <a:solidFill>
                          <a:schemeClr val="tx1"/>
                        </a:solidFill>
                      </a:endParaRPr>
                    </a:p>
                    <a:p>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491708"/>
                  </a:ext>
                </a:extLst>
              </a:tr>
            </a:tbl>
          </a:graphicData>
        </a:graphic>
      </p:graphicFrame>
      <p:pic>
        <p:nvPicPr>
          <p:cNvPr id="5" name="Picture 4" descr="A red and blue triangle&#10;&#10;AI-generated content may be incorrect.">
            <a:extLst>
              <a:ext uri="{FF2B5EF4-FFF2-40B4-BE49-F238E27FC236}">
                <a16:creationId xmlns:a16="http://schemas.microsoft.com/office/drawing/2014/main" id="{B1F779EA-31B7-8E11-3E0F-BC44A5B15ACE}"/>
              </a:ext>
            </a:extLst>
          </p:cNvPr>
          <p:cNvPicPr>
            <a:picLocks noChangeAspect="1"/>
          </p:cNvPicPr>
          <p:nvPr/>
        </p:nvPicPr>
        <p:blipFill>
          <a:blip r:embed="rId3"/>
          <a:stretch>
            <a:fillRect/>
          </a:stretch>
        </p:blipFill>
        <p:spPr>
          <a:xfrm>
            <a:off x="892630" y="3314825"/>
            <a:ext cx="4623862" cy="665469"/>
          </a:xfrm>
          <a:prstGeom prst="rect">
            <a:avLst/>
          </a:prstGeom>
        </p:spPr>
      </p:pic>
      <p:pic>
        <p:nvPicPr>
          <p:cNvPr id="7" name="Picture 6" descr="A blue arrow pointing to the left&#10;&#10;AI-generated content may be incorrect.">
            <a:extLst>
              <a:ext uri="{FF2B5EF4-FFF2-40B4-BE49-F238E27FC236}">
                <a16:creationId xmlns:a16="http://schemas.microsoft.com/office/drawing/2014/main" id="{F5299F54-55E1-7721-CA86-DFF9276F13CF}"/>
              </a:ext>
            </a:extLst>
          </p:cNvPr>
          <p:cNvPicPr>
            <a:picLocks noChangeAspect="1"/>
          </p:cNvPicPr>
          <p:nvPr/>
        </p:nvPicPr>
        <p:blipFill>
          <a:blip r:embed="rId4"/>
          <a:stretch>
            <a:fillRect/>
          </a:stretch>
        </p:blipFill>
        <p:spPr>
          <a:xfrm>
            <a:off x="892630" y="5289434"/>
            <a:ext cx="3693040" cy="791366"/>
          </a:xfrm>
          <a:prstGeom prst="rect">
            <a:avLst/>
          </a:prstGeom>
        </p:spPr>
      </p:pic>
    </p:spTree>
    <p:extLst>
      <p:ext uri="{BB962C8B-B14F-4D97-AF65-F5344CB8AC3E}">
        <p14:creationId xmlns:p14="http://schemas.microsoft.com/office/powerpoint/2010/main" val="31503642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CCD82-6355-A09C-6FE6-BF67394AC2D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6308D55-8FDE-06C9-CCC8-A50E3ACCE0F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B232E7A-010C-64CF-D282-898DD7050A3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36B21BD-948C-4C3D-BCFB-9C9BCF0A53A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3ECAD2A-46D3-0EEE-5138-AD77EA8727D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0D810F6B-8516-0B2B-7282-715DFFF7431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PATTERNS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3571D1A-E848-07EA-502E-41C5044B1FF0}"/>
              </a:ext>
            </a:extLst>
          </p:cNvPr>
          <p:cNvSpPr>
            <a:spLocks noChangeArrowheads="1"/>
          </p:cNvSpPr>
          <p:nvPr/>
        </p:nvSpPr>
        <p:spPr bwMode="auto">
          <a:xfrm>
            <a:off x="618632" y="1930980"/>
            <a:ext cx="936565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Can you identify the pattern rules from question 1?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5" name="Picture 4" descr="A red and blue triangle&#10;&#10;AI-generated content may be incorrect.">
            <a:extLst>
              <a:ext uri="{FF2B5EF4-FFF2-40B4-BE49-F238E27FC236}">
                <a16:creationId xmlns:a16="http://schemas.microsoft.com/office/drawing/2014/main" id="{E268C0C7-F1A2-69D5-3731-063CDF321136}"/>
              </a:ext>
            </a:extLst>
          </p:cNvPr>
          <p:cNvPicPr>
            <a:picLocks noChangeAspect="1"/>
          </p:cNvPicPr>
          <p:nvPr/>
        </p:nvPicPr>
        <p:blipFill>
          <a:blip r:embed="rId3"/>
          <a:stretch>
            <a:fillRect/>
          </a:stretch>
        </p:blipFill>
        <p:spPr>
          <a:xfrm>
            <a:off x="892630" y="2840576"/>
            <a:ext cx="4623862" cy="665469"/>
          </a:xfrm>
          <a:prstGeom prst="rect">
            <a:avLst/>
          </a:prstGeom>
        </p:spPr>
      </p:pic>
      <p:pic>
        <p:nvPicPr>
          <p:cNvPr id="7" name="Picture 6" descr="A blue arrow pointing to the left&#10;&#10;AI-generated content may be incorrect.">
            <a:extLst>
              <a:ext uri="{FF2B5EF4-FFF2-40B4-BE49-F238E27FC236}">
                <a16:creationId xmlns:a16="http://schemas.microsoft.com/office/drawing/2014/main" id="{5345AB30-B3C6-479C-6997-DC722601768E}"/>
              </a:ext>
            </a:extLst>
          </p:cNvPr>
          <p:cNvPicPr>
            <a:picLocks noChangeAspect="1"/>
          </p:cNvPicPr>
          <p:nvPr/>
        </p:nvPicPr>
        <p:blipFill>
          <a:blip r:embed="rId4"/>
          <a:stretch>
            <a:fillRect/>
          </a:stretch>
        </p:blipFill>
        <p:spPr>
          <a:xfrm>
            <a:off x="892630" y="5289434"/>
            <a:ext cx="3693040" cy="791366"/>
          </a:xfrm>
          <a:prstGeom prst="rect">
            <a:avLst/>
          </a:prstGeom>
        </p:spPr>
      </p:pic>
      <p:sp>
        <p:nvSpPr>
          <p:cNvPr id="3" name="TextBox 2">
            <a:extLst>
              <a:ext uri="{FF2B5EF4-FFF2-40B4-BE49-F238E27FC236}">
                <a16:creationId xmlns:a16="http://schemas.microsoft.com/office/drawing/2014/main" id="{397103FD-5547-3C30-BF99-0DC89CA84965}"/>
              </a:ext>
            </a:extLst>
          </p:cNvPr>
          <p:cNvSpPr txBox="1"/>
          <p:nvPr/>
        </p:nvSpPr>
        <p:spPr>
          <a:xfrm>
            <a:off x="892630" y="4105352"/>
            <a:ext cx="611777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Aptos" panose="02110004020202020204"/>
                <a:ea typeface="+mn-ea"/>
                <a:cs typeface="+mn-cs"/>
              </a:rPr>
              <a:t>2, 4, 6, 8</a:t>
            </a:r>
            <a:endParaRPr kumimoji="0" lang="en-US" sz="4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540353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46E3B-DA86-FCB9-4BD8-13A6C6BF1AD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C6F8E0C-80B9-E3DF-1416-0C1D690C557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53D0B29-B46B-5AE5-369E-342FE2DC236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B1BA8A3-C7C3-C296-AE57-B5CA1D0BD63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C76E41A-3611-5AD1-8B3D-FC45E84C29E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704D3461-2AA3-E0BC-6AA6-22BBCA45122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PATTERNS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7279605-EC06-6A1E-53AE-069A0293C44D}"/>
              </a:ext>
            </a:extLst>
          </p:cNvPr>
          <p:cNvSpPr>
            <a:spLocks noChangeArrowheads="1"/>
          </p:cNvSpPr>
          <p:nvPr/>
        </p:nvSpPr>
        <p:spPr bwMode="auto">
          <a:xfrm>
            <a:off x="618632" y="1975950"/>
            <a:ext cx="936565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 What are the next 3 shapes of this pattern?</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Can you make this same pattern using circles and triangles that are the same colour?</a:t>
            </a:r>
          </a:p>
        </p:txBody>
      </p:sp>
      <p:pic>
        <p:nvPicPr>
          <p:cNvPr id="2" name="Picture 1">
            <a:extLst>
              <a:ext uri="{FF2B5EF4-FFF2-40B4-BE49-F238E27FC236}">
                <a16:creationId xmlns:a16="http://schemas.microsoft.com/office/drawing/2014/main" id="{F417193D-6E97-D206-FACC-E932E442977C}"/>
              </a:ext>
            </a:extLst>
          </p:cNvPr>
          <p:cNvPicPr>
            <a:picLocks noChangeAspect="1"/>
          </p:cNvPicPr>
          <p:nvPr/>
        </p:nvPicPr>
        <p:blipFill>
          <a:blip r:embed="rId3"/>
          <a:stretch>
            <a:fillRect/>
          </a:stretch>
        </p:blipFill>
        <p:spPr>
          <a:xfrm>
            <a:off x="439504" y="2915502"/>
            <a:ext cx="11312991" cy="1026995"/>
          </a:xfrm>
          <a:prstGeom prst="rect">
            <a:avLst/>
          </a:prstGeom>
        </p:spPr>
      </p:pic>
    </p:spTree>
    <p:extLst>
      <p:ext uri="{BB962C8B-B14F-4D97-AF65-F5344CB8AC3E}">
        <p14:creationId xmlns:p14="http://schemas.microsoft.com/office/powerpoint/2010/main" val="20310944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522FC-0FB2-4509-0EF0-8C073B05D41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E3F07D2-B0D3-97EB-A233-7EC52167259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19241DB-21C1-D3B1-73BA-EF70F78F737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66AE9F0-8EB6-EE0D-99D6-E4758F1B3B6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0D896D3-FCA1-A525-DE78-503DF22ABD6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0C584E49-44D6-7332-5842-6A37EB6D045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PATTERNS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141259C-28AF-7056-40CF-ABC8E9A137AD}"/>
              </a:ext>
            </a:extLst>
          </p:cNvPr>
          <p:cNvSpPr>
            <a:spLocks noChangeArrowheads="1"/>
          </p:cNvSpPr>
          <p:nvPr/>
        </p:nvSpPr>
        <p:spPr bwMode="auto">
          <a:xfrm>
            <a:off x="618632" y="1591045"/>
            <a:ext cx="936565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 Can you identify the pattern rules from below and continue the pattern to include 10 cars?</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ABA	b) AAB	c) BAB	d) BBA</a:t>
            </a:r>
          </a:p>
        </p:txBody>
      </p:sp>
      <p:graphicFrame>
        <p:nvGraphicFramePr>
          <p:cNvPr id="3" name="Table 2">
            <a:extLst>
              <a:ext uri="{FF2B5EF4-FFF2-40B4-BE49-F238E27FC236}">
                <a16:creationId xmlns:a16="http://schemas.microsoft.com/office/drawing/2014/main" id="{340BF040-7459-A726-4F6C-44363A43A5D9}"/>
              </a:ext>
            </a:extLst>
          </p:cNvPr>
          <p:cNvGraphicFramePr>
            <a:graphicFrameLocks noGrp="1"/>
          </p:cNvGraphicFramePr>
          <p:nvPr/>
        </p:nvGraphicFramePr>
        <p:xfrm>
          <a:off x="618632" y="3182772"/>
          <a:ext cx="10941997" cy="3109171"/>
        </p:xfrm>
        <a:graphic>
          <a:graphicData uri="http://schemas.openxmlformats.org/drawingml/2006/table">
            <a:tbl>
              <a:tblPr firstRow="1" bandRow="1">
                <a:tableStyleId>{5C22544A-7EE6-4342-B048-85BDC9FD1C3A}</a:tableStyleId>
              </a:tblPr>
              <a:tblGrid>
                <a:gridCol w="3331945">
                  <a:extLst>
                    <a:ext uri="{9D8B030D-6E8A-4147-A177-3AD203B41FA5}">
                      <a16:colId xmlns:a16="http://schemas.microsoft.com/office/drawing/2014/main" val="123711788"/>
                    </a:ext>
                  </a:extLst>
                </a:gridCol>
                <a:gridCol w="2064704">
                  <a:extLst>
                    <a:ext uri="{9D8B030D-6E8A-4147-A177-3AD203B41FA5}">
                      <a16:colId xmlns:a16="http://schemas.microsoft.com/office/drawing/2014/main" val="2144839929"/>
                    </a:ext>
                  </a:extLst>
                </a:gridCol>
                <a:gridCol w="5545348">
                  <a:extLst>
                    <a:ext uri="{9D8B030D-6E8A-4147-A177-3AD203B41FA5}">
                      <a16:colId xmlns:a16="http://schemas.microsoft.com/office/drawing/2014/main" val="171541146"/>
                    </a:ext>
                  </a:extLst>
                </a:gridCol>
              </a:tblGrid>
              <a:tr h="569863">
                <a:tc>
                  <a:txBody>
                    <a:bodyPr/>
                    <a:lstStyle/>
                    <a:p>
                      <a:r>
                        <a:rPr lang="en-US" sz="2400" b="0" dirty="0">
                          <a:solidFill>
                            <a:schemeClr val="tx1"/>
                          </a:solidFill>
                        </a:rPr>
                        <a:t>Original Pattern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Pattern Rule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Continue the Pattern (10 cars)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6037176"/>
                  </a:ext>
                </a:extLst>
              </a:tr>
              <a:tr h="679893">
                <a:tc>
                  <a:txBody>
                    <a:bodyPr/>
                    <a:lstStyle/>
                    <a:p>
                      <a:pPr rtl="0" fontAlgn="t">
                        <a:buNone/>
                      </a:pPr>
                      <a:r>
                        <a:rPr lang="en-CA" sz="2400" b="0" i="0" u="none" strike="noStrike" dirty="0">
                          <a:solidFill>
                            <a:srgbClr val="000000"/>
                          </a:solidFill>
                          <a:effectLst/>
                          <a:latin typeface="Arial" panose="020B0604020202020204" pitchFamily="34" charset="0"/>
                        </a:rPr>
                        <a:t>a) 🚗🚗🚙</a:t>
                      </a:r>
                      <a:endParaRPr lang="en-CA" sz="24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1785150"/>
                  </a:ext>
                </a:extLst>
              </a:tr>
              <a:tr h="679893">
                <a:tc>
                  <a:txBody>
                    <a:bodyPr/>
                    <a:lstStyle/>
                    <a:p>
                      <a:pPr rtl="0" fontAlgn="t">
                        <a:buNone/>
                      </a:pPr>
                      <a:r>
                        <a:rPr lang="en-CA" sz="2400" b="0" i="0" u="none" strike="noStrike" dirty="0">
                          <a:solidFill>
                            <a:srgbClr val="000000"/>
                          </a:solidFill>
                          <a:effectLst/>
                          <a:latin typeface="Arial" panose="020B0604020202020204" pitchFamily="34" charset="0"/>
                        </a:rPr>
                        <a:t>b) 🚗🚙🚙🚗🚙🚙</a:t>
                      </a:r>
                      <a:endParaRPr lang="en-CA" sz="24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491708"/>
                  </a:ext>
                </a:extLst>
              </a:tr>
              <a:tr h="589761">
                <a:tc>
                  <a:txBody>
                    <a:bodyPr/>
                    <a:lstStyle/>
                    <a:p>
                      <a:pPr rtl="0" fontAlgn="t">
                        <a:buNone/>
                      </a:pPr>
                      <a:r>
                        <a:rPr lang="en-CA" sz="2400" b="0" i="0" u="none" strike="noStrike" dirty="0">
                          <a:solidFill>
                            <a:srgbClr val="000000"/>
                          </a:solidFill>
                          <a:effectLst/>
                          <a:latin typeface="Arial" panose="020B0604020202020204" pitchFamily="34" charset="0"/>
                        </a:rPr>
                        <a:t>c) 🚙🚗🚙</a:t>
                      </a:r>
                      <a:endParaRPr lang="en-CA" sz="24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7797599"/>
                  </a:ext>
                </a:extLst>
              </a:tr>
              <a:tr h="589761">
                <a:tc>
                  <a:txBody>
                    <a:bodyPr/>
                    <a:lstStyle/>
                    <a:p>
                      <a:pPr rtl="0" fontAlgn="t">
                        <a:buNone/>
                      </a:pPr>
                      <a:r>
                        <a:rPr lang="en-CA" sz="2400" b="0" i="0" u="none" strike="noStrike" dirty="0">
                          <a:solidFill>
                            <a:srgbClr val="000000"/>
                          </a:solidFill>
                          <a:effectLst/>
                          <a:latin typeface="Arial" panose="020B0604020202020204" pitchFamily="34" charset="0"/>
                        </a:rPr>
                        <a:t>d) 🚗🚙🚗</a:t>
                      </a:r>
                      <a:endParaRPr lang="en-CA" sz="24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3279957"/>
                  </a:ext>
                </a:extLst>
              </a:tr>
            </a:tbl>
          </a:graphicData>
        </a:graphic>
      </p:graphicFrame>
    </p:spTree>
    <p:extLst>
      <p:ext uri="{BB962C8B-B14F-4D97-AF65-F5344CB8AC3E}">
        <p14:creationId xmlns:p14="http://schemas.microsoft.com/office/powerpoint/2010/main" val="39885149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A6293-330C-21DB-1796-F1502026B42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C56DFEB-5FEB-112C-956F-6330DD4C7FF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C83718F-3070-6ABF-C59F-162881651CC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DBC85A6-8B0F-1551-239C-EE7A947D452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FFC824A-F798-2B48-5025-38BAC19016A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7A10E7D-EE6C-7C69-68D2-06C0932D37B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PATTERNS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DAF5997-D49C-3864-86A1-058C76E8199F}"/>
              </a:ext>
            </a:extLst>
          </p:cNvPr>
          <p:cNvSpPr>
            <a:spLocks noChangeArrowheads="1"/>
          </p:cNvSpPr>
          <p:nvPr/>
        </p:nvSpPr>
        <p:spPr bwMode="auto">
          <a:xfrm>
            <a:off x="662174" y="1930980"/>
            <a:ext cx="936565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How many tiles will be in the 5th step of this pattern?</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Step 1: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Step 2: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Step 3: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Step 4: 🔳🔳🔳🔳</a:t>
            </a:r>
          </a:p>
        </p:txBody>
      </p:sp>
    </p:spTree>
    <p:extLst>
      <p:ext uri="{BB962C8B-B14F-4D97-AF65-F5344CB8AC3E}">
        <p14:creationId xmlns:p14="http://schemas.microsoft.com/office/powerpoint/2010/main" val="403861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DBF75-2637-50DD-87F9-D22B14E5277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F053C2C-6453-F0B0-8F21-33C9BCD51E3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410A11F-AEF4-45CE-B418-DFB344FA15F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7384183-FB49-3502-ABA4-7C4706430EC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6EEBA6A-796C-6F43-ED78-83BBF2E9EF0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FBA20B4-80AF-26A7-4907-5E4D0AE2D4B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DDBDCC9-0E06-BAE2-FFF5-83A7054A6BB7}"/>
              </a:ext>
            </a:extLst>
          </p:cNvPr>
          <p:cNvSpPr>
            <a:spLocks noChangeArrowheads="1"/>
          </p:cNvSpPr>
          <p:nvPr/>
        </p:nvSpPr>
        <p:spPr bwMode="auto">
          <a:xfrm>
            <a:off x="437660" y="1715536"/>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7. How many dots do you see? (Try not to count at first). How do you see them?</a:t>
            </a:r>
          </a:p>
          <a:p>
            <a:endParaRPr lang="en-CA" sz="2800" dirty="0"/>
          </a:p>
          <a:p>
            <a:endParaRPr lang="en-CA" sz="2800" dirty="0"/>
          </a:p>
          <a:p>
            <a:endParaRPr lang="en-CA" sz="2800" dirty="0"/>
          </a:p>
        </p:txBody>
      </p:sp>
      <p:pic>
        <p:nvPicPr>
          <p:cNvPr id="2" name="Picture 1" descr="A group of blue circles&#10;&#10;AI-generated content may be incorrect.">
            <a:extLst>
              <a:ext uri="{FF2B5EF4-FFF2-40B4-BE49-F238E27FC236}">
                <a16:creationId xmlns:a16="http://schemas.microsoft.com/office/drawing/2014/main" id="{C55E2C86-3F3C-1F68-CF37-82D87D480433}"/>
              </a:ext>
            </a:extLst>
          </p:cNvPr>
          <p:cNvPicPr>
            <a:picLocks noChangeAspect="1"/>
          </p:cNvPicPr>
          <p:nvPr/>
        </p:nvPicPr>
        <p:blipFill>
          <a:blip r:embed="rId3"/>
          <a:stretch>
            <a:fillRect/>
          </a:stretch>
        </p:blipFill>
        <p:spPr>
          <a:xfrm>
            <a:off x="838802" y="2698588"/>
            <a:ext cx="4319804" cy="2760918"/>
          </a:xfrm>
          <a:prstGeom prst="rect">
            <a:avLst/>
          </a:prstGeom>
        </p:spPr>
      </p:pic>
    </p:spTree>
    <p:extLst>
      <p:ext uri="{BB962C8B-B14F-4D97-AF65-F5344CB8AC3E}">
        <p14:creationId xmlns:p14="http://schemas.microsoft.com/office/powerpoint/2010/main" val="17354275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3CEC9-3B69-70A5-8132-46F4D626BC3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0821AAF-2A05-CA9D-13F4-C5B14F998C0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2AB12E7-6FD2-E5FF-7E22-8C4176243AD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CA2381A7-87DA-8004-634C-ABE6E21DF7C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8EA12D5-ED9A-CEF6-8377-F1666F1CF43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0836998-037A-740B-A1F6-9F8F8107C82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PATTERNS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281610C-EAE7-9FF6-B260-2C011DE155D7}"/>
              </a:ext>
            </a:extLst>
          </p:cNvPr>
          <p:cNvSpPr>
            <a:spLocks noChangeArrowheads="1"/>
          </p:cNvSpPr>
          <p:nvPr/>
        </p:nvSpPr>
        <p:spPr bwMode="auto">
          <a:xfrm>
            <a:off x="662174" y="1930980"/>
            <a:ext cx="1041948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 </a:t>
            </a: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I’m thinking of a pattern that uses 2 shapes.</a:t>
            </a: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could my pattern look like? What do you call this pattern?</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98973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A2517-2DEF-35FE-6545-BAC50CE5DBB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FD3E6BB-8135-D1F3-B294-72D74A97563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B15277A-6E34-F666-02DB-413336BDAF3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72A3322-9934-9897-6AD1-FAB4410D09C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20274C9-FB50-FC36-8D28-37654DE3133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0399474-2D06-BDA8-5234-6DE73FE69AD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PATTERNS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620085E-E327-4823-8728-58AB422AFEB3}"/>
              </a:ext>
            </a:extLst>
          </p:cNvPr>
          <p:cNvSpPr>
            <a:spLocks noChangeArrowheads="1"/>
          </p:cNvSpPr>
          <p:nvPr/>
        </p:nvSpPr>
        <p:spPr bwMode="auto">
          <a:xfrm>
            <a:off x="662174" y="1975950"/>
            <a:ext cx="104847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7. </a:t>
            </a: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I’m thinking of a pattern that uses 3 shapes. Can you show two different pattern rules?</a:t>
            </a: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could my pattern look like? </a:t>
            </a:r>
          </a:p>
        </p:txBody>
      </p:sp>
    </p:spTree>
    <p:extLst>
      <p:ext uri="{BB962C8B-B14F-4D97-AF65-F5344CB8AC3E}">
        <p14:creationId xmlns:p14="http://schemas.microsoft.com/office/powerpoint/2010/main" val="956465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4957E-1329-FF61-B508-3CA5C7CD07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62DF4DA-48B5-0282-CB0C-2316C6BE0F2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4E61509-BF31-6EF9-34BA-AEB2D96C45C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DBBC252-7CCB-2A6E-40AF-F9658F8C835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3CE1BC0-5917-F377-2167-5A0DEDCFB3B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A82431A-7CC8-5604-9762-BA2395E2FAA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PATTERNS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05C33C6-C787-74C6-707F-B380BFE958E5}"/>
              </a:ext>
            </a:extLst>
          </p:cNvPr>
          <p:cNvSpPr>
            <a:spLocks noChangeArrowheads="1"/>
          </p:cNvSpPr>
          <p:nvPr/>
        </p:nvSpPr>
        <p:spPr bwMode="auto">
          <a:xfrm>
            <a:off x="638682" y="1715537"/>
            <a:ext cx="10484797"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8. There is a mistake in this pattern:</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is the mistake and how do you know?</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can you change to correct the pattern?</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 name="Picture 1" descr="A pair of pink hearts&#10;&#10;AI-generated content may be incorrect.">
            <a:extLst>
              <a:ext uri="{FF2B5EF4-FFF2-40B4-BE49-F238E27FC236}">
                <a16:creationId xmlns:a16="http://schemas.microsoft.com/office/drawing/2014/main" id="{95CB5A05-3321-3B46-5045-36B3A9777C0E}"/>
              </a:ext>
            </a:extLst>
          </p:cNvPr>
          <p:cNvPicPr>
            <a:picLocks noChangeAspect="1"/>
          </p:cNvPicPr>
          <p:nvPr/>
        </p:nvPicPr>
        <p:blipFill>
          <a:blip r:embed="rId3"/>
          <a:stretch>
            <a:fillRect/>
          </a:stretch>
        </p:blipFill>
        <p:spPr>
          <a:xfrm>
            <a:off x="516865" y="2533519"/>
            <a:ext cx="11158269" cy="1133415"/>
          </a:xfrm>
          <a:prstGeom prst="rect">
            <a:avLst/>
          </a:prstGeom>
        </p:spPr>
      </p:pic>
    </p:spTree>
    <p:extLst>
      <p:ext uri="{BB962C8B-B14F-4D97-AF65-F5344CB8AC3E}">
        <p14:creationId xmlns:p14="http://schemas.microsoft.com/office/powerpoint/2010/main" val="6846811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9AD2D-3E5F-57AD-D7B9-B9A9304B8D4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A54E04B-CC0F-6761-940D-A6BC2D19BBA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6133522-7564-4F52-816C-9C0000C6E3D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894D1FD-EF11-443B-E1FE-0703F7D13E3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1B4C1EB-09E8-210C-FF24-CC3CAB6CCCF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BE84EEA-E516-93E4-BC47-CC2C3813196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PATTERNS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AE1B295-DE00-245D-2D29-7929765F1A8F}"/>
              </a:ext>
            </a:extLst>
          </p:cNvPr>
          <p:cNvSpPr>
            <a:spLocks noChangeArrowheads="1"/>
          </p:cNvSpPr>
          <p:nvPr/>
        </p:nvSpPr>
        <p:spPr bwMode="auto">
          <a:xfrm>
            <a:off x="595139" y="1930980"/>
            <a:ext cx="104847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9. What pattern could you make if this is the first image?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Can you explain the rule?</a:t>
            </a:r>
          </a:p>
        </p:txBody>
      </p:sp>
      <p:pic>
        <p:nvPicPr>
          <p:cNvPr id="3" name="Picture 2" descr="A red circle on a white square&#10;&#10;AI-generated content may be incorrect.">
            <a:extLst>
              <a:ext uri="{FF2B5EF4-FFF2-40B4-BE49-F238E27FC236}">
                <a16:creationId xmlns:a16="http://schemas.microsoft.com/office/drawing/2014/main" id="{3A544A3C-58A9-2DBA-CB48-34CCE9E31FC0}"/>
              </a:ext>
            </a:extLst>
          </p:cNvPr>
          <p:cNvPicPr>
            <a:picLocks noChangeAspect="1"/>
          </p:cNvPicPr>
          <p:nvPr/>
        </p:nvPicPr>
        <p:blipFill>
          <a:blip r:embed="rId3"/>
          <a:stretch>
            <a:fillRect/>
          </a:stretch>
        </p:blipFill>
        <p:spPr>
          <a:xfrm>
            <a:off x="607394" y="2921163"/>
            <a:ext cx="5143318" cy="2103501"/>
          </a:xfrm>
          <a:prstGeom prst="rect">
            <a:avLst/>
          </a:prstGeom>
        </p:spPr>
      </p:pic>
    </p:spTree>
    <p:extLst>
      <p:ext uri="{BB962C8B-B14F-4D97-AF65-F5344CB8AC3E}">
        <p14:creationId xmlns:p14="http://schemas.microsoft.com/office/powerpoint/2010/main" val="35765511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6DFEB-F55D-EF5D-E868-6C53498C358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638A14B-D96C-5797-B544-2B562D408C5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73DD6E5-A8A0-96C2-E363-FB82734DFE2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C4CC6C6-07BA-3A8A-B9E7-D9EB1BCE472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CC80A15-8478-45FE-D8E2-757BBD2986D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1616E79-4DDC-2882-A336-B576AFEDC30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PATTERNS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FBFC7E7-365D-C568-F013-1359C3186EDD}"/>
              </a:ext>
            </a:extLst>
          </p:cNvPr>
          <p:cNvSpPr>
            <a:spLocks noChangeArrowheads="1"/>
          </p:cNvSpPr>
          <p:nvPr/>
        </p:nvSpPr>
        <p:spPr bwMode="auto">
          <a:xfrm>
            <a:off x="595139" y="2146424"/>
            <a:ext cx="104847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 What pattern(s) can you find in this 20 chart?</a:t>
            </a:r>
          </a:p>
        </p:txBody>
      </p:sp>
      <p:pic>
        <p:nvPicPr>
          <p:cNvPr id="2" name="Picture 1" descr="A grid of numbers with black numbers&#10;&#10;AI-generated content may be incorrect.">
            <a:extLst>
              <a:ext uri="{FF2B5EF4-FFF2-40B4-BE49-F238E27FC236}">
                <a16:creationId xmlns:a16="http://schemas.microsoft.com/office/drawing/2014/main" id="{57F62AD3-EF07-D4A5-8D5D-C5D7203D83FB}"/>
              </a:ext>
            </a:extLst>
          </p:cNvPr>
          <p:cNvPicPr>
            <a:picLocks noChangeAspect="1"/>
          </p:cNvPicPr>
          <p:nvPr/>
        </p:nvPicPr>
        <p:blipFill>
          <a:blip r:embed="rId3"/>
          <a:stretch>
            <a:fillRect/>
          </a:stretch>
        </p:blipFill>
        <p:spPr>
          <a:xfrm>
            <a:off x="595139" y="2669644"/>
            <a:ext cx="10377074" cy="2337785"/>
          </a:xfrm>
          <a:prstGeom prst="rect">
            <a:avLst/>
          </a:prstGeom>
        </p:spPr>
      </p:pic>
    </p:spTree>
    <p:extLst>
      <p:ext uri="{BB962C8B-B14F-4D97-AF65-F5344CB8AC3E}">
        <p14:creationId xmlns:p14="http://schemas.microsoft.com/office/powerpoint/2010/main" val="4926899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E219826-9AFD-F432-D5A8-3B4BE087B453}"/>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A80999F9-DF0F-43DF-305B-2694920E24F0}"/>
              </a:ext>
            </a:extLst>
          </p:cNvPr>
          <p:cNvSpPr txBox="1"/>
          <p:nvPr/>
        </p:nvSpPr>
        <p:spPr>
          <a:xfrm>
            <a:off x="1003610" y="2295751"/>
            <a:ext cx="1018477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1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ALGEBRA</a:t>
            </a:r>
          </a:p>
        </p:txBody>
      </p:sp>
      <p:grpSp>
        <p:nvGrpSpPr>
          <p:cNvPr id="3" name="Group 2">
            <a:extLst>
              <a:ext uri="{FF2B5EF4-FFF2-40B4-BE49-F238E27FC236}">
                <a16:creationId xmlns:a16="http://schemas.microsoft.com/office/drawing/2014/main" id="{25527097-0A11-30B5-E38C-8ED8EF6A3FF8}"/>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8FC8F42-37F3-2C67-DAF6-19DB65D5BA66}"/>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109A7B06-B3C7-ECA9-0B92-D16254C03DF1}"/>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9CCB1993-4012-13AE-3AD1-BE5DC60FA004}"/>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5442060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1F738-6FD6-5376-1EBB-E96692CD0C7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232D8BF-10A2-A5C3-E5FB-060E9C8A6A1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E361F08-634F-4619-787E-3FC0E2702AC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16A03F2-9622-3315-CB1C-31B0AD0FF75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D714356-81DE-748A-09A0-73BCAA4BB95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DB172096-3667-D799-1BF6-449DD2B0C7B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3F130C7-9A79-67C0-C33B-BF1E7885C25C}"/>
              </a:ext>
            </a:extLst>
          </p:cNvPr>
          <p:cNvSpPr>
            <a:spLocks noChangeArrowheads="1"/>
          </p:cNvSpPr>
          <p:nvPr/>
        </p:nvSpPr>
        <p:spPr bwMode="auto">
          <a:xfrm>
            <a:off x="682225" y="1637211"/>
            <a:ext cx="1048479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Look at the images below. How many do you need to make 10?</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descr="A red circle on a white square&#10;&#10;AI-generated content may be incorrect.">
            <a:extLst>
              <a:ext uri="{FF2B5EF4-FFF2-40B4-BE49-F238E27FC236}">
                <a16:creationId xmlns:a16="http://schemas.microsoft.com/office/drawing/2014/main" id="{C82E8243-67CB-B843-77D1-85C5169C08B0}"/>
              </a:ext>
            </a:extLst>
          </p:cNvPr>
          <p:cNvPicPr>
            <a:picLocks noChangeAspect="1"/>
          </p:cNvPicPr>
          <p:nvPr/>
        </p:nvPicPr>
        <p:blipFill>
          <a:blip r:embed="rId3"/>
          <a:stretch>
            <a:fillRect/>
          </a:stretch>
        </p:blipFill>
        <p:spPr>
          <a:xfrm>
            <a:off x="1413173" y="2908732"/>
            <a:ext cx="5653261" cy="2312057"/>
          </a:xfrm>
          <a:prstGeom prst="rect">
            <a:avLst/>
          </a:prstGeom>
        </p:spPr>
      </p:pic>
    </p:spTree>
    <p:extLst>
      <p:ext uri="{BB962C8B-B14F-4D97-AF65-F5344CB8AC3E}">
        <p14:creationId xmlns:p14="http://schemas.microsoft.com/office/powerpoint/2010/main" val="34976992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3ACDA-36D3-A271-F270-B687B1D48F1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AB5995E-DCCE-5E7C-53F4-9160FAB8B07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5FDAFA8-745E-3B97-7304-8A0DC8972D6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8E6E04C-E55B-85BD-AF0B-E093A1F8C08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33E1168-1CD1-561A-EF5B-42885DE0894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E6B1711-7E2C-854D-3D77-7A7F3CE1FD6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AB6494C-1DEE-DA0A-4CB5-4D788792F8E2}"/>
              </a:ext>
            </a:extLst>
          </p:cNvPr>
          <p:cNvSpPr>
            <a:spLocks noChangeArrowheads="1"/>
          </p:cNvSpPr>
          <p:nvPr/>
        </p:nvSpPr>
        <p:spPr bwMode="auto">
          <a:xfrm>
            <a:off x="595138" y="1591045"/>
            <a:ext cx="1048479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Look at the images below. How many do you need to make 10?</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descr="A red circles on a white background&#10;&#10;AI-generated content may be incorrect.">
            <a:extLst>
              <a:ext uri="{FF2B5EF4-FFF2-40B4-BE49-F238E27FC236}">
                <a16:creationId xmlns:a16="http://schemas.microsoft.com/office/drawing/2014/main" id="{92F5FF86-B502-FCDF-F290-379C7F7AD40D}"/>
              </a:ext>
            </a:extLst>
          </p:cNvPr>
          <p:cNvPicPr>
            <a:picLocks noChangeAspect="1"/>
          </p:cNvPicPr>
          <p:nvPr/>
        </p:nvPicPr>
        <p:blipFill>
          <a:blip r:embed="rId3"/>
          <a:stretch>
            <a:fillRect/>
          </a:stretch>
        </p:blipFill>
        <p:spPr>
          <a:xfrm>
            <a:off x="1406111" y="2874943"/>
            <a:ext cx="5706655" cy="2392012"/>
          </a:xfrm>
          <a:prstGeom prst="rect">
            <a:avLst/>
          </a:prstGeom>
        </p:spPr>
      </p:pic>
    </p:spTree>
    <p:extLst>
      <p:ext uri="{BB962C8B-B14F-4D97-AF65-F5344CB8AC3E}">
        <p14:creationId xmlns:p14="http://schemas.microsoft.com/office/powerpoint/2010/main" val="2313753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D4D18-169A-30C8-6BFD-8DFBB75432F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4C1229E-F8F6-CE75-8D36-50EE980EA2C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9F936B9-CD51-BE89-4A72-A7B226441B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30BBCA6-C97C-677C-D7A8-09731AAA620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F22631C-46BC-E5C7-23EB-9C30F3E930F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02685BD-C78C-C561-F6CF-B8BC5C50DC8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F9C14C3-BFAC-225F-5E5A-84C14A52BE83}"/>
              </a:ext>
            </a:extLst>
          </p:cNvPr>
          <p:cNvSpPr>
            <a:spLocks noChangeArrowheads="1"/>
          </p:cNvSpPr>
          <p:nvPr/>
        </p:nvSpPr>
        <p:spPr bwMode="auto">
          <a:xfrm>
            <a:off x="595138" y="1854167"/>
            <a:ext cx="1048479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Look at the images below. How many do you need to make 10?</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5" name="Picture 4" descr="A red circles on a white background&#10;&#10;AI-generated content may be incorrect.">
            <a:extLst>
              <a:ext uri="{FF2B5EF4-FFF2-40B4-BE49-F238E27FC236}">
                <a16:creationId xmlns:a16="http://schemas.microsoft.com/office/drawing/2014/main" id="{A0657E4E-EE2F-9F1A-86B7-181CE31705CF}"/>
              </a:ext>
            </a:extLst>
          </p:cNvPr>
          <p:cNvPicPr>
            <a:picLocks noChangeAspect="1"/>
          </p:cNvPicPr>
          <p:nvPr/>
        </p:nvPicPr>
        <p:blipFill>
          <a:blip r:embed="rId3"/>
          <a:stretch>
            <a:fillRect/>
          </a:stretch>
        </p:blipFill>
        <p:spPr>
          <a:xfrm>
            <a:off x="1373321" y="3071618"/>
            <a:ext cx="5767708" cy="2368879"/>
          </a:xfrm>
          <a:prstGeom prst="rect">
            <a:avLst/>
          </a:prstGeom>
        </p:spPr>
      </p:pic>
    </p:spTree>
    <p:extLst>
      <p:ext uri="{BB962C8B-B14F-4D97-AF65-F5344CB8AC3E}">
        <p14:creationId xmlns:p14="http://schemas.microsoft.com/office/powerpoint/2010/main" val="16957567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29379-86BD-B09C-9B7A-E928AB7BA76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3BA5346-A902-A409-03B4-7E79D0DD20B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D27F4BF-C0E4-4A3A-5168-D899F883C19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A9041BD-FC74-FEF8-9D29-DC143092E76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9AE03C9-96A6-B7B5-0DEF-2AA7D6351B9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8414D86-6662-CB53-5F25-5BE19F9CF84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17CA080-64B0-4C57-F91C-B3D5E9A54B17}"/>
              </a:ext>
            </a:extLst>
          </p:cNvPr>
          <p:cNvSpPr>
            <a:spLocks noChangeArrowheads="1"/>
          </p:cNvSpPr>
          <p:nvPr/>
        </p:nvSpPr>
        <p:spPr bwMode="auto">
          <a:xfrm>
            <a:off x="595138" y="1930980"/>
            <a:ext cx="1048479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a:t>
            </a: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Answer the following sentences: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If you start at 3, how many more do you need to get to 7</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Use the linking cubes to make 6. Can you show how many more you need to build 13?</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Count out 15 counters. How many do you need to remove to get to 9?</a:t>
            </a:r>
          </a:p>
        </p:txBody>
      </p:sp>
    </p:spTree>
    <p:extLst>
      <p:ext uri="{BB962C8B-B14F-4D97-AF65-F5344CB8AC3E}">
        <p14:creationId xmlns:p14="http://schemas.microsoft.com/office/powerpoint/2010/main" val="422163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C61A0-E648-845F-0B2E-5F096BD4DE5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511D67A-01EA-197D-49B6-3D68F90EB3A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2EBAFA6-6067-CC7E-61BC-BCBFE20580F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E7D7FDE-B440-0072-23EA-C43F947DF75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4676D59-15A4-F09A-588A-4D7C9272C49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2646BC4-47E9-AE34-D782-12C8FE9AE49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22C429C-A3D9-5E54-A9BB-A459AE944FBC}"/>
              </a:ext>
            </a:extLst>
          </p:cNvPr>
          <p:cNvSpPr>
            <a:spLocks noChangeArrowheads="1"/>
          </p:cNvSpPr>
          <p:nvPr/>
        </p:nvSpPr>
        <p:spPr bwMode="auto">
          <a:xfrm>
            <a:off x="437660" y="2133267"/>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8. How many dots do you see? (Try not to count at first). How do you see them?</a:t>
            </a:r>
          </a:p>
        </p:txBody>
      </p:sp>
      <p:pic>
        <p:nvPicPr>
          <p:cNvPr id="3" name="Picture 2" descr="A group of green circles&#10;&#10;AI-generated content may be incorrect.">
            <a:extLst>
              <a:ext uri="{FF2B5EF4-FFF2-40B4-BE49-F238E27FC236}">
                <a16:creationId xmlns:a16="http://schemas.microsoft.com/office/drawing/2014/main" id="{A6810415-3213-4D89-4D79-9C4198DEAE7F}"/>
              </a:ext>
            </a:extLst>
          </p:cNvPr>
          <p:cNvPicPr>
            <a:picLocks noChangeAspect="1"/>
          </p:cNvPicPr>
          <p:nvPr/>
        </p:nvPicPr>
        <p:blipFill>
          <a:blip r:embed="rId3"/>
          <a:stretch>
            <a:fillRect/>
          </a:stretch>
        </p:blipFill>
        <p:spPr>
          <a:xfrm>
            <a:off x="857298" y="3212560"/>
            <a:ext cx="4399566" cy="2381416"/>
          </a:xfrm>
          <a:prstGeom prst="rect">
            <a:avLst/>
          </a:prstGeom>
        </p:spPr>
      </p:pic>
    </p:spTree>
    <p:extLst>
      <p:ext uri="{BB962C8B-B14F-4D97-AF65-F5344CB8AC3E}">
        <p14:creationId xmlns:p14="http://schemas.microsoft.com/office/powerpoint/2010/main" val="10637109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20192-DDA7-B427-DEA9-F463F7AC823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D5712D8-FD19-8FDD-BEEA-DEFE7C688F6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7116135-2249-AEDE-CF4D-B4032E920D8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D1552D1-6B7B-72BC-5902-E084C3EEBAC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A9832F3-4FDC-8810-B055-A98ED9BE982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358457A-DF8A-0BF7-3545-FBEC30BC701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6B94108-D1D7-7A40-43EB-58FCF21D843C}"/>
              </a:ext>
            </a:extLst>
          </p:cNvPr>
          <p:cNvSpPr>
            <a:spLocks noChangeArrowheads="1"/>
          </p:cNvSpPr>
          <p:nvPr/>
        </p:nvSpPr>
        <p:spPr bwMode="auto">
          <a:xfrm>
            <a:off x="437660" y="1930980"/>
            <a:ext cx="104847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 What should you add to balance the scales?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p>
        </p:txBody>
      </p:sp>
      <p:pic>
        <p:nvPicPr>
          <p:cNvPr id="2" name="Picture 2">
            <a:extLst>
              <a:ext uri="{FF2B5EF4-FFF2-40B4-BE49-F238E27FC236}">
                <a16:creationId xmlns:a16="http://schemas.microsoft.com/office/drawing/2014/main" id="{79294E31-8CA8-4199-42A6-CE6F1D376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426" y="2848967"/>
            <a:ext cx="7051328" cy="211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7414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B26A-AFE9-A4C8-474C-BD76024E32F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2F77852-9C94-9BD4-ABAA-EFF3C09F169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14E7AF0-82BD-6590-E6E2-B8338D158BE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E501B828-3718-2E00-3495-AAD32A22C62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A022F14-F18F-AC42-7EEF-70303BF58A9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07A5050E-CD89-49F8-F073-B1713D61101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2AE4C46-A84B-4568-E152-25AABE73D703}"/>
              </a:ext>
            </a:extLst>
          </p:cNvPr>
          <p:cNvSpPr>
            <a:spLocks noChangeArrowheads="1"/>
          </p:cNvSpPr>
          <p:nvPr/>
        </p:nvSpPr>
        <p:spPr bwMode="auto">
          <a:xfrm>
            <a:off x="437660" y="1930980"/>
            <a:ext cx="104847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 What should you add to balance the scales?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p>
        </p:txBody>
      </p:sp>
      <p:sp>
        <p:nvSpPr>
          <p:cNvPr id="3" name="TextBox 2">
            <a:extLst>
              <a:ext uri="{FF2B5EF4-FFF2-40B4-BE49-F238E27FC236}">
                <a16:creationId xmlns:a16="http://schemas.microsoft.com/office/drawing/2014/main" id="{CFA0B690-1C3F-9207-6948-57DB3F3BE5D9}"/>
              </a:ext>
            </a:extLst>
          </p:cNvPr>
          <p:cNvSpPr txBox="1"/>
          <p:nvPr/>
        </p:nvSpPr>
        <p:spPr>
          <a:xfrm>
            <a:off x="6596743" y="61613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Picture 4">
            <a:extLst>
              <a:ext uri="{FF2B5EF4-FFF2-40B4-BE49-F238E27FC236}">
                <a16:creationId xmlns:a16="http://schemas.microsoft.com/office/drawing/2014/main" id="{05BB938E-E1B6-57BE-B3B9-4ED5EF793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85" y="2623477"/>
            <a:ext cx="7319116" cy="257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9521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6D156-CB71-5626-B084-6F0B0BE7909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604F313-436E-A02E-D436-D1057E9474C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92DE059-5A4B-802B-FCC9-2051D2CC34D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89F96E4-AEC9-4620-D0D4-ABC91BA9A26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E98EDEA-2AEB-8393-CFCB-B862C9210BB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E0FD2EE-8D25-D2AC-371E-B2E7CCCFB47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E763641-0DAC-A344-9CA7-64E2DFEC261B}"/>
              </a:ext>
            </a:extLst>
          </p:cNvPr>
          <p:cNvSpPr>
            <a:spLocks noChangeArrowheads="1"/>
          </p:cNvSpPr>
          <p:nvPr/>
        </p:nvSpPr>
        <p:spPr bwMode="auto">
          <a:xfrm>
            <a:off x="437660" y="1930980"/>
            <a:ext cx="104847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 What should you add to balance the scales?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p>
        </p:txBody>
      </p:sp>
      <p:sp>
        <p:nvSpPr>
          <p:cNvPr id="3" name="TextBox 2">
            <a:extLst>
              <a:ext uri="{FF2B5EF4-FFF2-40B4-BE49-F238E27FC236}">
                <a16:creationId xmlns:a16="http://schemas.microsoft.com/office/drawing/2014/main" id="{0E51E2E3-2E49-0BF7-DFA2-AA4C8891A8C9}"/>
              </a:ext>
            </a:extLst>
          </p:cNvPr>
          <p:cNvSpPr txBox="1"/>
          <p:nvPr/>
        </p:nvSpPr>
        <p:spPr>
          <a:xfrm>
            <a:off x="6596743" y="61613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6">
            <a:extLst>
              <a:ext uri="{FF2B5EF4-FFF2-40B4-BE49-F238E27FC236}">
                <a16:creationId xmlns:a16="http://schemas.microsoft.com/office/drawing/2014/main" id="{3CEDBE40-A373-9A66-75BD-7742D803C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542" y="2891431"/>
            <a:ext cx="7973972" cy="211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9654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6C41D-DEA5-71F2-0979-7D9CE33AC0B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D62DB38-8A95-6D09-03F8-7ED2095B278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F5CDB31-3DC3-3B9A-DA6C-F3CAF88CD5D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3A8559E-A3C6-C9D8-7A31-FB0EDEF3051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9631F05-E7FC-6A6A-01BB-B6EC6E0FEE6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BB3190F-8223-61BE-8FB2-1A19B47942B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A2D4989-E339-4451-F4D0-ECA065DF28C9}"/>
              </a:ext>
            </a:extLst>
          </p:cNvPr>
          <p:cNvSpPr>
            <a:spLocks noChangeArrowheads="1"/>
          </p:cNvSpPr>
          <p:nvPr/>
        </p:nvSpPr>
        <p:spPr bwMode="auto">
          <a:xfrm>
            <a:off x="437660" y="2003098"/>
            <a:ext cx="10484797"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 Which of these number sentences is correct (balanced)?</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2 + 2 = 5</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4 + 3 = 8</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5 + 5 = 10</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2 + 6 = 7</a:t>
            </a:r>
          </a:p>
        </p:txBody>
      </p:sp>
      <p:sp>
        <p:nvSpPr>
          <p:cNvPr id="3" name="TextBox 2">
            <a:extLst>
              <a:ext uri="{FF2B5EF4-FFF2-40B4-BE49-F238E27FC236}">
                <a16:creationId xmlns:a16="http://schemas.microsoft.com/office/drawing/2014/main" id="{65623924-A4A2-BA0F-04DC-549002CE04E5}"/>
              </a:ext>
            </a:extLst>
          </p:cNvPr>
          <p:cNvSpPr txBox="1"/>
          <p:nvPr/>
        </p:nvSpPr>
        <p:spPr>
          <a:xfrm>
            <a:off x="6596743" y="61613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80069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B829F-E2BA-2A3B-C9E2-5E06F7B7A03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E793362-F5EF-112B-3D90-42E3EF45A49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D17B081-2421-3BE6-040C-5E5CBE63670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EB51314-541F-FE7F-659F-B9A9858FD6B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4B3A88C-874A-B187-086E-47DB24932B3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088E0A8E-5249-4150-DD37-571F1F29B5B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5C94C15-871C-731B-DBD0-8B3568413EC0}"/>
              </a:ext>
            </a:extLst>
          </p:cNvPr>
          <p:cNvSpPr>
            <a:spLocks noChangeArrowheads="1"/>
          </p:cNvSpPr>
          <p:nvPr/>
        </p:nvSpPr>
        <p:spPr bwMode="auto">
          <a:xfrm>
            <a:off x="437660" y="2280097"/>
            <a:ext cx="10484797"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What number should go in the box?</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 3 = 2</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_____</a:t>
            </a:r>
          </a:p>
        </p:txBody>
      </p:sp>
      <p:sp>
        <p:nvSpPr>
          <p:cNvPr id="3" name="TextBox 2">
            <a:extLst>
              <a:ext uri="{FF2B5EF4-FFF2-40B4-BE49-F238E27FC236}">
                <a16:creationId xmlns:a16="http://schemas.microsoft.com/office/drawing/2014/main" id="{5B8AA3E2-4946-96DA-4428-2B644DF6BEB6}"/>
              </a:ext>
            </a:extLst>
          </p:cNvPr>
          <p:cNvSpPr txBox="1"/>
          <p:nvPr/>
        </p:nvSpPr>
        <p:spPr>
          <a:xfrm>
            <a:off x="6596743" y="61613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687546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9B4C6-6BFB-9234-B608-6D79937BBF5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2B60AEC-99DB-D315-ED72-6499AECF3EF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25A9E9A-18A4-FFFA-39EB-A0F4AA34ABE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F18E930-2AE5-844E-D818-CE08E84F486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1FA14DA-24F4-C1D6-E8C3-C3FF0C59D15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8DFEC7D-2CE5-EA75-7B55-FBA888E765E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C740860-019E-D695-9741-B1188E05B8DD}"/>
              </a:ext>
            </a:extLst>
          </p:cNvPr>
          <p:cNvSpPr>
            <a:spLocks noChangeArrowheads="1"/>
          </p:cNvSpPr>
          <p:nvPr/>
        </p:nvSpPr>
        <p:spPr bwMode="auto">
          <a:xfrm>
            <a:off x="715321" y="1930980"/>
            <a:ext cx="352474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 Use the Cuisenaire rods to build 7 in two different ways.</a:t>
            </a:r>
          </a:p>
        </p:txBody>
      </p:sp>
      <p:sp>
        <p:nvSpPr>
          <p:cNvPr id="3" name="TextBox 2">
            <a:extLst>
              <a:ext uri="{FF2B5EF4-FFF2-40B4-BE49-F238E27FC236}">
                <a16:creationId xmlns:a16="http://schemas.microsoft.com/office/drawing/2014/main" id="{04E1CE1E-41DE-B9A8-C36D-8C8AC64FDE27}"/>
              </a:ext>
            </a:extLst>
          </p:cNvPr>
          <p:cNvSpPr txBox="1"/>
          <p:nvPr/>
        </p:nvSpPr>
        <p:spPr>
          <a:xfrm>
            <a:off x="6596743" y="61613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2">
            <a:extLst>
              <a:ext uri="{FF2B5EF4-FFF2-40B4-BE49-F238E27FC236}">
                <a16:creationId xmlns:a16="http://schemas.microsoft.com/office/drawing/2014/main" id="{61414C21-D09E-D4A3-9706-580F9E6F5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061" y="1975950"/>
            <a:ext cx="3524740" cy="410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4576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D7E32-D037-3F4A-4206-29E21DB9D90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4EA0666-F6ED-11AE-E621-AEDC2FB5B66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8DB54E4-C012-E8AA-190F-EC3AC53B696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648B611-D1BC-4360-B47F-96AE65129AF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FB0248B-BCF6-28FB-4460-EA84324B181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6C7E562-4869-9131-FC00-F1C358AB14A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5B4DA84-A4E6-0124-E60E-2DE7ADEC4544}"/>
              </a:ext>
            </a:extLst>
          </p:cNvPr>
          <p:cNvSpPr>
            <a:spLocks noChangeArrowheads="1"/>
          </p:cNvSpPr>
          <p:nvPr/>
        </p:nvSpPr>
        <p:spPr bwMode="auto">
          <a:xfrm>
            <a:off x="716889" y="1946034"/>
            <a:ext cx="1075822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7. Build a number bigger than 10 using the Linking Cubes. Take some of them away and show how many are left. Write a number sentence that says the same thing.</a:t>
            </a:r>
          </a:p>
        </p:txBody>
      </p:sp>
      <p:sp>
        <p:nvSpPr>
          <p:cNvPr id="3" name="TextBox 2">
            <a:extLst>
              <a:ext uri="{FF2B5EF4-FFF2-40B4-BE49-F238E27FC236}">
                <a16:creationId xmlns:a16="http://schemas.microsoft.com/office/drawing/2014/main" id="{B0C8C407-F002-FEE7-AE3D-0109F9136807}"/>
              </a:ext>
            </a:extLst>
          </p:cNvPr>
          <p:cNvSpPr txBox="1"/>
          <p:nvPr/>
        </p:nvSpPr>
        <p:spPr>
          <a:xfrm>
            <a:off x="6596743" y="61613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29577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60C33-6C4F-924F-3E41-8DCB80D349A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FC9C2C2-53E2-844D-A013-D93A9D729DD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2111775-805C-B898-03B7-AD6AD853FC6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27590D5-32C9-15AB-890A-347EB137ACB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F9A95C7-92A0-011D-6640-1E1F62DD855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4D9640C-9C47-989E-C0B1-50579186D27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D74F337-B4AD-CD46-4058-4C6DB70D7943}"/>
              </a:ext>
            </a:extLst>
          </p:cNvPr>
          <p:cNvSpPr>
            <a:spLocks noChangeArrowheads="1"/>
          </p:cNvSpPr>
          <p:nvPr/>
        </p:nvSpPr>
        <p:spPr bwMode="auto">
          <a:xfrm>
            <a:off x="716889" y="1975950"/>
            <a:ext cx="10758222"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8. Look at this equation: </a:t>
            </a:r>
            <a:r>
              <a:rPr kumimoji="0" lang="en-CA"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16 - 5 ≠ 9</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Can you draw a picture or use manipulatives to show how you know this?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could you do to make it an “=” sign instead?</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84DAAC15-C6C1-4EBE-94C1-CE741D3C07E3}"/>
              </a:ext>
            </a:extLst>
          </p:cNvPr>
          <p:cNvSpPr txBox="1"/>
          <p:nvPr/>
        </p:nvSpPr>
        <p:spPr>
          <a:xfrm>
            <a:off x="6596743" y="61613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96564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85F7A-0989-9BC8-C30C-A82A1A1656F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6DBB1C7-F045-C500-4CA0-3233163C91E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F7C272B-E49C-5AE2-103C-8D37765890E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731CDDF-8C08-2E63-B7CF-DF3B8603D11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367A822-6F7E-37C0-4B7D-64C401BFBF0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B9E003C-F64B-F3B5-51AF-5FE4AD75C11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DD8B3A9-75B4-1B50-5A9D-A968CA1EFD39}"/>
              </a:ext>
            </a:extLst>
          </p:cNvPr>
          <p:cNvSpPr>
            <a:spLocks noChangeArrowheads="1"/>
          </p:cNvSpPr>
          <p:nvPr/>
        </p:nvSpPr>
        <p:spPr bwMode="auto">
          <a:xfrm>
            <a:off x="716889" y="2135009"/>
            <a:ext cx="107582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9.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How many ways can you show how 4, 5, and 9 are friendly or related.</a:t>
            </a:r>
          </a:p>
        </p:txBody>
      </p:sp>
      <p:sp>
        <p:nvSpPr>
          <p:cNvPr id="3" name="TextBox 2">
            <a:extLst>
              <a:ext uri="{FF2B5EF4-FFF2-40B4-BE49-F238E27FC236}">
                <a16:creationId xmlns:a16="http://schemas.microsoft.com/office/drawing/2014/main" id="{942A8833-931F-BD72-533C-12A0E16E6E65}"/>
              </a:ext>
            </a:extLst>
          </p:cNvPr>
          <p:cNvSpPr txBox="1"/>
          <p:nvPr/>
        </p:nvSpPr>
        <p:spPr>
          <a:xfrm>
            <a:off x="6596743" y="61613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4530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5C502-5DE4-71E9-61A4-DF53E29439F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130A465-D937-BE82-4BE9-97CA2C1D495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BCD8645-947E-4676-20AF-A08C4795AAB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3F4D7B6-4966-B6CC-73E6-634C36A6D44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D9682CE-1CF6-F858-A1FE-6B35FA0B037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8DAA5D2-BFCC-21ED-1EAF-582A59574FC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1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F49F9F5-C396-82B3-8B4B-66DA484EAEA9}"/>
              </a:ext>
            </a:extLst>
          </p:cNvPr>
          <p:cNvSpPr>
            <a:spLocks noChangeArrowheads="1"/>
          </p:cNvSpPr>
          <p:nvPr/>
        </p:nvSpPr>
        <p:spPr bwMode="auto">
          <a:xfrm>
            <a:off x="716889" y="2135009"/>
            <a:ext cx="107582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10.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Write 2 equations (number sentences) that both have the same number on one side of the equals sign.</a:t>
            </a:r>
          </a:p>
        </p:txBody>
      </p:sp>
      <p:sp>
        <p:nvSpPr>
          <p:cNvPr id="3" name="TextBox 2">
            <a:extLst>
              <a:ext uri="{FF2B5EF4-FFF2-40B4-BE49-F238E27FC236}">
                <a16:creationId xmlns:a16="http://schemas.microsoft.com/office/drawing/2014/main" id="{BD302392-0E62-7184-1C04-C60DA92F318F}"/>
              </a:ext>
            </a:extLst>
          </p:cNvPr>
          <p:cNvSpPr txBox="1"/>
          <p:nvPr/>
        </p:nvSpPr>
        <p:spPr>
          <a:xfrm>
            <a:off x="6596743" y="61613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9901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4801</TotalTime>
  <Words>5512</Words>
  <Application>Microsoft Office PowerPoint</Application>
  <PresentationFormat>Widescreen</PresentationFormat>
  <Paragraphs>1001</Paragraphs>
  <Slides>163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163</vt:i4>
      </vt:variant>
    </vt:vector>
  </HeadingPairs>
  <TitlesOfParts>
    <vt:vector size="167"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 Mann</dc:creator>
  <cp:lastModifiedBy>Lucky Saini</cp:lastModifiedBy>
  <cp:revision>43</cp:revision>
  <cp:lastPrinted>2025-12-16T18:23:47Z</cp:lastPrinted>
  <dcterms:created xsi:type="dcterms:W3CDTF">2025-08-19T18:11:59Z</dcterms:created>
  <dcterms:modified xsi:type="dcterms:W3CDTF">2026-03-27T07:08:50Z</dcterms:modified>
</cp:coreProperties>
</file>