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491" r:id="rId2"/>
    <p:sldId id="506" r:id="rId3"/>
    <p:sldId id="507" r:id="rId4"/>
    <p:sldId id="508" r:id="rId5"/>
    <p:sldId id="509" r:id="rId6"/>
    <p:sldId id="510" r:id="rId7"/>
    <p:sldId id="511" r:id="rId8"/>
    <p:sldId id="512" r:id="rId9"/>
    <p:sldId id="513" r:id="rId10"/>
    <p:sldId id="514" r:id="rId11"/>
    <p:sldId id="515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5086"/>
    <p:restoredTop sz="94661"/>
  </p:normalViewPr>
  <p:slideViewPr>
    <p:cSldViewPr snapToGrid="0">
      <p:cViewPr varScale="1">
        <p:scale>
          <a:sx n="59" d="100"/>
          <a:sy n="59" d="100"/>
        </p:scale>
        <p:origin x="200" y="13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0A0E1C-71A9-5167-4501-2520EC0131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AF7DAC9-B56A-E13A-08A0-EAE322046D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C8D5FA-CE3F-F38D-9166-A9940F299A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9FB83-AE5B-3D4C-8588-468573559C52}" type="datetimeFigureOut">
              <a:rPr lang="en-US" smtClean="0"/>
              <a:t>3/6/26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1C20E6-68DD-B91F-8C88-1A87964157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13ECD1-878B-B17A-612E-80EAD4540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95FC-7136-C44A-81A0-07755FBB1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487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279E05-0923-1811-C490-CC2A4AFB58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6E1A5B-BA45-D6A0-F8F0-9874BEE13D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39E9DB-3665-05CF-53F2-0B8139E8F5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9FB83-AE5B-3D4C-8588-468573559C52}" type="datetimeFigureOut">
              <a:rPr lang="en-US" smtClean="0"/>
              <a:t>3/6/26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20E7AF-313F-3B3A-2496-DCD4149A3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43193B-D08C-B5A1-F4EB-3E0106A05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95FC-7136-C44A-81A0-07755FBB1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703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D99019-E69F-583F-2F9F-F9C5F7CB8EE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3D7F8F-901B-04C7-3A9E-C0F90BB0DB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D1B73E-44F5-7AE6-9BB1-12434CBADA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9FB83-AE5B-3D4C-8588-468573559C52}" type="datetimeFigureOut">
              <a:rPr lang="en-US" smtClean="0"/>
              <a:t>3/6/26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CAA04E-A617-3E75-B788-F1A4279C3E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254A40-98C7-10D3-3ED6-6D2946CFF5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95FC-7136-C44A-81A0-07755FBB1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0575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298C90-8943-8E6A-87E1-9DA3E7D0E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73B6B5-9D38-B2AD-4AA3-228E31E84F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8B15AE-E6BA-F275-FFAD-90D73B5FC6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9FB83-AE5B-3D4C-8588-468573559C52}" type="datetimeFigureOut">
              <a:rPr lang="en-US" smtClean="0"/>
              <a:t>3/6/26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2F7B0F-4A89-15F2-8BA7-75812A596B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B7B606-AF0F-65D4-906F-CB6B95C977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95FC-7136-C44A-81A0-07755FBB1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3689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6D3BFD-E4C9-B174-BC32-523C19E293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637160-272C-9ADE-8202-B48D4E260E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3D4E3A-31BA-1A8B-5AD6-1430E085FD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9FB83-AE5B-3D4C-8588-468573559C52}" type="datetimeFigureOut">
              <a:rPr lang="en-US" smtClean="0"/>
              <a:t>3/6/26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8234EF-009C-D68C-7C6C-C30AD9E89F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981230-895F-F852-1E49-43BE3ED0E3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95FC-7136-C44A-81A0-07755FBB1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913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44BE0A-27B2-C196-28F5-C893942E4B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C43E50-6364-461B-4DBE-45215C866D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A2ADD0-A0ED-C95C-9B6D-0DC3666954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B428F7-FF29-794F-262B-6A59916394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9FB83-AE5B-3D4C-8588-468573559C52}" type="datetimeFigureOut">
              <a:rPr lang="en-US" smtClean="0"/>
              <a:t>3/6/26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7C99F1-4CC2-2905-EDA0-B3F45F6890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E8ADBB-B7E9-06B6-EC1C-24F6724DE1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95FC-7136-C44A-81A0-07755FBB1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3252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AA5FE6-F4AD-794A-7BDB-DC7742BDA5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EFE8C7-CDCE-4B5F-0B85-705B983D5A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BA8772-ED67-8FC0-2C8F-353D794A6D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0D9DB0B-2220-D60F-80DD-11C98C370B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214293B-651B-375A-47CC-C8780316826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864742B-5082-020A-CE90-F0604A5B3E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9FB83-AE5B-3D4C-8588-468573559C52}" type="datetimeFigureOut">
              <a:rPr lang="en-US" smtClean="0"/>
              <a:t>3/6/26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CAA1F57-4394-4FB7-0C23-249473C321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354482E-0D7D-4056-6594-804027EF9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95FC-7136-C44A-81A0-07755FBB1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3683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74B00A-B766-96EA-BBAF-E67EB70D27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8DA4AF-AC52-3BB7-2E87-4A83ED8D8C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9FB83-AE5B-3D4C-8588-468573559C52}" type="datetimeFigureOut">
              <a:rPr lang="en-US" smtClean="0"/>
              <a:t>3/6/26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CACA9C-0E5B-2696-E561-D2F2520C22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E18C20-BA29-928F-676F-DB3287B034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95FC-7136-C44A-81A0-07755FBB1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8618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290DEB4-00F4-FF6B-37CB-634B44CF54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9FB83-AE5B-3D4C-8588-468573559C52}" type="datetimeFigureOut">
              <a:rPr lang="en-US" smtClean="0"/>
              <a:t>3/6/26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70759AB-3581-5962-AA29-22AF57F227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AD1DEC-1EC2-0314-2E6C-D9C575E8D9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95FC-7136-C44A-81A0-07755FBB1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76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7C7515-4102-2A45-D537-EE868E772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AD28BD-7444-C66A-F69A-EF9C4EEA24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159DE2-E203-751B-4A3D-36B050DBA4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A82F34-5B29-B1ED-B50A-05C99DB2B7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9FB83-AE5B-3D4C-8588-468573559C52}" type="datetimeFigureOut">
              <a:rPr lang="en-US" smtClean="0"/>
              <a:t>3/6/26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6DCAC4-6309-1DE7-3D48-D61332C1D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3CEDFF-9FBC-14E6-B4C4-B35C08CBB7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95FC-7136-C44A-81A0-07755FBB1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571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1D6C22-C919-0C09-7383-1DA4863F0D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4608F8-EAF5-BC4D-03B0-28ACA4C992C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96C450-11D4-5876-7F05-ABDD923BFF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1E0DA6-D145-4C88-9366-7699D1721B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9FB83-AE5B-3D4C-8588-468573559C52}" type="datetimeFigureOut">
              <a:rPr lang="en-US" smtClean="0"/>
              <a:t>3/6/26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0CDD07-CA11-5E2F-8451-A424B6A2A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497356-A12D-8339-E9BE-D827F1642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95FC-7136-C44A-81A0-07755FBB1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773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CB8FD7F-7798-A4C3-397C-968D7DB269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2796F3-0B4D-8A34-8EE3-CC3B2AE364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4072C1-9169-089F-91B5-E427F00050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1A9FB83-AE5B-3D4C-8588-468573559C52}" type="datetimeFigureOut">
              <a:rPr lang="en-US" smtClean="0"/>
              <a:t>3/6/26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E0EDD0-D860-6C4C-3B94-3E88D3FF08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79F8C4-666F-C1BF-AC13-0D89AFDF98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6895FC-7136-C44A-81A0-07755FBB1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873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2D847A0-4A81-262D-F907-A051962750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Box 2">
            <a:extLst>
              <a:ext uri="{FF2B5EF4-FFF2-40B4-BE49-F238E27FC236}">
                <a16:creationId xmlns:a16="http://schemas.microsoft.com/office/drawing/2014/main" id="{3D60BFC6-A836-6BE4-BC36-89DE786CCCAA}"/>
              </a:ext>
            </a:extLst>
          </p:cNvPr>
          <p:cNvSpPr txBox="1"/>
          <p:nvPr/>
        </p:nvSpPr>
        <p:spPr>
          <a:xfrm>
            <a:off x="1003610" y="2295751"/>
            <a:ext cx="10184779" cy="800375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CA" sz="4000" kern="100" dirty="0">
                <a:solidFill>
                  <a:schemeClr val="bg1"/>
                </a:solidFill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GRADE 1 PRACTICE QUESTIONS </a:t>
            </a:r>
          </a:p>
          <a:p>
            <a:pPr algn="ctr"/>
            <a:r>
              <a:rPr lang="en-CA" sz="6000" b="1" kern="100" dirty="0">
                <a:solidFill>
                  <a:schemeClr val="bg1"/>
                </a:solidFill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MIXED REVIEW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4F1AE37F-008D-6CB6-9A11-3B5696DF3F92}"/>
              </a:ext>
            </a:extLst>
          </p:cNvPr>
          <p:cNvGrpSpPr/>
          <p:nvPr/>
        </p:nvGrpSpPr>
        <p:grpSpPr>
          <a:xfrm>
            <a:off x="271077" y="91715"/>
            <a:ext cx="4920331" cy="1422087"/>
            <a:chOff x="2430532" y="761755"/>
            <a:chExt cx="6267545" cy="2222462"/>
          </a:xfrm>
        </p:grpSpPr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ABDC16EB-4683-B711-B88D-4323416EC38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9" r="75903" b="47306"/>
            <a:stretch>
              <a:fillRect/>
            </a:stretch>
          </p:blipFill>
          <p:spPr>
            <a:xfrm>
              <a:off x="2430532" y="761755"/>
              <a:ext cx="1895764" cy="222246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7BD507BF-25A7-B39C-0C41-4FD6FF3B5A28}"/>
                </a:ext>
              </a:extLst>
            </p:cNvPr>
            <p:cNvSpPr txBox="1"/>
            <p:nvPr/>
          </p:nvSpPr>
          <p:spPr>
            <a:xfrm>
              <a:off x="4330716" y="2139177"/>
              <a:ext cx="4362939" cy="80037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20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20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2" name="Picture 1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EF1E88EB-0C84-75B5-658B-FC353DE7E67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l="23285" t="37318" r="5666" b="51187"/>
            <a:stretch>
              <a:fillRect/>
            </a:stretch>
          </p:blipFill>
          <p:spPr>
            <a:xfrm>
              <a:off x="4326296" y="1472798"/>
              <a:ext cx="4371781" cy="80037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656092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27B550-88B0-D95D-E9B7-9F4A80491D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5514D72D-ADF2-98B7-0DD8-3455A769BB71}"/>
              </a:ext>
            </a:extLst>
          </p:cNvPr>
          <p:cNvGrpSpPr/>
          <p:nvPr/>
        </p:nvGrpSpPr>
        <p:grpSpPr>
          <a:xfrm>
            <a:off x="0" y="312348"/>
            <a:ext cx="12192000" cy="1196962"/>
            <a:chOff x="0" y="300918"/>
            <a:chExt cx="12192000" cy="1196962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2760172-3A8B-FAE1-4840-4DB237A4A714}"/>
                </a:ext>
              </a:extLst>
            </p:cNvPr>
            <p:cNvSpPr/>
            <p:nvPr/>
          </p:nvSpPr>
          <p:spPr>
            <a:xfrm>
              <a:off x="0" y="300918"/>
              <a:ext cx="12192000" cy="1026995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E78827CE-461F-221F-5509-65BAE9803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8" b="47123"/>
            <a:stretch>
              <a:fillRect/>
            </a:stretch>
          </p:blipFill>
          <p:spPr>
            <a:xfrm>
              <a:off x="284210" y="345446"/>
              <a:ext cx="2257926" cy="64253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E86787FC-D14C-6DA8-D2E7-EEF6C2088FC9}"/>
                </a:ext>
              </a:extLst>
            </p:cNvPr>
            <p:cNvSpPr txBox="1"/>
            <p:nvPr/>
          </p:nvSpPr>
          <p:spPr>
            <a:xfrm>
              <a:off x="437660" y="937525"/>
              <a:ext cx="2901285" cy="39038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12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12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2">
              <a:extLst>
                <a:ext uri="{FF2B5EF4-FFF2-40B4-BE49-F238E27FC236}">
                  <a16:creationId xmlns:a16="http://schemas.microsoft.com/office/drawing/2014/main" id="{274F8A7F-258C-C75E-67A1-80AF6D753EE0}"/>
                </a:ext>
              </a:extLst>
            </p:cNvPr>
            <p:cNvSpPr txBox="1"/>
            <p:nvPr/>
          </p:nvSpPr>
          <p:spPr>
            <a:xfrm>
              <a:off x="2542136" y="470885"/>
              <a:ext cx="9365655" cy="102699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en-CA" sz="2800" b="1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GRADE 1 MIXED REVIEW</a:t>
              </a:r>
            </a:p>
          </p:txBody>
        </p:sp>
      </p:grpSp>
      <p:sp>
        <p:nvSpPr>
          <p:cNvPr id="12" name="Rectangle 1">
            <a:extLst>
              <a:ext uri="{FF2B5EF4-FFF2-40B4-BE49-F238E27FC236}">
                <a16:creationId xmlns:a16="http://schemas.microsoft.com/office/drawing/2014/main" id="{B183C732-3CA3-6246-B636-1A0F6F51A4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660" y="1714340"/>
            <a:ext cx="1079639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sz="2000" dirty="0"/>
              <a:t>9. </a:t>
            </a:r>
            <a:r>
              <a:rPr lang="en-CA" sz="2800" dirty="0"/>
              <a:t>Draw pictures to solve the following subtraction equations.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907F31A7-79F8-DCA4-3833-A83B19AE77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527372"/>
              </p:ext>
            </p:extLst>
          </p:nvPr>
        </p:nvGraphicFramePr>
        <p:xfrm>
          <a:off x="678077" y="2442590"/>
          <a:ext cx="5940438" cy="39954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70219">
                  <a:extLst>
                    <a:ext uri="{9D8B030D-6E8A-4147-A177-3AD203B41FA5}">
                      <a16:colId xmlns:a16="http://schemas.microsoft.com/office/drawing/2014/main" val="4158160557"/>
                    </a:ext>
                  </a:extLst>
                </a:gridCol>
                <a:gridCol w="2970219">
                  <a:extLst>
                    <a:ext uri="{9D8B030D-6E8A-4147-A177-3AD203B41FA5}">
                      <a16:colId xmlns:a16="http://schemas.microsoft.com/office/drawing/2014/main" val="1623796887"/>
                    </a:ext>
                  </a:extLst>
                </a:gridCol>
              </a:tblGrid>
              <a:tr h="1997722"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CA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12 - 2 = ____</a:t>
                      </a:r>
                      <a:endParaRPr lang="en-CA" sz="2400" dirty="0">
                        <a:effectLst/>
                      </a:endParaRPr>
                    </a:p>
                    <a:p>
                      <a:pPr fontAlgn="t">
                        <a:buNone/>
                      </a:pPr>
                      <a:br>
                        <a:rPr lang="en-CA" sz="2400" dirty="0">
                          <a:effectLst/>
                        </a:rPr>
                      </a:br>
                      <a:br>
                        <a:rPr lang="en-CA" sz="2400" dirty="0">
                          <a:effectLst/>
                        </a:rPr>
                      </a:br>
                      <a:endParaRPr lang="en-CA" sz="2400" dirty="0">
                        <a:effectLst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CA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_____ - 3 = 6</a:t>
                      </a:r>
                      <a:endParaRPr lang="en-CA" sz="2400" dirty="0">
                        <a:effectLst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06616317"/>
                  </a:ext>
                </a:extLst>
              </a:tr>
              <a:tr h="1997722"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CA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19 - ____ = 10</a:t>
                      </a:r>
                      <a:endParaRPr lang="en-CA" sz="2400" dirty="0">
                        <a:effectLst/>
                      </a:endParaRPr>
                    </a:p>
                    <a:p>
                      <a:pPr fontAlgn="t">
                        <a:buNone/>
                      </a:pPr>
                      <a:br>
                        <a:rPr lang="en-CA" sz="2400" dirty="0">
                          <a:effectLst/>
                        </a:rPr>
                      </a:br>
                      <a:br>
                        <a:rPr lang="en-CA" sz="2400" dirty="0">
                          <a:effectLst/>
                        </a:rPr>
                      </a:br>
                      <a:endParaRPr lang="en-CA" sz="2400" dirty="0">
                        <a:effectLst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CA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17 - 6 =</a:t>
                      </a:r>
                      <a:endParaRPr lang="en-CA" sz="2400" dirty="0">
                        <a:effectLst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657558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57649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2ECAFF-DA8C-28D4-2F62-A5605E0296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8303E0D7-E772-D35A-E868-C214F55A9246}"/>
              </a:ext>
            </a:extLst>
          </p:cNvPr>
          <p:cNvGrpSpPr/>
          <p:nvPr/>
        </p:nvGrpSpPr>
        <p:grpSpPr>
          <a:xfrm>
            <a:off x="0" y="312348"/>
            <a:ext cx="12192000" cy="1196962"/>
            <a:chOff x="0" y="300918"/>
            <a:chExt cx="12192000" cy="1196962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18736A85-A087-A815-F559-13AFDC0C4B82}"/>
                </a:ext>
              </a:extLst>
            </p:cNvPr>
            <p:cNvSpPr/>
            <p:nvPr/>
          </p:nvSpPr>
          <p:spPr>
            <a:xfrm>
              <a:off x="0" y="300918"/>
              <a:ext cx="12192000" cy="1026995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5F7CD471-67CF-5D45-F24A-873DFE22D81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8" b="47123"/>
            <a:stretch>
              <a:fillRect/>
            </a:stretch>
          </p:blipFill>
          <p:spPr>
            <a:xfrm>
              <a:off x="284210" y="345446"/>
              <a:ext cx="2257926" cy="64253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6DB66EBB-8195-900D-A955-BEAD58AEA022}"/>
                </a:ext>
              </a:extLst>
            </p:cNvPr>
            <p:cNvSpPr txBox="1"/>
            <p:nvPr/>
          </p:nvSpPr>
          <p:spPr>
            <a:xfrm>
              <a:off x="437660" y="937525"/>
              <a:ext cx="2901285" cy="39038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12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12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2">
              <a:extLst>
                <a:ext uri="{FF2B5EF4-FFF2-40B4-BE49-F238E27FC236}">
                  <a16:creationId xmlns:a16="http://schemas.microsoft.com/office/drawing/2014/main" id="{0F5F9DE4-2E4B-445D-2E48-FD474A98C3D9}"/>
                </a:ext>
              </a:extLst>
            </p:cNvPr>
            <p:cNvSpPr txBox="1"/>
            <p:nvPr/>
          </p:nvSpPr>
          <p:spPr>
            <a:xfrm>
              <a:off x="2542136" y="470885"/>
              <a:ext cx="9365655" cy="102699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en-CA" sz="2800" b="1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GRADE 1 MIXED REVIEW</a:t>
              </a:r>
            </a:p>
          </p:txBody>
        </p:sp>
      </p:grpSp>
      <p:sp>
        <p:nvSpPr>
          <p:cNvPr id="12" name="Rectangle 1">
            <a:extLst>
              <a:ext uri="{FF2B5EF4-FFF2-40B4-BE49-F238E27FC236}">
                <a16:creationId xmlns:a16="http://schemas.microsoft.com/office/drawing/2014/main" id="{96E9CBCB-4043-8725-C1D9-316749D3A5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660" y="1805983"/>
            <a:ext cx="10796397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sz="2800" dirty="0"/>
              <a:t>10. There are 14 ducks in the pond and some fly away. There are 8 ducks still in the pond. How many flew away? </a:t>
            </a:r>
          </a:p>
          <a:p>
            <a:r>
              <a:rPr lang="en-CA" sz="2800" dirty="0"/>
              <a:t>Use pictures, numbers, and words to show how you solved this problem.</a:t>
            </a:r>
          </a:p>
          <a:p>
            <a:br>
              <a:rPr lang="en-CA" sz="2800" dirty="0"/>
            </a:br>
            <a:endParaRPr lang="en-CA" sz="2800" dirty="0">
              <a:solidFill>
                <a:srgbClr val="000000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4972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8F37CC-9A25-A797-C164-2F0CFEC188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5DF0FAF7-AE20-A474-7A35-EABE064AA3C0}"/>
              </a:ext>
            </a:extLst>
          </p:cNvPr>
          <p:cNvGrpSpPr/>
          <p:nvPr/>
        </p:nvGrpSpPr>
        <p:grpSpPr>
          <a:xfrm>
            <a:off x="0" y="312348"/>
            <a:ext cx="12192000" cy="1196962"/>
            <a:chOff x="0" y="300918"/>
            <a:chExt cx="12192000" cy="1196962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4D644E0A-698F-932D-4D14-6A5E7F8D6B9E}"/>
                </a:ext>
              </a:extLst>
            </p:cNvPr>
            <p:cNvSpPr/>
            <p:nvPr/>
          </p:nvSpPr>
          <p:spPr>
            <a:xfrm>
              <a:off x="0" y="300918"/>
              <a:ext cx="12192000" cy="1026995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3BCA0515-49E3-30FF-5192-7391D951995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8" b="47123"/>
            <a:stretch>
              <a:fillRect/>
            </a:stretch>
          </p:blipFill>
          <p:spPr>
            <a:xfrm>
              <a:off x="284210" y="345446"/>
              <a:ext cx="2257926" cy="64253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D95625DF-A1D8-3209-0D52-05785B7A205F}"/>
                </a:ext>
              </a:extLst>
            </p:cNvPr>
            <p:cNvSpPr txBox="1"/>
            <p:nvPr/>
          </p:nvSpPr>
          <p:spPr>
            <a:xfrm>
              <a:off x="437660" y="937525"/>
              <a:ext cx="2901285" cy="39038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12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12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2">
              <a:extLst>
                <a:ext uri="{FF2B5EF4-FFF2-40B4-BE49-F238E27FC236}">
                  <a16:creationId xmlns:a16="http://schemas.microsoft.com/office/drawing/2014/main" id="{4481E773-2817-1C0F-C443-5291315C81A5}"/>
                </a:ext>
              </a:extLst>
            </p:cNvPr>
            <p:cNvSpPr txBox="1"/>
            <p:nvPr/>
          </p:nvSpPr>
          <p:spPr>
            <a:xfrm>
              <a:off x="2542136" y="470885"/>
              <a:ext cx="9365655" cy="102699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en-CA" sz="2800" b="1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GRADE 1 MIXED REVIEW</a:t>
              </a:r>
            </a:p>
          </p:txBody>
        </p:sp>
      </p:grpSp>
      <p:sp>
        <p:nvSpPr>
          <p:cNvPr id="12" name="Rectangle 1">
            <a:extLst>
              <a:ext uri="{FF2B5EF4-FFF2-40B4-BE49-F238E27FC236}">
                <a16:creationId xmlns:a16="http://schemas.microsoft.com/office/drawing/2014/main" id="{335C0892-545F-B1E3-1FBF-099EB2FE0E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660" y="2191394"/>
            <a:ext cx="609376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sz="2800" dirty="0"/>
              <a:t>1. How many orange dots are there?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1594F484-5734-45EF-4138-9A62376F01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660" y="2872949"/>
            <a:ext cx="6113543" cy="20473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853596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B272D9-1ED1-EF43-BF4B-CE5FD12E06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4FC939C3-C003-87E9-2F63-2BA387F920FC}"/>
              </a:ext>
            </a:extLst>
          </p:cNvPr>
          <p:cNvGrpSpPr/>
          <p:nvPr/>
        </p:nvGrpSpPr>
        <p:grpSpPr>
          <a:xfrm>
            <a:off x="0" y="312348"/>
            <a:ext cx="12192000" cy="1196962"/>
            <a:chOff x="0" y="300918"/>
            <a:chExt cx="12192000" cy="1196962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82052454-EBF4-710D-7E44-BD13356CA562}"/>
                </a:ext>
              </a:extLst>
            </p:cNvPr>
            <p:cNvSpPr/>
            <p:nvPr/>
          </p:nvSpPr>
          <p:spPr>
            <a:xfrm>
              <a:off x="0" y="300918"/>
              <a:ext cx="12192000" cy="1026995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B43F0DA6-8E11-759E-FEB5-70D2D02CADD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8" b="47123"/>
            <a:stretch>
              <a:fillRect/>
            </a:stretch>
          </p:blipFill>
          <p:spPr>
            <a:xfrm>
              <a:off x="284210" y="345446"/>
              <a:ext cx="2257926" cy="64253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972C2751-C853-0191-3A80-0DABA4FE801E}"/>
                </a:ext>
              </a:extLst>
            </p:cNvPr>
            <p:cNvSpPr txBox="1"/>
            <p:nvPr/>
          </p:nvSpPr>
          <p:spPr>
            <a:xfrm>
              <a:off x="437660" y="937525"/>
              <a:ext cx="2901285" cy="39038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12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12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2">
              <a:extLst>
                <a:ext uri="{FF2B5EF4-FFF2-40B4-BE49-F238E27FC236}">
                  <a16:creationId xmlns:a16="http://schemas.microsoft.com/office/drawing/2014/main" id="{C9EEA937-B131-1153-FE5D-8DF879E9F0D3}"/>
                </a:ext>
              </a:extLst>
            </p:cNvPr>
            <p:cNvSpPr txBox="1"/>
            <p:nvPr/>
          </p:nvSpPr>
          <p:spPr>
            <a:xfrm>
              <a:off x="2542136" y="470885"/>
              <a:ext cx="9365655" cy="102699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en-CA" sz="2800" b="1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GRADE 1 MIXED REVIEW</a:t>
              </a:r>
            </a:p>
          </p:txBody>
        </p:sp>
      </p:grpSp>
      <p:sp>
        <p:nvSpPr>
          <p:cNvPr id="12" name="Rectangle 1">
            <a:extLst>
              <a:ext uri="{FF2B5EF4-FFF2-40B4-BE49-F238E27FC236}">
                <a16:creationId xmlns:a16="http://schemas.microsoft.com/office/drawing/2014/main" id="{D0380D1C-2D30-DB3D-FEC8-87841BD63C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660" y="2160670"/>
            <a:ext cx="10796397" cy="3539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sz="2800" dirty="0"/>
              <a:t>2. There are 6 orange cubes and 5 blue cubes. When you combine them together, how many cubes are there?</a:t>
            </a:r>
          </a:p>
          <a:p>
            <a:endParaRPr lang="en-CA" sz="2800" dirty="0"/>
          </a:p>
          <a:p>
            <a:endParaRPr lang="en-CA" sz="2800" dirty="0"/>
          </a:p>
          <a:p>
            <a:endParaRPr lang="en-CA" sz="2800" dirty="0"/>
          </a:p>
          <a:p>
            <a:endParaRPr lang="en-CA" sz="2800" dirty="0"/>
          </a:p>
          <a:p>
            <a:endParaRPr lang="en-CA" sz="2800" dirty="0"/>
          </a:p>
          <a:p>
            <a:r>
              <a:rPr lang="en-CA" sz="2800" dirty="0"/>
              <a:t>What is the addition equation?	______ + ______ = ______</a:t>
            </a:r>
          </a:p>
        </p:txBody>
      </p:sp>
      <p:pic>
        <p:nvPicPr>
          <p:cNvPr id="3" name="Picture 4">
            <a:extLst>
              <a:ext uri="{FF2B5EF4-FFF2-40B4-BE49-F238E27FC236}">
                <a16:creationId xmlns:a16="http://schemas.microsoft.com/office/drawing/2014/main" id="{7E7390CB-BF0F-2FE8-D76C-6695287FE7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8584" y="3154902"/>
            <a:ext cx="4960722" cy="15509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181675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4742BD-F77F-DA06-B13C-7240D6B235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C2FFB0EB-F567-D076-09A6-D2BD623A76B0}"/>
              </a:ext>
            </a:extLst>
          </p:cNvPr>
          <p:cNvGrpSpPr/>
          <p:nvPr/>
        </p:nvGrpSpPr>
        <p:grpSpPr>
          <a:xfrm>
            <a:off x="0" y="312348"/>
            <a:ext cx="12192000" cy="1196962"/>
            <a:chOff x="0" y="300918"/>
            <a:chExt cx="12192000" cy="1196962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D46E75FE-086C-C658-5FDF-D5A20A8B5FF6}"/>
                </a:ext>
              </a:extLst>
            </p:cNvPr>
            <p:cNvSpPr/>
            <p:nvPr/>
          </p:nvSpPr>
          <p:spPr>
            <a:xfrm>
              <a:off x="0" y="300918"/>
              <a:ext cx="12192000" cy="1026995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C0A8399F-ECC6-C8D2-50DB-CBAE072420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8" b="47123"/>
            <a:stretch>
              <a:fillRect/>
            </a:stretch>
          </p:blipFill>
          <p:spPr>
            <a:xfrm>
              <a:off x="284210" y="345446"/>
              <a:ext cx="2257926" cy="64253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06B172F9-4ECE-CEBD-0871-5A184D03871B}"/>
                </a:ext>
              </a:extLst>
            </p:cNvPr>
            <p:cNvSpPr txBox="1"/>
            <p:nvPr/>
          </p:nvSpPr>
          <p:spPr>
            <a:xfrm>
              <a:off x="437660" y="937525"/>
              <a:ext cx="2901285" cy="39038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12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12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2">
              <a:extLst>
                <a:ext uri="{FF2B5EF4-FFF2-40B4-BE49-F238E27FC236}">
                  <a16:creationId xmlns:a16="http://schemas.microsoft.com/office/drawing/2014/main" id="{4BB78771-B874-C2D3-D336-1DA56D0E69CF}"/>
                </a:ext>
              </a:extLst>
            </p:cNvPr>
            <p:cNvSpPr txBox="1"/>
            <p:nvPr/>
          </p:nvSpPr>
          <p:spPr>
            <a:xfrm>
              <a:off x="2542136" y="470885"/>
              <a:ext cx="9365655" cy="102699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en-CA" sz="2800" b="1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GRADE 1 MIXED REVIEW</a:t>
              </a:r>
            </a:p>
          </p:txBody>
        </p:sp>
      </p:grpSp>
      <p:sp>
        <p:nvSpPr>
          <p:cNvPr id="12" name="Rectangle 1">
            <a:extLst>
              <a:ext uri="{FF2B5EF4-FFF2-40B4-BE49-F238E27FC236}">
                <a16:creationId xmlns:a16="http://schemas.microsoft.com/office/drawing/2014/main" id="{82BD8BDC-E54D-FB65-377C-93BE623F2E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660" y="2101389"/>
            <a:ext cx="10796397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sz="2800" dirty="0"/>
              <a:t>3. Draw what comes next in the pattern:</a:t>
            </a:r>
          </a:p>
          <a:p>
            <a:endParaRPr lang="en-CA" sz="2800" dirty="0"/>
          </a:p>
          <a:p>
            <a:endParaRPr lang="en-CA" sz="2800" dirty="0"/>
          </a:p>
          <a:p>
            <a:r>
              <a:rPr lang="en-CA" sz="2800" dirty="0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							       </a:t>
            </a:r>
            <a:r>
              <a:rPr lang="en-CA" sz="2800" dirty="0"/>
              <a:t>______   ______    ______</a:t>
            </a:r>
          </a:p>
        </p:txBody>
      </p:sp>
      <p:pic>
        <p:nvPicPr>
          <p:cNvPr id="2" name="Picture 6">
            <a:extLst>
              <a:ext uri="{FF2B5EF4-FFF2-40B4-BE49-F238E27FC236}">
                <a16:creationId xmlns:a16="http://schemas.microsoft.com/office/drawing/2014/main" id="{67219500-E8BD-215F-3EFD-4D82CB617C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660" y="2968569"/>
            <a:ext cx="6354094" cy="1187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41492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AA2229-CFDF-1062-485F-B54173023E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35B68851-BCAF-1AD3-EE54-FFC566254F7C}"/>
              </a:ext>
            </a:extLst>
          </p:cNvPr>
          <p:cNvGrpSpPr/>
          <p:nvPr/>
        </p:nvGrpSpPr>
        <p:grpSpPr>
          <a:xfrm>
            <a:off x="0" y="312348"/>
            <a:ext cx="12192000" cy="1196962"/>
            <a:chOff x="0" y="300918"/>
            <a:chExt cx="12192000" cy="1196962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3CDB6D47-43ED-42CE-02AF-A64A24FF4268}"/>
                </a:ext>
              </a:extLst>
            </p:cNvPr>
            <p:cNvSpPr/>
            <p:nvPr/>
          </p:nvSpPr>
          <p:spPr>
            <a:xfrm>
              <a:off x="0" y="300918"/>
              <a:ext cx="12192000" cy="1026995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55613D37-4DDD-1407-720C-794FF5546B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8" b="47123"/>
            <a:stretch>
              <a:fillRect/>
            </a:stretch>
          </p:blipFill>
          <p:spPr>
            <a:xfrm>
              <a:off x="284210" y="345446"/>
              <a:ext cx="2257926" cy="64253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1149D9B1-57FC-A524-60A1-A80F4696B632}"/>
                </a:ext>
              </a:extLst>
            </p:cNvPr>
            <p:cNvSpPr txBox="1"/>
            <p:nvPr/>
          </p:nvSpPr>
          <p:spPr>
            <a:xfrm>
              <a:off x="437660" y="937525"/>
              <a:ext cx="2901285" cy="39038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12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12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2">
              <a:extLst>
                <a:ext uri="{FF2B5EF4-FFF2-40B4-BE49-F238E27FC236}">
                  <a16:creationId xmlns:a16="http://schemas.microsoft.com/office/drawing/2014/main" id="{D4C49952-2D18-59A8-C242-B369FC3410D0}"/>
                </a:ext>
              </a:extLst>
            </p:cNvPr>
            <p:cNvSpPr txBox="1"/>
            <p:nvPr/>
          </p:nvSpPr>
          <p:spPr>
            <a:xfrm>
              <a:off x="2542136" y="470885"/>
              <a:ext cx="9365655" cy="102699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en-CA" sz="2800" b="1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GRADE 1 MIXED REVIEW</a:t>
              </a:r>
            </a:p>
          </p:txBody>
        </p:sp>
      </p:grpSp>
      <p:sp>
        <p:nvSpPr>
          <p:cNvPr id="12" name="Rectangle 1">
            <a:extLst>
              <a:ext uri="{FF2B5EF4-FFF2-40B4-BE49-F238E27FC236}">
                <a16:creationId xmlns:a16="http://schemas.microsoft.com/office/drawing/2014/main" id="{2291A3CC-C074-4FCC-FB18-3C33C94DB3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660" y="1975950"/>
            <a:ext cx="1079639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sz="2800" dirty="0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4. </a:t>
            </a:r>
            <a:r>
              <a:rPr lang="en-CA" sz="2800" dirty="0"/>
              <a:t>Show one way to make 7 on a ten frame.</a:t>
            </a:r>
          </a:p>
        </p:txBody>
      </p:sp>
      <p:pic>
        <p:nvPicPr>
          <p:cNvPr id="3" name="Picture 8">
            <a:extLst>
              <a:ext uri="{FF2B5EF4-FFF2-40B4-BE49-F238E27FC236}">
                <a16:creationId xmlns:a16="http://schemas.microsoft.com/office/drawing/2014/main" id="{02A431CF-C8E5-DE78-E354-D7EE79CB60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821" y="2569516"/>
            <a:ext cx="5276248" cy="25719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488412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BF4554-EAA4-762B-B123-4A51A37926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DB7D9946-C571-79CE-F256-D326FB71A5D2}"/>
              </a:ext>
            </a:extLst>
          </p:cNvPr>
          <p:cNvGrpSpPr/>
          <p:nvPr/>
        </p:nvGrpSpPr>
        <p:grpSpPr>
          <a:xfrm>
            <a:off x="0" y="312348"/>
            <a:ext cx="12192000" cy="1196962"/>
            <a:chOff x="0" y="300918"/>
            <a:chExt cx="12192000" cy="1196962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A3D0D75B-0AC5-6740-27D6-BDC7AA78AC5C}"/>
                </a:ext>
              </a:extLst>
            </p:cNvPr>
            <p:cNvSpPr/>
            <p:nvPr/>
          </p:nvSpPr>
          <p:spPr>
            <a:xfrm>
              <a:off x="0" y="300918"/>
              <a:ext cx="12192000" cy="1026995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81A29A9A-855D-D87C-E14B-F656B9D9DE8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8" b="47123"/>
            <a:stretch>
              <a:fillRect/>
            </a:stretch>
          </p:blipFill>
          <p:spPr>
            <a:xfrm>
              <a:off x="284210" y="345446"/>
              <a:ext cx="2257926" cy="64253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8800755C-989D-0BBB-D312-E9A6A32C8F84}"/>
                </a:ext>
              </a:extLst>
            </p:cNvPr>
            <p:cNvSpPr txBox="1"/>
            <p:nvPr/>
          </p:nvSpPr>
          <p:spPr>
            <a:xfrm>
              <a:off x="437660" y="937525"/>
              <a:ext cx="2901285" cy="39038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12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12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2">
              <a:extLst>
                <a:ext uri="{FF2B5EF4-FFF2-40B4-BE49-F238E27FC236}">
                  <a16:creationId xmlns:a16="http://schemas.microsoft.com/office/drawing/2014/main" id="{9E794617-EF23-E45E-6760-B012E2851B83}"/>
                </a:ext>
              </a:extLst>
            </p:cNvPr>
            <p:cNvSpPr txBox="1"/>
            <p:nvPr/>
          </p:nvSpPr>
          <p:spPr>
            <a:xfrm>
              <a:off x="2542136" y="470885"/>
              <a:ext cx="9365655" cy="102699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en-CA" sz="2800" b="1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GRADE 1 MIXED REVIEW</a:t>
              </a:r>
            </a:p>
          </p:txBody>
        </p:sp>
      </p:grpSp>
      <p:sp>
        <p:nvSpPr>
          <p:cNvPr id="12" name="Rectangle 1">
            <a:extLst>
              <a:ext uri="{FF2B5EF4-FFF2-40B4-BE49-F238E27FC236}">
                <a16:creationId xmlns:a16="http://schemas.microsoft.com/office/drawing/2014/main" id="{D56966D1-5AD9-96F4-5DCF-7666CFB121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660" y="1760506"/>
            <a:ext cx="10796397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sz="2800" dirty="0"/>
              <a:t>5. Draw pictures or use tally marks to solve the following addition equations.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AE42F53E-9DEF-8A3D-E1E8-20E564622A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9832864"/>
              </p:ext>
            </p:extLst>
          </p:nvPr>
        </p:nvGraphicFramePr>
        <p:xfrm>
          <a:off x="612763" y="2965809"/>
          <a:ext cx="9206152" cy="318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03076">
                  <a:extLst>
                    <a:ext uri="{9D8B030D-6E8A-4147-A177-3AD203B41FA5}">
                      <a16:colId xmlns:a16="http://schemas.microsoft.com/office/drawing/2014/main" val="4158160557"/>
                    </a:ext>
                  </a:extLst>
                </a:gridCol>
                <a:gridCol w="4603076">
                  <a:extLst>
                    <a:ext uri="{9D8B030D-6E8A-4147-A177-3AD203B41FA5}">
                      <a16:colId xmlns:a16="http://schemas.microsoft.com/office/drawing/2014/main" val="1623796887"/>
                    </a:ext>
                  </a:extLst>
                </a:gridCol>
              </a:tblGrid>
              <a:tr h="763141"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CA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+ 5 = _____</a:t>
                      </a:r>
                      <a:endParaRPr lang="en-CA" sz="3200" dirty="0">
                        <a:effectLst/>
                      </a:endParaRPr>
                    </a:p>
                    <a:p>
                      <a:pPr fontAlgn="t">
                        <a:buNone/>
                      </a:pPr>
                      <a:br>
                        <a:rPr lang="en-CA" sz="3200" dirty="0">
                          <a:effectLst/>
                        </a:rPr>
                      </a:br>
                      <a:endParaRPr lang="en-CA" sz="3200" dirty="0">
                        <a:effectLst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CA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 + ____ = 10</a:t>
                      </a:r>
                      <a:endParaRPr lang="en-CA" sz="3200" dirty="0">
                        <a:effectLst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06616317"/>
                  </a:ext>
                </a:extLst>
              </a:tr>
              <a:tr h="509867"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CA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_____ + 5 = 14</a:t>
                      </a:r>
                      <a:endParaRPr lang="en-CA" sz="3200" dirty="0">
                        <a:effectLst/>
                      </a:endParaRPr>
                    </a:p>
                    <a:p>
                      <a:pPr fontAlgn="t">
                        <a:buNone/>
                      </a:pPr>
                      <a:br>
                        <a:rPr lang="en-CA" sz="3200" dirty="0">
                          <a:effectLst/>
                        </a:rPr>
                      </a:br>
                      <a:endParaRPr lang="en-CA" sz="3200" dirty="0">
                        <a:effectLst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CA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 + 8 =</a:t>
                      </a:r>
                      <a:endParaRPr lang="en-CA" sz="3200" dirty="0">
                        <a:effectLst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657558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821700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D570D6-34A1-E375-D433-07F5C68795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948F860A-4F72-18B6-2104-823654A1AA8E}"/>
              </a:ext>
            </a:extLst>
          </p:cNvPr>
          <p:cNvGrpSpPr/>
          <p:nvPr/>
        </p:nvGrpSpPr>
        <p:grpSpPr>
          <a:xfrm>
            <a:off x="0" y="312348"/>
            <a:ext cx="12192000" cy="1196962"/>
            <a:chOff x="0" y="300918"/>
            <a:chExt cx="12192000" cy="1196962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54FC316C-E7F9-2371-183C-C34D5406E4A4}"/>
                </a:ext>
              </a:extLst>
            </p:cNvPr>
            <p:cNvSpPr/>
            <p:nvPr/>
          </p:nvSpPr>
          <p:spPr>
            <a:xfrm>
              <a:off x="0" y="300918"/>
              <a:ext cx="12192000" cy="1026995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9D417DA4-D80C-3377-9A7E-A491534A20E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8" b="47123"/>
            <a:stretch>
              <a:fillRect/>
            </a:stretch>
          </p:blipFill>
          <p:spPr>
            <a:xfrm>
              <a:off x="284210" y="345446"/>
              <a:ext cx="2257926" cy="64253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FBE12212-078E-BCB4-35A7-92FC0D5A0FE5}"/>
                </a:ext>
              </a:extLst>
            </p:cNvPr>
            <p:cNvSpPr txBox="1"/>
            <p:nvPr/>
          </p:nvSpPr>
          <p:spPr>
            <a:xfrm>
              <a:off x="437660" y="937525"/>
              <a:ext cx="2901285" cy="39038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12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12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2">
              <a:extLst>
                <a:ext uri="{FF2B5EF4-FFF2-40B4-BE49-F238E27FC236}">
                  <a16:creationId xmlns:a16="http://schemas.microsoft.com/office/drawing/2014/main" id="{00245F53-BD46-A714-AAEC-C84AE479FBAB}"/>
                </a:ext>
              </a:extLst>
            </p:cNvPr>
            <p:cNvSpPr txBox="1"/>
            <p:nvPr/>
          </p:nvSpPr>
          <p:spPr>
            <a:xfrm>
              <a:off x="2542136" y="470885"/>
              <a:ext cx="9365655" cy="102699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en-CA" sz="2800" b="1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GRADE 1 MIXED REVIEW</a:t>
              </a:r>
            </a:p>
          </p:txBody>
        </p:sp>
      </p:grpSp>
      <p:sp>
        <p:nvSpPr>
          <p:cNvPr id="12" name="Rectangle 1">
            <a:extLst>
              <a:ext uri="{FF2B5EF4-FFF2-40B4-BE49-F238E27FC236}">
                <a16:creationId xmlns:a16="http://schemas.microsoft.com/office/drawing/2014/main" id="{B913DED7-650A-A9E5-F38E-7084B91B8E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660" y="1760506"/>
            <a:ext cx="10796397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sz="2800" dirty="0"/>
              <a:t>6. How are these two shapes the same? How are they different?</a:t>
            </a:r>
          </a:p>
          <a:p>
            <a:endParaRPr lang="en-CA" sz="2800" dirty="0">
              <a:solidFill>
                <a:srgbClr val="000000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B8EBE67-B9AA-0E87-0C98-2421D3F8C8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660" y="2374185"/>
            <a:ext cx="8238754" cy="27856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79867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D50D1F-0DFA-4B55-7F94-A3D2DBAA2E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DD56A986-ED04-DBB4-FAB3-C0F5D9C73983}"/>
              </a:ext>
            </a:extLst>
          </p:cNvPr>
          <p:cNvGrpSpPr/>
          <p:nvPr/>
        </p:nvGrpSpPr>
        <p:grpSpPr>
          <a:xfrm>
            <a:off x="0" y="312348"/>
            <a:ext cx="12192000" cy="1196962"/>
            <a:chOff x="0" y="300918"/>
            <a:chExt cx="12192000" cy="1196962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D7CCB29-5343-3FEB-9FE1-BF4AB01C8527}"/>
                </a:ext>
              </a:extLst>
            </p:cNvPr>
            <p:cNvSpPr/>
            <p:nvPr/>
          </p:nvSpPr>
          <p:spPr>
            <a:xfrm>
              <a:off x="0" y="300918"/>
              <a:ext cx="12192000" cy="1026995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6A62C556-5A46-CE66-6538-D4411A313ED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8" b="47123"/>
            <a:stretch>
              <a:fillRect/>
            </a:stretch>
          </p:blipFill>
          <p:spPr>
            <a:xfrm>
              <a:off x="284210" y="345446"/>
              <a:ext cx="2257926" cy="64253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0BEA1E7F-4F08-E58D-5FBE-B1CEDB956E4A}"/>
                </a:ext>
              </a:extLst>
            </p:cNvPr>
            <p:cNvSpPr txBox="1"/>
            <p:nvPr/>
          </p:nvSpPr>
          <p:spPr>
            <a:xfrm>
              <a:off x="437660" y="937525"/>
              <a:ext cx="2901285" cy="39038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12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12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2">
              <a:extLst>
                <a:ext uri="{FF2B5EF4-FFF2-40B4-BE49-F238E27FC236}">
                  <a16:creationId xmlns:a16="http://schemas.microsoft.com/office/drawing/2014/main" id="{B9D50E9A-415D-ADF8-08D0-4F9F1B7E90BC}"/>
                </a:ext>
              </a:extLst>
            </p:cNvPr>
            <p:cNvSpPr txBox="1"/>
            <p:nvPr/>
          </p:nvSpPr>
          <p:spPr>
            <a:xfrm>
              <a:off x="2542136" y="470885"/>
              <a:ext cx="9365655" cy="102699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en-CA" sz="2800" b="1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GRADE 1 MIXED REVIEW</a:t>
              </a:r>
            </a:p>
          </p:txBody>
        </p:sp>
      </p:grpSp>
      <p:sp>
        <p:nvSpPr>
          <p:cNvPr id="12" name="Rectangle 1">
            <a:extLst>
              <a:ext uri="{FF2B5EF4-FFF2-40B4-BE49-F238E27FC236}">
                <a16:creationId xmlns:a16="http://schemas.microsoft.com/office/drawing/2014/main" id="{AFF7D58A-8509-F162-E4E0-FDEAC95F83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660" y="1805983"/>
            <a:ext cx="10796397" cy="4401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sz="2800" dirty="0"/>
              <a:t>7. There are 9 green cubes. If you remove 3 cubes, how many will be left?</a:t>
            </a:r>
          </a:p>
          <a:p>
            <a:endParaRPr lang="en-CA" sz="2800" dirty="0"/>
          </a:p>
          <a:p>
            <a:endParaRPr lang="en-CA" sz="2800" dirty="0"/>
          </a:p>
          <a:p>
            <a:endParaRPr lang="en-CA" sz="2800" dirty="0"/>
          </a:p>
          <a:p>
            <a:endParaRPr lang="en-CA" sz="2800" dirty="0"/>
          </a:p>
          <a:p>
            <a:endParaRPr lang="en-CA" sz="2800" dirty="0"/>
          </a:p>
          <a:p>
            <a:endParaRPr lang="en-CA" sz="2800" dirty="0"/>
          </a:p>
          <a:p>
            <a:endParaRPr lang="en-CA" sz="2800" dirty="0"/>
          </a:p>
          <a:p>
            <a:r>
              <a:rPr lang="en-CA" sz="2800" dirty="0"/>
              <a:t>What is the subtraction equation?  ______ -  ______ = ______</a:t>
            </a:r>
          </a:p>
        </p:txBody>
      </p:sp>
      <p:pic>
        <p:nvPicPr>
          <p:cNvPr id="2" name="Picture 4">
            <a:extLst>
              <a:ext uri="{FF2B5EF4-FFF2-40B4-BE49-F238E27FC236}">
                <a16:creationId xmlns:a16="http://schemas.microsoft.com/office/drawing/2014/main" id="{7253FD12-E619-AFC4-EC09-9FAB75AB8D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660" y="2783093"/>
            <a:ext cx="6206981" cy="24469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047116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ADCD39-BC41-196A-E456-9355B5EA23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55F42683-6EC6-3F02-1A10-9063F4928FA9}"/>
              </a:ext>
            </a:extLst>
          </p:cNvPr>
          <p:cNvGrpSpPr/>
          <p:nvPr/>
        </p:nvGrpSpPr>
        <p:grpSpPr>
          <a:xfrm>
            <a:off x="0" y="312348"/>
            <a:ext cx="12192000" cy="1196962"/>
            <a:chOff x="0" y="300918"/>
            <a:chExt cx="12192000" cy="1196962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2275D703-38D2-79A4-CBAD-8C0FC542FA2E}"/>
                </a:ext>
              </a:extLst>
            </p:cNvPr>
            <p:cNvSpPr/>
            <p:nvPr/>
          </p:nvSpPr>
          <p:spPr>
            <a:xfrm>
              <a:off x="0" y="300918"/>
              <a:ext cx="12192000" cy="1026995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9824EBBD-A78C-8240-5876-639A50366B5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8" b="47123"/>
            <a:stretch>
              <a:fillRect/>
            </a:stretch>
          </p:blipFill>
          <p:spPr>
            <a:xfrm>
              <a:off x="284210" y="345446"/>
              <a:ext cx="2257926" cy="64253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D70C1201-432A-254B-0D56-9D98D3612222}"/>
                </a:ext>
              </a:extLst>
            </p:cNvPr>
            <p:cNvSpPr txBox="1"/>
            <p:nvPr/>
          </p:nvSpPr>
          <p:spPr>
            <a:xfrm>
              <a:off x="437660" y="937525"/>
              <a:ext cx="2901285" cy="39038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12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12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2">
              <a:extLst>
                <a:ext uri="{FF2B5EF4-FFF2-40B4-BE49-F238E27FC236}">
                  <a16:creationId xmlns:a16="http://schemas.microsoft.com/office/drawing/2014/main" id="{1C37AFC7-0B06-1A5E-5B3B-F9AFF8CAD004}"/>
                </a:ext>
              </a:extLst>
            </p:cNvPr>
            <p:cNvSpPr txBox="1"/>
            <p:nvPr/>
          </p:nvSpPr>
          <p:spPr>
            <a:xfrm>
              <a:off x="2542136" y="470885"/>
              <a:ext cx="9365655" cy="102699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en-CA" sz="2800" b="1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GRADE 1 MIXED REVIEW</a:t>
              </a:r>
            </a:p>
          </p:txBody>
        </p:sp>
      </p:grpSp>
      <p:sp>
        <p:nvSpPr>
          <p:cNvPr id="12" name="Rectangle 1">
            <a:extLst>
              <a:ext uri="{FF2B5EF4-FFF2-40B4-BE49-F238E27FC236}">
                <a16:creationId xmlns:a16="http://schemas.microsoft.com/office/drawing/2014/main" id="{0C206591-8D71-4026-3657-1EA6098CDD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6082" y="1975950"/>
            <a:ext cx="10796397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sz="2800" dirty="0"/>
              <a:t>8. About how long do you think your pencil is? </a:t>
            </a:r>
          </a:p>
          <a:p>
            <a:r>
              <a:rPr lang="en-CA" sz="2800" dirty="0"/>
              <a:t>What could you measure it with?</a:t>
            </a:r>
          </a:p>
        </p:txBody>
      </p:sp>
    </p:spTree>
    <p:extLst>
      <p:ext uri="{BB962C8B-B14F-4D97-AF65-F5344CB8AC3E}">
        <p14:creationId xmlns:p14="http://schemas.microsoft.com/office/powerpoint/2010/main" val="40336918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4954</TotalTime>
  <Words>337</Words>
  <Application>Microsoft Macintosh PowerPoint</Application>
  <PresentationFormat>Widescreen</PresentationFormat>
  <Paragraphs>65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Aptos</vt:lpstr>
      <vt:lpstr>Aptos Display</vt:lpstr>
      <vt:lpstr>Arial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Yas Mann</dc:creator>
  <cp:lastModifiedBy>Yas Mann</cp:lastModifiedBy>
  <cp:revision>52</cp:revision>
  <cp:lastPrinted>2026-03-06T18:58:11Z</cp:lastPrinted>
  <dcterms:created xsi:type="dcterms:W3CDTF">2025-08-19T18:11:59Z</dcterms:created>
  <dcterms:modified xsi:type="dcterms:W3CDTF">2026-03-06T22:31:37Z</dcterms:modified>
</cp:coreProperties>
</file>