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91" r:id="rId2"/>
    <p:sldId id="506" r:id="rId3"/>
    <p:sldId id="507" r:id="rId4"/>
    <p:sldId id="508" r:id="rId5"/>
    <p:sldId id="509" r:id="rId6"/>
    <p:sldId id="510" r:id="rId7"/>
    <p:sldId id="511" r:id="rId8"/>
    <p:sldId id="512" r:id="rId9"/>
    <p:sldId id="513" r:id="rId10"/>
    <p:sldId id="514"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574" r:id="rId71"/>
    <p:sldId id="575" r:id="rId72"/>
    <p:sldId id="576" r:id="rId73"/>
    <p:sldId id="57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405"/>
    <p:restoredTop sz="94661"/>
  </p:normalViewPr>
  <p:slideViewPr>
    <p:cSldViewPr snapToGrid="0">
      <p:cViewPr>
        <p:scale>
          <a:sx n="31" d="100"/>
          <a:sy n="31" d="100"/>
        </p:scale>
        <p:origin x="1520" y="1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2/25/26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2/25/26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acQg369LPnv64gwxRVqn-ufDK--5RU9IefgaOJ25cBAGAUIhgYmaVwH-sOJ6slbjpTniISxSMt9OdYQfGsEz722r570yDqUZfriscbUtYjnzvr3NdMpi2t2zgtR_iCOqhRn5r?key=TYYCJrqaGgioHLOhwCtfW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1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NUMBER CONCEPTS</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656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018D-17A0-B28E-E5CC-80617CF6511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FB4D8EE-6F1D-01D7-2841-A8CFC4CF55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D3246C-CD19-9D06-1A2C-13511F5649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E4ECDCB-78CA-6CC5-9FFB-5B58D30018E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920745-29D8-598D-0BBB-D46965B7413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E3DBB2-6D1B-1589-DA00-33BD7136961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B09E77-8A43-1D6D-4502-C3EEB375B967}"/>
              </a:ext>
            </a:extLst>
          </p:cNvPr>
          <p:cNvSpPr>
            <a:spLocks noChangeArrowheads="1"/>
          </p:cNvSpPr>
          <p:nvPr/>
        </p:nvSpPr>
        <p:spPr bwMode="auto">
          <a:xfrm>
            <a:off x="437660" y="208434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Circle the number that is closest to 5: </a:t>
            </a:r>
          </a:p>
          <a:p>
            <a:endParaRPr lang="en-CA" sz="2800" dirty="0"/>
          </a:p>
          <a:p>
            <a:r>
              <a:rPr lang="en-CA" sz="2800" dirty="0"/>
              <a:t>11, 9, 16, 2</a:t>
            </a:r>
          </a:p>
        </p:txBody>
      </p:sp>
    </p:spTree>
    <p:extLst>
      <p:ext uri="{BB962C8B-B14F-4D97-AF65-F5344CB8AC3E}">
        <p14:creationId xmlns:p14="http://schemas.microsoft.com/office/powerpoint/2010/main" val="321041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7292-093D-1F1E-111C-483215C4D5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34937A-B316-7E02-DB6D-69C454B033C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2196590-AD40-E6AA-C47A-0AF6F014324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F782731-6FB1-6F6B-3A06-F2D8902397E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F56755-994F-B525-C66D-B6060E7C2E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6CB417-9B50-91DC-DF75-3177E6A2994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5BD50B-4D7C-02EB-1332-E101494C8222}"/>
              </a:ext>
            </a:extLst>
          </p:cNvPr>
          <p:cNvSpPr>
            <a:spLocks noChangeArrowheads="1"/>
          </p:cNvSpPr>
          <p:nvPr/>
        </p:nvSpPr>
        <p:spPr bwMode="auto">
          <a:xfrm>
            <a:off x="437660" y="208434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Circle the number that is closest to 10: </a:t>
            </a:r>
          </a:p>
          <a:p>
            <a:endParaRPr lang="en-CA" sz="2800" dirty="0"/>
          </a:p>
          <a:p>
            <a:r>
              <a:rPr lang="en-CA" sz="2800" dirty="0"/>
              <a:t>16, 7, 12, 6</a:t>
            </a:r>
          </a:p>
        </p:txBody>
      </p:sp>
    </p:spTree>
    <p:extLst>
      <p:ext uri="{BB962C8B-B14F-4D97-AF65-F5344CB8AC3E}">
        <p14:creationId xmlns:p14="http://schemas.microsoft.com/office/powerpoint/2010/main" val="26627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9CF8-B3A6-9560-923E-6179C51A064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5631CB2-2465-D537-EC2A-CD76D58187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FC6B57A-86E0-D58E-D131-A1E25F7273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48B0D3B-B14C-E236-1D01-16C0666674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D6348D-4D44-E36E-9262-B333ED215A5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C7B55F2-C0B9-90DA-7083-E96C0EEF26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BF56D38-EFE9-C598-DF6D-DC4D6EBFACB2}"/>
              </a:ext>
            </a:extLst>
          </p:cNvPr>
          <p:cNvSpPr>
            <a:spLocks noChangeArrowheads="1"/>
          </p:cNvSpPr>
          <p:nvPr/>
        </p:nvSpPr>
        <p:spPr bwMode="auto">
          <a:xfrm>
            <a:off x="437660" y="1930980"/>
            <a:ext cx="11532815" cy="367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In the number pairs, circle which number is the greatest.</a:t>
            </a:r>
          </a:p>
          <a:p>
            <a:pPr marL="342900" indent="-342900">
              <a:lnSpc>
                <a:spcPct val="150000"/>
              </a:lnSpc>
              <a:buFont typeface="+mj-lt"/>
              <a:buAutoNum type="alphaLcPeriod"/>
            </a:pPr>
            <a:r>
              <a:rPr lang="en-CA" sz="2800" dirty="0"/>
              <a:t>  3 		7</a:t>
            </a:r>
          </a:p>
          <a:p>
            <a:pPr marL="342900" indent="-342900">
              <a:lnSpc>
                <a:spcPct val="150000"/>
              </a:lnSpc>
              <a:buFont typeface="+mj-lt"/>
              <a:buAutoNum type="alphaLcPeriod"/>
            </a:pPr>
            <a:r>
              <a:rPr lang="en-CA" sz="2800" dirty="0"/>
              <a:t>  8 		5</a:t>
            </a:r>
          </a:p>
          <a:p>
            <a:pPr marL="342900" indent="-342900">
              <a:lnSpc>
                <a:spcPct val="150000"/>
              </a:lnSpc>
              <a:buFont typeface="+mj-lt"/>
              <a:buAutoNum type="alphaLcPeriod"/>
            </a:pPr>
            <a:r>
              <a:rPr lang="en-CA" sz="2800" dirty="0"/>
              <a:t>  12 	9</a:t>
            </a:r>
          </a:p>
          <a:p>
            <a:pPr marL="342900" indent="-342900">
              <a:lnSpc>
                <a:spcPct val="150000"/>
              </a:lnSpc>
              <a:buFont typeface="+mj-lt"/>
              <a:buAutoNum type="alphaLcPeriod"/>
            </a:pPr>
            <a:r>
              <a:rPr lang="en-CA" sz="2800" dirty="0"/>
              <a:t>  15 	19</a:t>
            </a:r>
          </a:p>
          <a:p>
            <a:pPr marL="342900" indent="-342900">
              <a:lnSpc>
                <a:spcPct val="150000"/>
              </a:lnSpc>
              <a:buFont typeface="+mj-lt"/>
              <a:buAutoNum type="alphaLcPeriod"/>
            </a:pPr>
            <a:r>
              <a:rPr lang="en-CA" sz="2800" dirty="0"/>
              <a:t>  18 	14</a:t>
            </a:r>
          </a:p>
        </p:txBody>
      </p:sp>
    </p:spTree>
    <p:extLst>
      <p:ext uri="{BB962C8B-B14F-4D97-AF65-F5344CB8AC3E}">
        <p14:creationId xmlns:p14="http://schemas.microsoft.com/office/powerpoint/2010/main" val="17359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C9BF-2C54-E22A-2BAD-8E4C73F870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94D974-25EB-50E2-317F-86AAE650666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971FF0-904C-C7D5-DBE3-2A0E6A3B630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BF25023-5FD0-F9B9-A68D-4FD120446A6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E7F8B36-95D8-ABA6-F1C6-FF4B735004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DFFD922-BB0D-7D0D-6EE2-2A685DC9D9A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F770EF-C0A0-BF86-8F85-B619C66BB07E}"/>
              </a:ext>
            </a:extLst>
          </p:cNvPr>
          <p:cNvSpPr>
            <a:spLocks noChangeArrowheads="1"/>
          </p:cNvSpPr>
          <p:nvPr/>
        </p:nvSpPr>
        <p:spPr bwMode="auto">
          <a:xfrm>
            <a:off x="437660" y="197595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Order these numbers from least to greatest: </a:t>
            </a:r>
          </a:p>
          <a:p>
            <a:r>
              <a:rPr lang="en-CA" sz="2800" dirty="0"/>
              <a:t>17, 4, 12, 7, 10</a:t>
            </a:r>
          </a:p>
          <a:p>
            <a:endParaRPr lang="en-CA" sz="2800" dirty="0"/>
          </a:p>
          <a:p>
            <a:r>
              <a:rPr lang="en-CA" sz="2800" dirty="0"/>
              <a:t>_____, _____, _____, ______, _____</a:t>
            </a:r>
          </a:p>
        </p:txBody>
      </p:sp>
    </p:spTree>
    <p:extLst>
      <p:ext uri="{BB962C8B-B14F-4D97-AF65-F5344CB8AC3E}">
        <p14:creationId xmlns:p14="http://schemas.microsoft.com/office/powerpoint/2010/main" val="211857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DEF81-646D-B2ED-64E3-E08F32EAC9A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70C1124-02FB-7B89-C0C3-4C2529C218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C41FB79-8AEE-D3D4-584D-D2AF3C61AC1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65E904D-3AA2-32D1-378C-EFCED368D7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D7C48AA-C5CB-EAC9-5A90-8114409C295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D48C9F2-9292-7857-12E3-CDABBAEC20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D78FD54-5C7A-A657-0C45-E6CF58BC7C28}"/>
              </a:ext>
            </a:extLst>
          </p:cNvPr>
          <p:cNvSpPr>
            <a:spLocks noChangeArrowheads="1"/>
          </p:cNvSpPr>
          <p:nvPr/>
        </p:nvSpPr>
        <p:spPr bwMode="auto">
          <a:xfrm>
            <a:off x="437660" y="200284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Estimate where  these numbers go in order on the number line: 10, 14, 5, 19, 8 and record them on the number line.</a:t>
            </a:r>
          </a:p>
        </p:txBody>
      </p:sp>
      <p:grpSp>
        <p:nvGrpSpPr>
          <p:cNvPr id="4" name="Group 3">
            <a:extLst>
              <a:ext uri="{FF2B5EF4-FFF2-40B4-BE49-F238E27FC236}">
                <a16:creationId xmlns:a16="http://schemas.microsoft.com/office/drawing/2014/main" id="{416A0ACA-70A9-A30F-9935-9A29ADF1BC71}"/>
              </a:ext>
            </a:extLst>
          </p:cNvPr>
          <p:cNvGrpSpPr/>
          <p:nvPr/>
        </p:nvGrpSpPr>
        <p:grpSpPr>
          <a:xfrm>
            <a:off x="379845" y="3186953"/>
            <a:ext cx="11413226" cy="1358153"/>
            <a:chOff x="461169" y="7796513"/>
            <a:chExt cx="5918200" cy="719916"/>
          </a:xfrm>
        </p:grpSpPr>
        <p:pic>
          <p:nvPicPr>
            <p:cNvPr id="5" name="Picture 61">
              <a:extLst>
                <a:ext uri="{FF2B5EF4-FFF2-40B4-BE49-F238E27FC236}">
                  <a16:creationId xmlns:a16="http://schemas.microsoft.com/office/drawing/2014/main" id="{499AFB8A-79E9-7F19-3637-40C2098C244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7796513"/>
              <a:ext cx="59182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9F9086-2516-60A1-77DC-FB3B99AFC634}"/>
                </a:ext>
              </a:extLst>
            </p:cNvPr>
            <p:cNvSpPr txBox="1"/>
            <p:nvPr/>
          </p:nvSpPr>
          <p:spPr>
            <a:xfrm>
              <a:off x="765458" y="8147097"/>
              <a:ext cx="249196" cy="369332"/>
            </a:xfrm>
            <a:prstGeom prst="rect">
              <a:avLst/>
            </a:prstGeom>
            <a:noFill/>
          </p:spPr>
          <p:txBody>
            <a:bodyPr wrap="square" rtlCol="0">
              <a:spAutoFit/>
            </a:bodyPr>
            <a:lstStyle/>
            <a:p>
              <a:r>
                <a:rPr lang="en-US" dirty="0"/>
                <a:t>0</a:t>
              </a:r>
            </a:p>
          </p:txBody>
        </p:sp>
        <p:sp>
          <p:nvSpPr>
            <p:cNvPr id="11" name="TextBox 10">
              <a:extLst>
                <a:ext uri="{FF2B5EF4-FFF2-40B4-BE49-F238E27FC236}">
                  <a16:creationId xmlns:a16="http://schemas.microsoft.com/office/drawing/2014/main" id="{4557FC57-C389-DA68-5187-E1249C54DA0C}"/>
                </a:ext>
              </a:extLst>
            </p:cNvPr>
            <p:cNvSpPr txBox="1"/>
            <p:nvPr/>
          </p:nvSpPr>
          <p:spPr>
            <a:xfrm>
              <a:off x="5654750" y="8081747"/>
              <a:ext cx="551178" cy="369332"/>
            </a:xfrm>
            <a:prstGeom prst="rect">
              <a:avLst/>
            </a:prstGeom>
            <a:noFill/>
          </p:spPr>
          <p:txBody>
            <a:bodyPr wrap="square" rtlCol="0">
              <a:spAutoFit/>
            </a:bodyPr>
            <a:lstStyle/>
            <a:p>
              <a:r>
                <a:rPr lang="en-US" dirty="0"/>
                <a:t>20</a:t>
              </a:r>
            </a:p>
          </p:txBody>
        </p:sp>
      </p:grpSp>
    </p:spTree>
    <p:extLst>
      <p:ext uri="{BB962C8B-B14F-4D97-AF65-F5344CB8AC3E}">
        <p14:creationId xmlns:p14="http://schemas.microsoft.com/office/powerpoint/2010/main" val="136788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1837-BD1A-171E-8CD9-8C90E0AB7FD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70261A6-38BA-85A7-94CD-2F6E2E8724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B21ED12-2B95-2B2A-05E3-6EB461125D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CEDCF5-02A9-6120-5994-B0874E3A5E9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7DB4528-411B-CA1A-3BA5-7365DBB410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411BC14-7C66-38DD-2DA4-4FE198A92A0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8ABD3A-120C-5A49-94B6-6482D773D9E2}"/>
              </a:ext>
            </a:extLst>
          </p:cNvPr>
          <p:cNvSpPr>
            <a:spLocks noChangeArrowheads="1"/>
          </p:cNvSpPr>
          <p:nvPr/>
        </p:nvSpPr>
        <p:spPr bwMode="auto">
          <a:xfrm>
            <a:off x="437660"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What is a number that is more than 8 but less than 12?</a:t>
            </a:r>
          </a:p>
        </p:txBody>
      </p:sp>
      <p:sp>
        <p:nvSpPr>
          <p:cNvPr id="2" name="TextBox 1">
            <a:extLst>
              <a:ext uri="{FF2B5EF4-FFF2-40B4-BE49-F238E27FC236}">
                <a16:creationId xmlns:a16="http://schemas.microsoft.com/office/drawing/2014/main" id="{4CC23ADB-F128-86C8-601C-A6885C6108FB}"/>
              </a:ext>
            </a:extLst>
          </p:cNvPr>
          <p:cNvSpPr txBox="1"/>
          <p:nvPr/>
        </p:nvSpPr>
        <p:spPr>
          <a:xfrm>
            <a:off x="9816353" y="45182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531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BE53-4EFB-4343-2BAB-E67A443BC53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F1D8472-8EFB-4928-C676-F81C4D3A603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4BA94BA-863F-3EC3-9629-BE94A508121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CFDDB1D-F7A7-551B-2D7C-4F55B21D085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7F81BD-0225-2FB1-A76B-B77A741CAD3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6B67FF2-BCC8-5001-C443-D4DF449A644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AC909B8-2A7E-B783-017B-279E2BA78C00}"/>
              </a:ext>
            </a:extLst>
          </p:cNvPr>
          <p:cNvSpPr>
            <a:spLocks noChangeArrowheads="1"/>
          </p:cNvSpPr>
          <p:nvPr/>
        </p:nvSpPr>
        <p:spPr bwMode="auto">
          <a:xfrm>
            <a:off x="437660" y="176050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On a number line, what number comes halfway between 0 and 20?</a:t>
            </a:r>
          </a:p>
          <a:p>
            <a:endParaRPr lang="en-CA" sz="2800" dirty="0"/>
          </a:p>
        </p:txBody>
      </p:sp>
      <p:sp>
        <p:nvSpPr>
          <p:cNvPr id="2" name="TextBox 1">
            <a:extLst>
              <a:ext uri="{FF2B5EF4-FFF2-40B4-BE49-F238E27FC236}">
                <a16:creationId xmlns:a16="http://schemas.microsoft.com/office/drawing/2014/main" id="{3E7A1904-0376-A731-4021-DBBEB4108EBE}"/>
              </a:ext>
            </a:extLst>
          </p:cNvPr>
          <p:cNvSpPr txBox="1"/>
          <p:nvPr/>
        </p:nvSpPr>
        <p:spPr>
          <a:xfrm>
            <a:off x="9816353" y="4518212"/>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8E07B498-225D-743F-EEEF-4D4A724D146B}"/>
              </a:ext>
            </a:extLst>
          </p:cNvPr>
          <p:cNvGrpSpPr/>
          <p:nvPr/>
        </p:nvGrpSpPr>
        <p:grpSpPr>
          <a:xfrm>
            <a:off x="395049" y="3467649"/>
            <a:ext cx="11512742" cy="719916"/>
            <a:chOff x="461169" y="7796513"/>
            <a:chExt cx="5918200" cy="719916"/>
          </a:xfrm>
        </p:grpSpPr>
        <p:pic>
          <p:nvPicPr>
            <p:cNvPr id="5" name="Picture 61">
              <a:extLst>
                <a:ext uri="{FF2B5EF4-FFF2-40B4-BE49-F238E27FC236}">
                  <a16:creationId xmlns:a16="http://schemas.microsoft.com/office/drawing/2014/main" id="{9E528918-9463-9DD8-DDB8-8B4398122B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7796513"/>
              <a:ext cx="59182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4575F3-B26D-2DA8-AA6D-8E0C2819F749}"/>
                </a:ext>
              </a:extLst>
            </p:cNvPr>
            <p:cNvSpPr txBox="1"/>
            <p:nvPr/>
          </p:nvSpPr>
          <p:spPr>
            <a:xfrm>
              <a:off x="765458" y="8147097"/>
              <a:ext cx="249196" cy="369332"/>
            </a:xfrm>
            <a:prstGeom prst="rect">
              <a:avLst/>
            </a:prstGeom>
            <a:noFill/>
          </p:spPr>
          <p:txBody>
            <a:bodyPr wrap="square" rtlCol="0">
              <a:spAutoFit/>
            </a:bodyPr>
            <a:lstStyle/>
            <a:p>
              <a:r>
                <a:rPr lang="en-US" dirty="0"/>
                <a:t>0</a:t>
              </a:r>
            </a:p>
          </p:txBody>
        </p:sp>
        <p:sp>
          <p:nvSpPr>
            <p:cNvPr id="11" name="TextBox 10">
              <a:extLst>
                <a:ext uri="{FF2B5EF4-FFF2-40B4-BE49-F238E27FC236}">
                  <a16:creationId xmlns:a16="http://schemas.microsoft.com/office/drawing/2014/main" id="{97F85AFE-91C2-B12D-0A0B-F2664060B718}"/>
                </a:ext>
              </a:extLst>
            </p:cNvPr>
            <p:cNvSpPr txBox="1"/>
            <p:nvPr/>
          </p:nvSpPr>
          <p:spPr>
            <a:xfrm>
              <a:off x="5654750" y="8081747"/>
              <a:ext cx="551178" cy="369332"/>
            </a:xfrm>
            <a:prstGeom prst="rect">
              <a:avLst/>
            </a:prstGeom>
            <a:noFill/>
          </p:spPr>
          <p:txBody>
            <a:bodyPr wrap="square" rtlCol="0">
              <a:spAutoFit/>
            </a:bodyPr>
            <a:lstStyle/>
            <a:p>
              <a:r>
                <a:rPr lang="en-US" dirty="0"/>
                <a:t>20</a:t>
              </a:r>
            </a:p>
          </p:txBody>
        </p:sp>
      </p:grpSp>
    </p:spTree>
    <p:extLst>
      <p:ext uri="{BB962C8B-B14F-4D97-AF65-F5344CB8AC3E}">
        <p14:creationId xmlns:p14="http://schemas.microsoft.com/office/powerpoint/2010/main" val="20254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2F5F-33D2-6940-DBEA-2CB1F4D0B9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F1F01AD-85B8-3434-A19D-6EC3EDB0FF4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5BED762-001A-8EAD-4610-FDA5DE2F86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37D0731-E541-D34D-715E-B4180F8D8FB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679CF7-F993-95EB-C469-E0614AE0DE2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E255BCA-8B50-9EA0-2692-3F9D4AD1E3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FC2A99-F6B1-4511-26F9-6D2B9792B918}"/>
              </a:ext>
            </a:extLst>
          </p:cNvPr>
          <p:cNvSpPr>
            <a:spLocks noChangeArrowheads="1"/>
          </p:cNvSpPr>
          <p:nvPr/>
        </p:nvSpPr>
        <p:spPr bwMode="auto">
          <a:xfrm>
            <a:off x="437660" y="197595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Show one way to make 6 on a ten frame.</a:t>
            </a:r>
          </a:p>
        </p:txBody>
      </p:sp>
      <p:sp>
        <p:nvSpPr>
          <p:cNvPr id="2" name="TextBox 1">
            <a:extLst>
              <a:ext uri="{FF2B5EF4-FFF2-40B4-BE49-F238E27FC236}">
                <a16:creationId xmlns:a16="http://schemas.microsoft.com/office/drawing/2014/main" id="{225BB43F-B7A3-C765-EEE4-109DF596BBD1}"/>
              </a:ext>
            </a:extLst>
          </p:cNvPr>
          <p:cNvSpPr txBox="1"/>
          <p:nvPr/>
        </p:nvSpPr>
        <p:spPr>
          <a:xfrm>
            <a:off x="9816353" y="4518212"/>
            <a:ext cx="184731" cy="369332"/>
          </a:xfrm>
          <a:prstGeom prst="rect">
            <a:avLst/>
          </a:prstGeom>
          <a:noFill/>
        </p:spPr>
        <p:txBody>
          <a:bodyPr wrap="none" rtlCol="0">
            <a:spAutoFit/>
          </a:bodyPr>
          <a:lstStyle/>
          <a:p>
            <a:endParaRPr lang="en-US" dirty="0"/>
          </a:p>
        </p:txBody>
      </p:sp>
      <p:pic>
        <p:nvPicPr>
          <p:cNvPr id="13" name="Picture 2">
            <a:extLst>
              <a:ext uri="{FF2B5EF4-FFF2-40B4-BE49-F238E27FC236}">
                <a16:creationId xmlns:a16="http://schemas.microsoft.com/office/drawing/2014/main" id="{C93BA3F9-2DDE-3986-91A3-110136275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43" y="2565399"/>
            <a:ext cx="6859389" cy="334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5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156E-440C-16B6-49C5-788AF251C08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E1087A-270D-3FB8-4E7C-36157FB9789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7814F2-794B-57B8-5CEB-A9B15AEB27B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07EA5F8-1BE1-E3C4-4D7B-3924272F937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4CF8776-C368-669D-8609-1C1A6248BBB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C46FB1D-91CF-CF3E-9B75-BDAE26F571C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4C62FD-C481-A4B3-1019-C87AE28160C7}"/>
              </a:ext>
            </a:extLst>
          </p:cNvPr>
          <p:cNvSpPr>
            <a:spLocks noChangeArrowheads="1"/>
          </p:cNvSpPr>
          <p:nvPr/>
        </p:nvSpPr>
        <p:spPr bwMode="auto">
          <a:xfrm>
            <a:off x="437660" y="197595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Make the number 8 using tally marks,</a:t>
            </a:r>
          </a:p>
        </p:txBody>
      </p:sp>
      <p:sp>
        <p:nvSpPr>
          <p:cNvPr id="2" name="TextBox 1">
            <a:extLst>
              <a:ext uri="{FF2B5EF4-FFF2-40B4-BE49-F238E27FC236}">
                <a16:creationId xmlns:a16="http://schemas.microsoft.com/office/drawing/2014/main" id="{694992CB-7FC3-AD8B-9824-4460B58B9E80}"/>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2496A32-CDE9-861D-0FD0-431B69C59CE1}"/>
              </a:ext>
            </a:extLst>
          </p:cNvPr>
          <p:cNvSpPr txBox="1"/>
          <p:nvPr/>
        </p:nvSpPr>
        <p:spPr>
          <a:xfrm>
            <a:off x="9318812" y="37517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774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16ED-51C7-78E0-3723-765868BB04C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415425-CEC6-E102-67F1-EC4E2AC28B2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BE9489-362A-1049-FA13-9ED01ECC5C4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95A413D-895E-6BEB-7BAD-92448C627A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C196F70-1333-BFBE-3E7C-2D4AD3DA91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42D4C56-DEF2-D282-8B15-93575E303AB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774BFB4-93D9-F790-C349-D4DA99409856}"/>
              </a:ext>
            </a:extLst>
          </p:cNvPr>
          <p:cNvSpPr>
            <a:spLocks noChangeArrowheads="1"/>
          </p:cNvSpPr>
          <p:nvPr/>
        </p:nvSpPr>
        <p:spPr bwMode="auto">
          <a:xfrm>
            <a:off x="437660" y="208930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Draw a picture that shows 10 of something. Print the word for 10.</a:t>
            </a:r>
            <a:br>
              <a:rPr lang="en-CA" sz="2800" dirty="0"/>
            </a:br>
            <a:endParaRPr lang="en-CA" sz="2800" dirty="0"/>
          </a:p>
        </p:txBody>
      </p:sp>
      <p:sp>
        <p:nvSpPr>
          <p:cNvPr id="2" name="TextBox 1">
            <a:extLst>
              <a:ext uri="{FF2B5EF4-FFF2-40B4-BE49-F238E27FC236}">
                <a16:creationId xmlns:a16="http://schemas.microsoft.com/office/drawing/2014/main" id="{980CC0D7-0A3C-CC06-80BE-56D03143027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303FBECF-75D4-41F2-E877-07EEF0CD759D}"/>
              </a:ext>
            </a:extLst>
          </p:cNvPr>
          <p:cNvSpPr txBox="1"/>
          <p:nvPr/>
        </p:nvSpPr>
        <p:spPr>
          <a:xfrm>
            <a:off x="9318812" y="37517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470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284210" y="192862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What comes next?</a:t>
            </a:r>
          </a:p>
          <a:p>
            <a:endParaRPr lang="en-CA" sz="2800" dirty="0"/>
          </a:p>
          <a:p>
            <a:endParaRPr lang="en-CA" sz="2800" dirty="0"/>
          </a:p>
          <a:p>
            <a:r>
              <a:rPr lang="en-CA" sz="2800" dirty="0"/>
              <a:t>1, 2, 3, 4, _____, _____, ______</a:t>
            </a:r>
          </a:p>
        </p:txBody>
      </p:sp>
    </p:spTree>
    <p:extLst>
      <p:ext uri="{BB962C8B-B14F-4D97-AF65-F5344CB8AC3E}">
        <p14:creationId xmlns:p14="http://schemas.microsoft.com/office/powerpoint/2010/main" val="188535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7BE5B-7ACF-65C5-5F12-39E564A1B9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A7196F-D6E4-3D52-78F2-06D4C518E74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317D215-129A-F3FF-6531-799EE1527D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4D10D62-6915-432A-E286-B6F58F048C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2BC723-54BE-2A4D-F90E-1A57B22E4F5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F16B632-2509-01AE-1948-A38EA3901DB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43687EE-4EA4-FC13-7915-CA0906DC681F}"/>
              </a:ext>
            </a:extLst>
          </p:cNvPr>
          <p:cNvSpPr>
            <a:spLocks noChangeArrowheads="1"/>
          </p:cNvSpPr>
          <p:nvPr/>
        </p:nvSpPr>
        <p:spPr bwMode="auto">
          <a:xfrm>
            <a:off x="374976" y="178152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19. Represent the number 13.</a:t>
            </a:r>
          </a:p>
        </p:txBody>
      </p:sp>
      <p:sp>
        <p:nvSpPr>
          <p:cNvPr id="2" name="TextBox 1">
            <a:extLst>
              <a:ext uri="{FF2B5EF4-FFF2-40B4-BE49-F238E27FC236}">
                <a16:creationId xmlns:a16="http://schemas.microsoft.com/office/drawing/2014/main" id="{25AF9304-8012-031A-5532-1B9EF9C1BD69}"/>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235DDC3-5541-D650-062A-12E76E8B717C}"/>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1815DE2-012B-380F-0106-A18E14669453}"/>
              </a:ext>
            </a:extLst>
          </p:cNvPr>
          <p:cNvSpPr txBox="1"/>
          <p:nvPr/>
        </p:nvSpPr>
        <p:spPr>
          <a:xfrm>
            <a:off x="6306671" y="3603812"/>
            <a:ext cx="184731" cy="369332"/>
          </a:xfrm>
          <a:prstGeom prst="rect">
            <a:avLst/>
          </a:prstGeom>
          <a:noFill/>
        </p:spPr>
        <p:txBody>
          <a:bodyPr wrap="none" rtlCol="0">
            <a:spAutoFit/>
          </a:bodyPr>
          <a:lstStyle/>
          <a:p>
            <a:endParaRPr lang="en-US" dirty="0"/>
          </a:p>
        </p:txBody>
      </p:sp>
      <p:graphicFrame>
        <p:nvGraphicFramePr>
          <p:cNvPr id="5" name="Table 4">
            <a:extLst>
              <a:ext uri="{FF2B5EF4-FFF2-40B4-BE49-F238E27FC236}">
                <a16:creationId xmlns:a16="http://schemas.microsoft.com/office/drawing/2014/main" id="{87AEBDE6-B19C-A67D-1CEA-B0A7D1AFC3DC}"/>
              </a:ext>
            </a:extLst>
          </p:cNvPr>
          <p:cNvGraphicFramePr>
            <a:graphicFrameLocks noGrp="1"/>
          </p:cNvGraphicFramePr>
          <p:nvPr>
            <p:extLst>
              <p:ext uri="{D42A27DB-BD31-4B8C-83A1-F6EECF244321}">
                <p14:modId xmlns:p14="http://schemas.microsoft.com/office/powerpoint/2010/main" val="3519304996"/>
              </p:ext>
            </p:extLst>
          </p:nvPr>
        </p:nvGraphicFramePr>
        <p:xfrm>
          <a:off x="542664" y="2460209"/>
          <a:ext cx="9825018" cy="3577558"/>
        </p:xfrm>
        <a:graphic>
          <a:graphicData uri="http://schemas.openxmlformats.org/drawingml/2006/table">
            <a:tbl>
              <a:tblPr firstRow="1" bandRow="1">
                <a:tableStyleId>{5C22544A-7EE6-4342-B048-85BDC9FD1C3A}</a:tableStyleId>
              </a:tblPr>
              <a:tblGrid>
                <a:gridCol w="3275006">
                  <a:extLst>
                    <a:ext uri="{9D8B030D-6E8A-4147-A177-3AD203B41FA5}">
                      <a16:colId xmlns:a16="http://schemas.microsoft.com/office/drawing/2014/main" val="2212321994"/>
                    </a:ext>
                  </a:extLst>
                </a:gridCol>
                <a:gridCol w="3275006">
                  <a:extLst>
                    <a:ext uri="{9D8B030D-6E8A-4147-A177-3AD203B41FA5}">
                      <a16:colId xmlns:a16="http://schemas.microsoft.com/office/drawing/2014/main" val="3678304566"/>
                    </a:ext>
                  </a:extLst>
                </a:gridCol>
                <a:gridCol w="3275006">
                  <a:extLst>
                    <a:ext uri="{9D8B030D-6E8A-4147-A177-3AD203B41FA5}">
                      <a16:colId xmlns:a16="http://schemas.microsoft.com/office/drawing/2014/main" val="4136334202"/>
                    </a:ext>
                  </a:extLst>
                </a:gridCol>
              </a:tblGrid>
              <a:tr h="504675">
                <a:tc>
                  <a:txBody>
                    <a:bodyPr/>
                    <a:lstStyle/>
                    <a:p>
                      <a:pPr algn="ctr"/>
                      <a:r>
                        <a:rPr lang="en-US" sz="2800" b="0" dirty="0">
                          <a:solidFill>
                            <a:schemeClr val="tx1"/>
                          </a:solidFill>
                        </a:rPr>
                        <a:t>DOTS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TALLIES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TEN FRAMES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3056496"/>
                  </a:ext>
                </a:extLst>
              </a:tr>
              <a:tr h="3059398">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20211"/>
                  </a:ext>
                </a:extLst>
              </a:tr>
            </a:tbl>
          </a:graphicData>
        </a:graphic>
      </p:graphicFrame>
    </p:spTree>
    <p:extLst>
      <p:ext uri="{BB962C8B-B14F-4D97-AF65-F5344CB8AC3E}">
        <p14:creationId xmlns:p14="http://schemas.microsoft.com/office/powerpoint/2010/main" val="367563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244E2-AC5B-95C7-E959-C86D75BDCF7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FBE2F2-8E79-3CA7-E831-B2D960CB9B7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069D6F7-845E-7D36-6B30-2D1B743FD9B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7A868F9-507E-0F08-7A12-71C8F0A1C8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E0EAB1-3277-2FBD-1D7A-BD16E8F6A0E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6AC5A07-97FF-1BA8-AC11-0BC91CA9E3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BFF3C4-B6F1-8CD8-4CE6-1C23538E17C0}"/>
              </a:ext>
            </a:extLst>
          </p:cNvPr>
          <p:cNvSpPr>
            <a:spLocks noChangeArrowheads="1"/>
          </p:cNvSpPr>
          <p:nvPr/>
        </p:nvSpPr>
        <p:spPr bwMode="auto">
          <a:xfrm>
            <a:off x="374976" y="178152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20. Make the number 17 using tally marks.</a:t>
            </a:r>
          </a:p>
        </p:txBody>
      </p:sp>
      <p:sp>
        <p:nvSpPr>
          <p:cNvPr id="2" name="TextBox 1">
            <a:extLst>
              <a:ext uri="{FF2B5EF4-FFF2-40B4-BE49-F238E27FC236}">
                <a16:creationId xmlns:a16="http://schemas.microsoft.com/office/drawing/2014/main" id="{987FEB66-FBBF-CBBB-54CC-5711FCE7FE8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E1D550E-0763-CF38-A47A-EFB09118BEF7}"/>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E3A6B9C-F566-CCAC-9AD1-4FCB3EF1E61A}"/>
              </a:ext>
            </a:extLst>
          </p:cNvPr>
          <p:cNvSpPr txBox="1"/>
          <p:nvPr/>
        </p:nvSpPr>
        <p:spPr>
          <a:xfrm>
            <a:off x="6306671" y="36038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252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93E36-9903-236F-7479-3C5C6B67E5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40C5152-2589-69B5-4246-44B861C11FC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3740EB-C517-EE86-FF8A-3B41772833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CA20F37-6FB7-D509-D308-93FC5DECFBD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ABF87E-2155-BDC2-68B3-BF73EF1B40D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B773F6B-01FF-C7D9-7ABF-B670E351609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8D57B0F-859F-C0FE-18CB-1F079CB62BC5}"/>
              </a:ext>
            </a:extLst>
          </p:cNvPr>
          <p:cNvSpPr>
            <a:spLocks noChangeArrowheads="1"/>
          </p:cNvSpPr>
          <p:nvPr/>
        </p:nvSpPr>
        <p:spPr bwMode="auto">
          <a:xfrm>
            <a:off x="374976" y="178152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21. Show one way to represent 12 on ten frames.</a:t>
            </a:r>
          </a:p>
        </p:txBody>
      </p:sp>
      <p:sp>
        <p:nvSpPr>
          <p:cNvPr id="2" name="TextBox 1">
            <a:extLst>
              <a:ext uri="{FF2B5EF4-FFF2-40B4-BE49-F238E27FC236}">
                <a16:creationId xmlns:a16="http://schemas.microsoft.com/office/drawing/2014/main" id="{7136313A-6508-19D8-F354-EBA2E12729F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04ECB6F-065C-AFFE-7384-C7D7BB2B9210}"/>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84855B1-ABFA-8FCE-11A8-DF38FBA5F6AA}"/>
              </a:ext>
            </a:extLst>
          </p:cNvPr>
          <p:cNvSpPr txBox="1"/>
          <p:nvPr/>
        </p:nvSpPr>
        <p:spPr>
          <a:xfrm>
            <a:off x="6306671" y="3603812"/>
            <a:ext cx="184731" cy="369332"/>
          </a:xfrm>
          <a:prstGeom prst="rect">
            <a:avLst/>
          </a:prstGeom>
          <a:noFill/>
        </p:spPr>
        <p:txBody>
          <a:bodyPr wrap="none" rtlCol="0">
            <a:spAutoFit/>
          </a:bodyPr>
          <a:lstStyle/>
          <a:p>
            <a:endParaRPr lang="en-US" dirty="0"/>
          </a:p>
        </p:txBody>
      </p:sp>
      <p:pic>
        <p:nvPicPr>
          <p:cNvPr id="7" name="Picture 2">
            <a:extLst>
              <a:ext uri="{FF2B5EF4-FFF2-40B4-BE49-F238E27FC236}">
                <a16:creationId xmlns:a16="http://schemas.microsoft.com/office/drawing/2014/main" id="{C74B4C91-9284-2BB1-4AD1-3F9EC5F51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53" y="2557929"/>
            <a:ext cx="5169510" cy="25309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36A796E-4825-3486-D623-2C97E1B27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849" y="2523025"/>
            <a:ext cx="5169510" cy="253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6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8568-8EE8-96E0-1681-0346C224475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80B5C9A-98F7-EF96-7619-D9476DA2C2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377C032-6ABE-20C4-D4D8-26E75E67F8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A90443-9266-3EA1-AB00-92AF56F9F2B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EA3EAF-408C-4EB3-19BD-07B8E33231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C840A95-D824-6820-684F-443DBA94F02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4091A6-3136-E1D0-2FE0-C400AD262C63}"/>
              </a:ext>
            </a:extLst>
          </p:cNvPr>
          <p:cNvSpPr>
            <a:spLocks noChangeArrowheads="1"/>
          </p:cNvSpPr>
          <p:nvPr/>
        </p:nvSpPr>
        <p:spPr bwMode="auto">
          <a:xfrm>
            <a:off x="374976" y="178793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22. How many tens and ones are in 16?</a:t>
            </a:r>
          </a:p>
          <a:p>
            <a:endParaRPr lang="en-CA" sz="2800" dirty="0"/>
          </a:p>
          <a:p>
            <a:endParaRPr lang="en-CA" sz="2800" dirty="0"/>
          </a:p>
          <a:p>
            <a:r>
              <a:rPr lang="en-CA" sz="2800" dirty="0"/>
              <a:t>______ tens ______ ones</a:t>
            </a:r>
          </a:p>
        </p:txBody>
      </p:sp>
      <p:sp>
        <p:nvSpPr>
          <p:cNvPr id="2" name="TextBox 1">
            <a:extLst>
              <a:ext uri="{FF2B5EF4-FFF2-40B4-BE49-F238E27FC236}">
                <a16:creationId xmlns:a16="http://schemas.microsoft.com/office/drawing/2014/main" id="{2A63BF96-26E0-D374-89F3-B0A7E62AE02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46E0E56-B2A6-CF05-EC84-378608979C03}"/>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1CA8426-DC74-3A33-AD3A-19D4AEF1186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8CA1BDC-4C78-8CC3-581D-4BED88F2BE5A}"/>
              </a:ext>
            </a:extLst>
          </p:cNvPr>
          <p:cNvSpPr txBox="1"/>
          <p:nvPr/>
        </p:nvSpPr>
        <p:spPr>
          <a:xfrm>
            <a:off x="2796988" y="41820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641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FEB03-4B6C-3D6D-EA8D-872E55AF20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46156C2-2FBF-272A-43A5-61C54699350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0E49824-2570-BCA5-AC8C-512139AE833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22D3D25-D576-4666-BD5D-E069F8F2E1D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8BD49A-AF9A-0A42-1318-0118EEB8F96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498B714-9A0C-E205-83EF-3CBE70F32BF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2F9E4B0-0435-5861-ED58-8EB27B7F1266}"/>
              </a:ext>
            </a:extLst>
          </p:cNvPr>
          <p:cNvSpPr>
            <a:spLocks noChangeArrowheads="1"/>
          </p:cNvSpPr>
          <p:nvPr/>
        </p:nvSpPr>
        <p:spPr bwMode="auto">
          <a:xfrm>
            <a:off x="374976" y="192150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23. Represent the number 18.</a:t>
            </a:r>
          </a:p>
        </p:txBody>
      </p:sp>
      <p:sp>
        <p:nvSpPr>
          <p:cNvPr id="2" name="TextBox 1">
            <a:extLst>
              <a:ext uri="{FF2B5EF4-FFF2-40B4-BE49-F238E27FC236}">
                <a16:creationId xmlns:a16="http://schemas.microsoft.com/office/drawing/2014/main" id="{921D07C5-A841-B9EC-0B99-B6A23EB7BDAB}"/>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77794E14-367E-B177-BA77-5EE6AC80D9D8}"/>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614C6F1-E134-9B77-4C19-D27DFE0DB0F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DCAF1AF-AA0E-9A12-AE6C-F2EC4644FBC6}"/>
              </a:ext>
            </a:extLst>
          </p:cNvPr>
          <p:cNvSpPr txBox="1"/>
          <p:nvPr/>
        </p:nvSpPr>
        <p:spPr>
          <a:xfrm>
            <a:off x="2796988" y="4182035"/>
            <a:ext cx="184731" cy="369332"/>
          </a:xfrm>
          <a:prstGeom prst="rect">
            <a:avLst/>
          </a:prstGeom>
          <a:noFill/>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08FBB25A-0A32-E6BB-E26E-5EE375CFA13C}"/>
              </a:ext>
            </a:extLst>
          </p:cNvPr>
          <p:cNvGraphicFramePr>
            <a:graphicFrameLocks noGrp="1"/>
          </p:cNvGraphicFramePr>
          <p:nvPr>
            <p:extLst>
              <p:ext uri="{D42A27DB-BD31-4B8C-83A1-F6EECF244321}">
                <p14:modId xmlns:p14="http://schemas.microsoft.com/office/powerpoint/2010/main" val="1431874525"/>
              </p:ext>
            </p:extLst>
          </p:nvPr>
        </p:nvGraphicFramePr>
        <p:xfrm>
          <a:off x="437660" y="2554648"/>
          <a:ext cx="9811269" cy="3312056"/>
        </p:xfrm>
        <a:graphic>
          <a:graphicData uri="http://schemas.openxmlformats.org/drawingml/2006/table">
            <a:tbl>
              <a:tblPr firstRow="1" bandRow="1">
                <a:tableStyleId>{5C22544A-7EE6-4342-B048-85BDC9FD1C3A}</a:tableStyleId>
              </a:tblPr>
              <a:tblGrid>
                <a:gridCol w="3270423">
                  <a:extLst>
                    <a:ext uri="{9D8B030D-6E8A-4147-A177-3AD203B41FA5}">
                      <a16:colId xmlns:a16="http://schemas.microsoft.com/office/drawing/2014/main" val="2212321994"/>
                    </a:ext>
                  </a:extLst>
                </a:gridCol>
                <a:gridCol w="3270423">
                  <a:extLst>
                    <a:ext uri="{9D8B030D-6E8A-4147-A177-3AD203B41FA5}">
                      <a16:colId xmlns:a16="http://schemas.microsoft.com/office/drawing/2014/main" val="3678304566"/>
                    </a:ext>
                  </a:extLst>
                </a:gridCol>
                <a:gridCol w="3270423">
                  <a:extLst>
                    <a:ext uri="{9D8B030D-6E8A-4147-A177-3AD203B41FA5}">
                      <a16:colId xmlns:a16="http://schemas.microsoft.com/office/drawing/2014/main" val="4136334202"/>
                    </a:ext>
                  </a:extLst>
                </a:gridCol>
              </a:tblGrid>
              <a:tr h="460878">
                <a:tc>
                  <a:txBody>
                    <a:bodyPr/>
                    <a:lstStyle/>
                    <a:p>
                      <a:pPr algn="ctr"/>
                      <a:r>
                        <a:rPr lang="en-US" sz="2800" b="0" dirty="0">
                          <a:solidFill>
                            <a:schemeClr val="tx1"/>
                          </a:solidFill>
                        </a:rPr>
                        <a:t>DOTS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TALLIES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TEN FRAMES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3056496"/>
                  </a:ext>
                </a:extLst>
              </a:tr>
              <a:tr h="2793896">
                <a:tc>
                  <a:txBody>
                    <a:bodyPr/>
                    <a:lstStyle/>
                    <a:p>
                      <a:pPr algn="ctr"/>
                      <a:endParaRPr lang="en-US" sz="2800" b="0" dirty="0">
                        <a:solidFill>
                          <a:schemeClr val="tx1"/>
                        </a:solidFill>
                      </a:endParaRPr>
                    </a:p>
                    <a:p>
                      <a:pPr algn="ct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20211"/>
                  </a:ext>
                </a:extLst>
              </a:tr>
            </a:tbl>
          </a:graphicData>
        </a:graphic>
      </p:graphicFrame>
    </p:spTree>
    <p:extLst>
      <p:ext uri="{BB962C8B-B14F-4D97-AF65-F5344CB8AC3E}">
        <p14:creationId xmlns:p14="http://schemas.microsoft.com/office/powerpoint/2010/main" val="349552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6E68-7FE3-7A83-44DB-9A7F026093A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BCA959-9988-D12D-9F12-48725991579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9A1E923-5B4B-B986-2E0C-E8D8299EB81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A8631BD-C6AD-E592-297A-5752A53429B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B6DA11-8333-FAE2-DF77-EF9C802A459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9D064B3-B291-BE11-282D-9A03B8BFADC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DFDB1F8-5CDA-0BA5-46C1-E9350F21E53B}"/>
              </a:ext>
            </a:extLst>
          </p:cNvPr>
          <p:cNvSpPr>
            <a:spLocks noChangeArrowheads="1"/>
          </p:cNvSpPr>
          <p:nvPr/>
        </p:nvSpPr>
        <p:spPr bwMode="auto">
          <a:xfrm>
            <a:off x="374976" y="192150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24. Show three ways to decompose 5 into two parts.</a:t>
            </a:r>
          </a:p>
        </p:txBody>
      </p:sp>
      <p:sp>
        <p:nvSpPr>
          <p:cNvPr id="2" name="TextBox 1">
            <a:extLst>
              <a:ext uri="{FF2B5EF4-FFF2-40B4-BE49-F238E27FC236}">
                <a16:creationId xmlns:a16="http://schemas.microsoft.com/office/drawing/2014/main" id="{604A3359-60A1-C448-55D4-55F47278F48D}"/>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42D3F2A-FB58-D6B7-672F-5688C26EBA15}"/>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CB80E73-E89C-8992-1830-15753FAECBF9}"/>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2791EF8-5184-04A5-26C0-270898CD6FF3}"/>
              </a:ext>
            </a:extLst>
          </p:cNvPr>
          <p:cNvSpPr txBox="1"/>
          <p:nvPr/>
        </p:nvSpPr>
        <p:spPr>
          <a:xfrm>
            <a:off x="2796988" y="4182035"/>
            <a:ext cx="184731" cy="369332"/>
          </a:xfrm>
          <a:prstGeom prst="rect">
            <a:avLst/>
          </a:prstGeom>
          <a:noFill/>
        </p:spPr>
        <p:txBody>
          <a:bodyPr wrap="none" rtlCol="0">
            <a:spAutoFit/>
          </a:bodyPr>
          <a:lstStyle/>
          <a:p>
            <a:endParaRPr lang="en-US" dirty="0"/>
          </a:p>
        </p:txBody>
      </p:sp>
      <p:pic>
        <p:nvPicPr>
          <p:cNvPr id="13" name="Picture 2">
            <a:extLst>
              <a:ext uri="{FF2B5EF4-FFF2-40B4-BE49-F238E27FC236}">
                <a16:creationId xmlns:a16="http://schemas.microsoft.com/office/drawing/2014/main" id="{7FB026AD-E0AF-486A-F8AE-4580AE96F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43" y="2599496"/>
            <a:ext cx="3328584" cy="18137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D5A5058-70AD-CAF2-103C-5760302B1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27" y="2587429"/>
            <a:ext cx="3328584" cy="1813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8EAB0B2-66CF-006B-C590-742D8B6B7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011" y="2575362"/>
            <a:ext cx="3328584" cy="181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37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82CF-4BAB-3707-A2CA-B285FBD922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95CD151-5928-F918-D1F5-0BA084A4E48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B9FA3A-72B7-1798-3D43-CFA3AF9529D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5864D38-4C84-8E06-E812-4163239A974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1C87A1-D451-E929-FE5C-0FA6C200BF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FC1223A-6122-0F1B-5E19-66D62FAFBF5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019EB2-E29D-7682-E134-C78DC966D4FF}"/>
              </a:ext>
            </a:extLst>
          </p:cNvPr>
          <p:cNvSpPr>
            <a:spLocks noChangeArrowheads="1"/>
          </p:cNvSpPr>
          <p:nvPr/>
        </p:nvSpPr>
        <p:spPr bwMode="auto">
          <a:xfrm>
            <a:off x="374976" y="1875815"/>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25. Use ten frames to show two ways to decompose 7 into parts.</a:t>
            </a:r>
          </a:p>
          <a:p>
            <a:endParaRPr lang="en-CA" sz="2800" dirty="0"/>
          </a:p>
        </p:txBody>
      </p:sp>
      <p:sp>
        <p:nvSpPr>
          <p:cNvPr id="2" name="TextBox 1">
            <a:extLst>
              <a:ext uri="{FF2B5EF4-FFF2-40B4-BE49-F238E27FC236}">
                <a16:creationId xmlns:a16="http://schemas.microsoft.com/office/drawing/2014/main" id="{47A5AA08-7442-7D01-0D6D-24B7EF148B3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B5549B1E-06EC-E862-F510-AD95197636F4}"/>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24A5966-7215-93BD-F1C5-D8723266B1B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9D74BB7D-863A-65E6-757F-7D647BC5AB85}"/>
              </a:ext>
            </a:extLst>
          </p:cNvPr>
          <p:cNvSpPr txBox="1"/>
          <p:nvPr/>
        </p:nvSpPr>
        <p:spPr>
          <a:xfrm>
            <a:off x="2796988" y="4182035"/>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0498C0F-391E-30CB-8256-7D5E2038F020}"/>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18" name="Picture 4">
            <a:extLst>
              <a:ext uri="{FF2B5EF4-FFF2-40B4-BE49-F238E27FC236}">
                <a16:creationId xmlns:a16="http://schemas.microsoft.com/office/drawing/2014/main" id="{2822C631-AD83-E7C4-82E4-B2DC592DC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02" y="2438549"/>
            <a:ext cx="5156375" cy="25187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EF7B93F-A2E8-3BEB-1EC3-C4084A50A704}"/>
              </a:ext>
            </a:extLst>
          </p:cNvPr>
          <p:cNvSpPr txBox="1"/>
          <p:nvPr/>
        </p:nvSpPr>
        <p:spPr>
          <a:xfrm>
            <a:off x="11947" y="5108126"/>
            <a:ext cx="6514073" cy="523220"/>
          </a:xfrm>
          <a:prstGeom prst="rect">
            <a:avLst/>
          </a:prstGeom>
          <a:noFill/>
        </p:spPr>
        <p:txBody>
          <a:bodyPr wrap="square" rtlCol="0">
            <a:spAutoFit/>
          </a:bodyPr>
          <a:lstStyle/>
          <a:p>
            <a:pPr algn="ctr"/>
            <a:r>
              <a:rPr lang="en-US" sz="2800" dirty="0"/>
              <a:t>________ and _________</a:t>
            </a:r>
          </a:p>
        </p:txBody>
      </p:sp>
      <p:pic>
        <p:nvPicPr>
          <p:cNvPr id="21" name="Picture 4">
            <a:extLst>
              <a:ext uri="{FF2B5EF4-FFF2-40B4-BE49-F238E27FC236}">
                <a16:creationId xmlns:a16="http://schemas.microsoft.com/office/drawing/2014/main" id="{F7F453D5-C795-A513-FB08-5CE78D3E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415" y="2441567"/>
            <a:ext cx="5156375" cy="25187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50D0ED3-AB1F-02D5-B643-41FCF2618BCF}"/>
              </a:ext>
            </a:extLst>
          </p:cNvPr>
          <p:cNvSpPr txBox="1"/>
          <p:nvPr/>
        </p:nvSpPr>
        <p:spPr>
          <a:xfrm>
            <a:off x="5458565" y="5108126"/>
            <a:ext cx="6514073" cy="523220"/>
          </a:xfrm>
          <a:prstGeom prst="rect">
            <a:avLst/>
          </a:prstGeom>
          <a:noFill/>
        </p:spPr>
        <p:txBody>
          <a:bodyPr wrap="square" rtlCol="0">
            <a:spAutoFit/>
          </a:bodyPr>
          <a:lstStyle/>
          <a:p>
            <a:pPr algn="ctr"/>
            <a:r>
              <a:rPr lang="en-US" sz="2800" dirty="0"/>
              <a:t>________ and _________</a:t>
            </a:r>
          </a:p>
        </p:txBody>
      </p:sp>
    </p:spTree>
    <p:extLst>
      <p:ext uri="{BB962C8B-B14F-4D97-AF65-F5344CB8AC3E}">
        <p14:creationId xmlns:p14="http://schemas.microsoft.com/office/powerpoint/2010/main" val="323768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1EFE-90EF-0318-C1F1-F038358B8D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C8EB4F-156D-3689-94B4-608389B0DF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7F366C0-323C-1506-8780-EEA021ABC08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E55FC6-5D7A-1EC8-895D-39B116E8F3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E5F914-6760-0605-4DD6-E07A0A274D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9ADA07B-B5A2-B7F4-C087-31608B7DCD6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BE1554E-D0C3-369D-7A6B-7FE3E4BB74DE}"/>
              </a:ext>
            </a:extLst>
          </p:cNvPr>
          <p:cNvSpPr>
            <a:spLocks noChangeArrowheads="1"/>
          </p:cNvSpPr>
          <p:nvPr/>
        </p:nvSpPr>
        <p:spPr bwMode="auto">
          <a:xfrm>
            <a:off x="374976" y="2091259"/>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26. Show three ways to decompose 10 into two parts</a:t>
            </a:r>
          </a:p>
        </p:txBody>
      </p:sp>
      <p:sp>
        <p:nvSpPr>
          <p:cNvPr id="2" name="TextBox 1">
            <a:extLst>
              <a:ext uri="{FF2B5EF4-FFF2-40B4-BE49-F238E27FC236}">
                <a16:creationId xmlns:a16="http://schemas.microsoft.com/office/drawing/2014/main" id="{87E9EBED-75EC-9C9C-F113-9FB75EA41940}"/>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7C241AEA-26F8-28DB-2D90-648D23290A39}"/>
              </a:ext>
            </a:extLst>
          </p:cNvPr>
          <p:cNvSpPr txBox="1"/>
          <p:nvPr/>
        </p:nvSpPr>
        <p:spPr>
          <a:xfrm>
            <a:off x="9318812" y="3751729"/>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D6236EF-9A65-69F3-9696-F3262B13DC4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C301668-06C8-B029-88C6-6E69998F4D74}"/>
              </a:ext>
            </a:extLst>
          </p:cNvPr>
          <p:cNvSpPr txBox="1"/>
          <p:nvPr/>
        </p:nvSpPr>
        <p:spPr>
          <a:xfrm>
            <a:off x="2796988" y="4182035"/>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9284FBF0-7886-5F2E-5BE3-7D975C0735A3}"/>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13" name="Picture 2">
            <a:extLst>
              <a:ext uri="{FF2B5EF4-FFF2-40B4-BE49-F238E27FC236}">
                <a16:creationId xmlns:a16="http://schemas.microsoft.com/office/drawing/2014/main" id="{A9335AD4-0973-4E62-76F5-CB05AEA8C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69" y="2695786"/>
            <a:ext cx="3725987" cy="21917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14BA62A3-19AD-E0F1-838B-C5ABCB69E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037" y="2695786"/>
            <a:ext cx="3725987" cy="21917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6CE04557-47D9-3492-62BE-215B2ADEC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705" y="2695786"/>
            <a:ext cx="3725987" cy="219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42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C0D1B-C19B-7C99-4733-1EE968C9D7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51836E5-C85C-2EEC-3732-BBC2ABC9FA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A8BFFC9-AE4A-B465-9397-7DAA79538C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16D7B95-68EF-53A7-56F8-230D5FEEDA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B37A50-3AB9-9C2F-8B63-F6489C28A06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12E0B7B-8487-663A-F563-F76E2E1B3C7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11EDE0E-1FF8-3D9B-A155-1C8C6BF2E704}"/>
              </a:ext>
            </a:extLst>
          </p:cNvPr>
          <p:cNvSpPr>
            <a:spLocks noChangeArrowheads="1"/>
          </p:cNvSpPr>
          <p:nvPr/>
        </p:nvSpPr>
        <p:spPr bwMode="auto">
          <a:xfrm>
            <a:off x="472492" y="1682004"/>
            <a:ext cx="115328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27. Decompose the numbers into tens and ones.</a:t>
            </a:r>
          </a:p>
          <a:p>
            <a:endParaRPr lang="en-CA" sz="2800" dirty="0"/>
          </a:p>
          <a:p>
            <a:endParaRPr lang="en-CA" sz="2800" dirty="0"/>
          </a:p>
          <a:p>
            <a:r>
              <a:rPr lang="en-CA" sz="2800" dirty="0"/>
              <a:t>12 is ______ ten and ______ ones</a:t>
            </a:r>
          </a:p>
          <a:p>
            <a:endParaRPr lang="en-CA" sz="2800" dirty="0"/>
          </a:p>
          <a:p>
            <a:endParaRPr lang="en-CA" sz="2800" dirty="0"/>
          </a:p>
          <a:p>
            <a:r>
              <a:rPr lang="en-CA" sz="2800" dirty="0"/>
              <a:t>15 is ______ ten and ______ ones</a:t>
            </a:r>
          </a:p>
          <a:p>
            <a:endParaRPr lang="en-CA" sz="2800" dirty="0"/>
          </a:p>
          <a:p>
            <a:endParaRPr lang="en-CA" sz="2800" dirty="0"/>
          </a:p>
          <a:p>
            <a:r>
              <a:rPr lang="en-CA" sz="2800" dirty="0"/>
              <a:t>19 is ______ ten and ______ ones</a:t>
            </a:r>
          </a:p>
        </p:txBody>
      </p:sp>
      <p:sp>
        <p:nvSpPr>
          <p:cNvPr id="2" name="TextBox 1">
            <a:extLst>
              <a:ext uri="{FF2B5EF4-FFF2-40B4-BE49-F238E27FC236}">
                <a16:creationId xmlns:a16="http://schemas.microsoft.com/office/drawing/2014/main" id="{9D7A02BD-A3AF-E47D-2F36-DA55B5F03B3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F1870AB-86D1-DE64-14AD-1D17647802DD}"/>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4711E0A-5D0B-CF5B-E0B5-0BA1B09861BD}"/>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8145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A49C-FD6D-238F-2C72-58A7522E55B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05790FE-4E36-0359-DF42-4A66A5D9835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F12ED1F-A8F4-CADF-383F-8CECE50010B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A87917F-ED75-9661-C78D-07018D16CC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6B7575-5D58-FEA3-71CA-12813E8AE43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AB5800-B67E-29A1-605F-111E7AD5AE7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7969951-C899-66E4-4DC1-F331A217571F}"/>
              </a:ext>
            </a:extLst>
          </p:cNvPr>
          <p:cNvSpPr>
            <a:spLocks noChangeArrowheads="1"/>
          </p:cNvSpPr>
          <p:nvPr/>
        </p:nvSpPr>
        <p:spPr bwMode="auto">
          <a:xfrm>
            <a:off x="437660" y="1955007"/>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28. Grab a handful of small blocks, cubes, or counters. What different ways could you count them? Record your counts using pictures and numbers.</a:t>
            </a:r>
          </a:p>
          <a:p>
            <a:endParaRPr lang="en-CA" sz="2800" dirty="0"/>
          </a:p>
        </p:txBody>
      </p:sp>
      <p:sp>
        <p:nvSpPr>
          <p:cNvPr id="2" name="TextBox 1">
            <a:extLst>
              <a:ext uri="{FF2B5EF4-FFF2-40B4-BE49-F238E27FC236}">
                <a16:creationId xmlns:a16="http://schemas.microsoft.com/office/drawing/2014/main" id="{EDC50247-4ED8-1FDC-88C4-95F4FA0744FC}"/>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995B0F2-A41C-F6E9-DE8E-654AAF095F4E}"/>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19AE672-8088-C8EB-3AB0-66B275691F75}"/>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755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56E4-DEA7-0536-885A-9519673F25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D99D13E-5C3E-DDA3-F64E-9F646F5C48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EABD26-5205-08D5-2745-F4D067B24A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71BA68D-6FA0-2029-6EDB-91DC6227CC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CDCD191-C19D-9925-A12D-2AD87E91BA9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6FD7BCA-D85A-C38D-025C-2218BA910F2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72B55EC-EA9D-2286-A392-9948A4DAD6F4}"/>
              </a:ext>
            </a:extLst>
          </p:cNvPr>
          <p:cNvSpPr>
            <a:spLocks noChangeArrowheads="1"/>
          </p:cNvSpPr>
          <p:nvPr/>
        </p:nvSpPr>
        <p:spPr bwMode="auto">
          <a:xfrm>
            <a:off x="284210" y="192862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a:t>
            </a:r>
            <a:r>
              <a:rPr lang="en-CA" sz="2800" dirty="0"/>
              <a:t>Count backward from 10:</a:t>
            </a:r>
          </a:p>
          <a:p>
            <a:endParaRPr lang="en-CA" sz="2800" dirty="0"/>
          </a:p>
          <a:p>
            <a:endParaRPr lang="en-CA" sz="2800" dirty="0"/>
          </a:p>
          <a:p>
            <a:r>
              <a:rPr lang="en-CA" sz="2800" dirty="0"/>
              <a:t>10, 9, 8, 7, 6, 5, _____, ______, _____, _____, 0</a:t>
            </a:r>
          </a:p>
        </p:txBody>
      </p:sp>
    </p:spTree>
    <p:extLst>
      <p:ext uri="{BB962C8B-B14F-4D97-AF65-F5344CB8AC3E}">
        <p14:creationId xmlns:p14="http://schemas.microsoft.com/office/powerpoint/2010/main" val="97581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4C8A5-8AB6-CA38-C65D-EE69270A4B0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816AF87-AAEA-7EDA-C8C5-AE7F6D901A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D832DD-ACB5-5D6A-781E-2B9FF2CEBAB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56A570D-6BF6-73FE-B4D6-D0F7A0C42A2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A687C6-D328-FAB9-5641-A68CA07363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40E1DC9-C855-C6CC-9FC4-39BD8A4A81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7C9CE98-BAFE-0BB5-677C-5D2A3414F7A8}"/>
              </a:ext>
            </a:extLst>
          </p:cNvPr>
          <p:cNvSpPr>
            <a:spLocks noChangeArrowheads="1"/>
          </p:cNvSpPr>
          <p:nvPr/>
        </p:nvSpPr>
        <p:spPr bwMode="auto">
          <a:xfrm>
            <a:off x="437660" y="193098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29. Count out 20 cubes or counters by ones. What different ways can you organize the cubes or counters to count them?</a:t>
            </a:r>
          </a:p>
        </p:txBody>
      </p:sp>
      <p:sp>
        <p:nvSpPr>
          <p:cNvPr id="2" name="TextBox 1">
            <a:extLst>
              <a:ext uri="{FF2B5EF4-FFF2-40B4-BE49-F238E27FC236}">
                <a16:creationId xmlns:a16="http://schemas.microsoft.com/office/drawing/2014/main" id="{7DE6DC31-1706-B699-F080-2E309CD5D07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73BD3B0-0C7B-7C8E-2E7B-5C1F5050C2FE}"/>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E5BE65B-7CC8-D9F2-21F5-E9A4251F8028}"/>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8871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1A38D-5DC8-8346-B4F6-E62AB37FF3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EE50731-F7CB-8A8C-2BC9-0E56C928C1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464468-E457-F2CA-34AB-ACE7FC8925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03ABB3-2F8F-3BF4-2322-80D015DAB87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C612E1A-4036-3824-E1CD-21D47EF893B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EB6F0A1-6C21-ACE0-BCF8-6F20F7FBDA5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1AF23D-7CF5-E20A-E222-2E4703F6C41E}"/>
              </a:ext>
            </a:extLst>
          </p:cNvPr>
          <p:cNvSpPr>
            <a:spLocks noChangeArrowheads="1"/>
          </p:cNvSpPr>
          <p:nvPr/>
        </p:nvSpPr>
        <p:spPr bwMode="auto">
          <a:xfrm>
            <a:off x="437660" y="2146424"/>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30. Start at 2. Count by 2s. What patterns do you notice?</a:t>
            </a:r>
          </a:p>
        </p:txBody>
      </p:sp>
      <p:sp>
        <p:nvSpPr>
          <p:cNvPr id="2" name="TextBox 1">
            <a:extLst>
              <a:ext uri="{FF2B5EF4-FFF2-40B4-BE49-F238E27FC236}">
                <a16:creationId xmlns:a16="http://schemas.microsoft.com/office/drawing/2014/main" id="{99B34C1D-651B-3795-6FB4-98B4DAF78B1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B89953A-6333-7F06-3035-6A08D751472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61944BE-3294-C9BF-9FC7-28A24ADFD012}"/>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152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0716E-B23A-F30C-6F02-938B26F7972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B29585C-4462-EB75-C5E7-60EBC1AA4FB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A3FC208-E54F-82F8-B0D1-534528EEEFA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77E26C-8936-5D96-DEEE-E59D2E8B17B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C10599B-4E66-5B86-A45C-1013E808970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D593CA2-D2E1-2CA5-A1A7-4D8CD226E8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D0C9354-09E8-B21F-49B5-D5C683D4803C}"/>
              </a:ext>
            </a:extLst>
          </p:cNvPr>
          <p:cNvSpPr>
            <a:spLocks noChangeArrowheads="1"/>
          </p:cNvSpPr>
          <p:nvPr/>
        </p:nvSpPr>
        <p:spPr bwMode="auto">
          <a:xfrm>
            <a:off x="374976" y="1567134"/>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31. Find a collection of items in your classroom like a basket of books or a jar of pencils. About how many do you think there are? Count to find out how many. Is there a different way you could count them?</a:t>
            </a:r>
          </a:p>
        </p:txBody>
      </p:sp>
      <p:sp>
        <p:nvSpPr>
          <p:cNvPr id="2" name="TextBox 1">
            <a:extLst>
              <a:ext uri="{FF2B5EF4-FFF2-40B4-BE49-F238E27FC236}">
                <a16:creationId xmlns:a16="http://schemas.microsoft.com/office/drawing/2014/main" id="{5C093776-DA97-1852-10DE-FDAF3E6FADA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8C90E97-1E4A-0C92-B07F-1B112656E2E1}"/>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27316FE9-124C-D673-067C-5D650AF8015D}"/>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771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0BFC-4C19-41EC-5C45-BC9A8A4EC5E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DAB193-85FA-7EA7-263E-E93B5835183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E7B79EE-FE46-6821-72C6-CF7DBBEA5C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1D1D237-9FF9-30B0-7325-1857799A12F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511E52-40D2-AF7B-2C97-735B43BE50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25EFD19-3A8D-81A3-F3DE-AB00B4B71AB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32C895D-E628-B439-28C6-40AB8A59A705}"/>
              </a:ext>
            </a:extLst>
          </p:cNvPr>
          <p:cNvSpPr>
            <a:spLocks noChangeArrowheads="1"/>
          </p:cNvSpPr>
          <p:nvPr/>
        </p:nvSpPr>
        <p:spPr bwMode="auto">
          <a:xfrm>
            <a:off x="374976" y="1782578"/>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32. Choose three different collections in your classroom to count. What different ways can you count them? Record how you counted using pictures, numbers, and words.</a:t>
            </a:r>
          </a:p>
        </p:txBody>
      </p:sp>
      <p:sp>
        <p:nvSpPr>
          <p:cNvPr id="2" name="TextBox 1">
            <a:extLst>
              <a:ext uri="{FF2B5EF4-FFF2-40B4-BE49-F238E27FC236}">
                <a16:creationId xmlns:a16="http://schemas.microsoft.com/office/drawing/2014/main" id="{6B1EA2D9-352E-110C-67DD-D3768A05864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708212-C223-51AD-66B1-C6C865749BD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CF0FF057-A3B6-9E17-F3DF-A1C7E65A3599}"/>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612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D017-04E2-4A82-12B9-1660C915E1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46A6BFE-1DC3-B150-3426-BA13123C60D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3F5570D-DB06-532E-7B9C-FE170234AE9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56287C2-6C03-0E30-80ED-36083B7A715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AAB328-18D6-A741-EC55-43DC38193D8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9587153-3A5B-8041-C32B-BF7B0F154D3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AEE012B-1628-FB41-4C73-5848FFC2BDFE}"/>
              </a:ext>
            </a:extLst>
          </p:cNvPr>
          <p:cNvSpPr>
            <a:spLocks noChangeArrowheads="1"/>
          </p:cNvSpPr>
          <p:nvPr/>
        </p:nvSpPr>
        <p:spPr bwMode="auto">
          <a:xfrm>
            <a:off x="374976" y="1850262"/>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33. Grab a handful of crayons or pencil crayons. Estimate about how many there are. Compare you handful with a classmate. Who do you think has more? Count and check and compare the numbers you each have.</a:t>
            </a:r>
          </a:p>
        </p:txBody>
      </p:sp>
      <p:sp>
        <p:nvSpPr>
          <p:cNvPr id="2" name="TextBox 1">
            <a:extLst>
              <a:ext uri="{FF2B5EF4-FFF2-40B4-BE49-F238E27FC236}">
                <a16:creationId xmlns:a16="http://schemas.microsoft.com/office/drawing/2014/main" id="{D52E81E4-FC0C-9EE9-27D7-5010938F06A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14163B6-FC35-49D8-F7BF-A69BE14D3421}"/>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C72125C-D3F6-EAB0-00E3-0BF4E63534B9}"/>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1302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9F9E-417D-2706-F487-8B510322BF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89923D-3398-5F2A-A2F1-C0AD0F91214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DCC786F-C15D-3DE3-FC08-F7E1189BCB1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0AD43F-ED57-2041-8AEC-54284D2815B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88DEF74-5080-301C-93A8-782DCB15D4A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CF81B75-BA8D-3056-BDAD-EB01B4E1EC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23ED372-4CB7-59DA-AFB2-EB0CDCD05BFD}"/>
              </a:ext>
            </a:extLst>
          </p:cNvPr>
          <p:cNvSpPr>
            <a:spLocks noChangeArrowheads="1"/>
          </p:cNvSpPr>
          <p:nvPr/>
        </p:nvSpPr>
        <p:spPr bwMode="auto">
          <a:xfrm>
            <a:off x="338905" y="189461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34. Is 12 closer to 10 or 15? How do you know?</a:t>
            </a:r>
          </a:p>
        </p:txBody>
      </p:sp>
      <p:sp>
        <p:nvSpPr>
          <p:cNvPr id="2" name="TextBox 1">
            <a:extLst>
              <a:ext uri="{FF2B5EF4-FFF2-40B4-BE49-F238E27FC236}">
                <a16:creationId xmlns:a16="http://schemas.microsoft.com/office/drawing/2014/main" id="{74103950-A53C-9496-AA16-C53514130C2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08902D7-7EF6-27B6-CF74-0EC5F24AE4D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F1B7493F-A0BA-7C3F-36FB-3A4DC9054A4D}"/>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7887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6C873-4B3B-09B5-A3D7-8BEA8B094D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CEDC6DA-1525-9FF8-0913-251DCADD4F9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BCC97D6-A830-DA54-A9F7-A01B9DBFBD8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EB4C7C9-EA90-9053-2CBD-DE10594B475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4311338-613A-B661-62AE-20C7B6119E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88DF7BD-312A-8432-3026-D7E8672E4E2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3050BEA-1735-7F5D-1A30-8719DE170CF3}"/>
              </a:ext>
            </a:extLst>
          </p:cNvPr>
          <p:cNvSpPr>
            <a:spLocks noChangeArrowheads="1"/>
          </p:cNvSpPr>
          <p:nvPr/>
        </p:nvSpPr>
        <p:spPr bwMode="auto">
          <a:xfrm>
            <a:off x="329592" y="183391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35. About how many books do you think you have in your classroom? About how many pencils do you think there are? Are there more books or pencils?</a:t>
            </a:r>
          </a:p>
        </p:txBody>
      </p:sp>
      <p:sp>
        <p:nvSpPr>
          <p:cNvPr id="2" name="TextBox 1">
            <a:extLst>
              <a:ext uri="{FF2B5EF4-FFF2-40B4-BE49-F238E27FC236}">
                <a16:creationId xmlns:a16="http://schemas.microsoft.com/office/drawing/2014/main" id="{3D36138D-60C5-7DD2-BF80-60C83B6FA42D}"/>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9E813B4-465C-FB96-0874-3CB8C13AF3A1}"/>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AD61569-A26F-316E-B776-A681EB854C83}"/>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77508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FC7B-E9CF-8CFB-91E4-E0807AD6982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39C7A1-133B-F770-4894-AC2C092CA9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B22391F-FB48-1D32-28C9-A66624B5F40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77384F-6CE3-26F7-C54D-8F6EE99EB35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D9E2E4D-C04A-B68F-27C0-E6F4D23C3D3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9792253-CE1D-07DB-C40B-EF6DE93A5A0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E5C7562-A333-184C-20C1-AD35A102AF1D}"/>
              </a:ext>
            </a:extLst>
          </p:cNvPr>
          <p:cNvSpPr>
            <a:spLocks noChangeArrowheads="1"/>
          </p:cNvSpPr>
          <p:nvPr/>
        </p:nvSpPr>
        <p:spPr bwMode="auto">
          <a:xfrm>
            <a:off x="329592" y="183391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36. Place 8 and 15 on the number line. Explain your reasoning to a partner.</a:t>
            </a:r>
          </a:p>
          <a:p>
            <a:endParaRPr lang="en-CA" sz="2800" dirty="0"/>
          </a:p>
        </p:txBody>
      </p:sp>
      <p:sp>
        <p:nvSpPr>
          <p:cNvPr id="2" name="TextBox 1">
            <a:extLst>
              <a:ext uri="{FF2B5EF4-FFF2-40B4-BE49-F238E27FC236}">
                <a16:creationId xmlns:a16="http://schemas.microsoft.com/office/drawing/2014/main" id="{32798D97-1F01-C961-40EE-9023C66F8D5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C84F42D-0F78-E158-139A-3BFC6504AE2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98B7127-8FF1-A4D0-93A3-35621E52D747}"/>
              </a:ext>
            </a:extLst>
          </p:cNvPr>
          <p:cNvSpPr txBox="1"/>
          <p:nvPr/>
        </p:nvSpPr>
        <p:spPr>
          <a:xfrm>
            <a:off x="6602506" y="3697941"/>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4DF2CCB8-7F95-355D-79BA-E039054B730A}"/>
              </a:ext>
            </a:extLst>
          </p:cNvPr>
          <p:cNvGrpSpPr/>
          <p:nvPr/>
        </p:nvGrpSpPr>
        <p:grpSpPr>
          <a:xfrm>
            <a:off x="684306" y="3353518"/>
            <a:ext cx="10624396" cy="1031870"/>
            <a:chOff x="461169" y="7796513"/>
            <a:chExt cx="5918200" cy="719916"/>
          </a:xfrm>
        </p:grpSpPr>
        <p:pic>
          <p:nvPicPr>
            <p:cNvPr id="5" name="Picture 61">
              <a:extLst>
                <a:ext uri="{FF2B5EF4-FFF2-40B4-BE49-F238E27FC236}">
                  <a16:creationId xmlns:a16="http://schemas.microsoft.com/office/drawing/2014/main" id="{DD0FC9DF-BE22-5FC9-FE70-29E630822A2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61169" y="7796513"/>
              <a:ext cx="5918200" cy="46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54BAC1-8371-C586-1644-939060F242ED}"/>
                </a:ext>
              </a:extLst>
            </p:cNvPr>
            <p:cNvSpPr txBox="1"/>
            <p:nvPr/>
          </p:nvSpPr>
          <p:spPr>
            <a:xfrm>
              <a:off x="765458" y="8147097"/>
              <a:ext cx="249196"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FE55DA67-D143-4431-6C98-E3BBF6C02940}"/>
                </a:ext>
              </a:extLst>
            </p:cNvPr>
            <p:cNvSpPr txBox="1"/>
            <p:nvPr/>
          </p:nvSpPr>
          <p:spPr>
            <a:xfrm>
              <a:off x="5654750" y="8081747"/>
              <a:ext cx="551178" cy="369332"/>
            </a:xfrm>
            <a:prstGeom prst="rect">
              <a:avLst/>
            </a:prstGeom>
            <a:noFill/>
          </p:spPr>
          <p:txBody>
            <a:bodyPr wrap="square" rtlCol="0">
              <a:spAutoFit/>
            </a:bodyPr>
            <a:lstStyle/>
            <a:p>
              <a:r>
                <a:rPr lang="en-US" dirty="0"/>
                <a:t>20</a:t>
              </a:r>
            </a:p>
          </p:txBody>
        </p:sp>
      </p:grpSp>
    </p:spTree>
    <p:extLst>
      <p:ext uri="{BB962C8B-B14F-4D97-AF65-F5344CB8AC3E}">
        <p14:creationId xmlns:p14="http://schemas.microsoft.com/office/powerpoint/2010/main" val="3991022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EBE8-FC08-989D-2FAC-BCEE94811EF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8F5541-79CF-E0BF-0E52-C916756E8FF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3DCF49D-0B3C-03CF-04F8-AB34D088E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083BA19-8670-B16A-0544-BD9BA13B15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A50ECD-CF00-124F-6F14-F13FF2D0E44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C51A51-56BC-9DFE-74B8-9480C9E9008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DEC29A-F0CE-2FB2-D514-5CF20AD0C64B}"/>
              </a:ext>
            </a:extLst>
          </p:cNvPr>
          <p:cNvSpPr>
            <a:spLocks noChangeArrowheads="1"/>
          </p:cNvSpPr>
          <p:nvPr/>
        </p:nvSpPr>
        <p:spPr bwMode="auto">
          <a:xfrm>
            <a:off x="329592" y="183391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37. When is 10 a lot of something? When is 10 a little of something? Draw a picture and add numbers and words to show your thinking.</a:t>
            </a:r>
            <a:br>
              <a:rPr lang="en-CA" sz="2800" dirty="0"/>
            </a:br>
            <a:endParaRPr lang="en-CA" sz="2800" dirty="0"/>
          </a:p>
        </p:txBody>
      </p:sp>
      <p:sp>
        <p:nvSpPr>
          <p:cNvPr id="2" name="TextBox 1">
            <a:extLst>
              <a:ext uri="{FF2B5EF4-FFF2-40B4-BE49-F238E27FC236}">
                <a16:creationId xmlns:a16="http://schemas.microsoft.com/office/drawing/2014/main" id="{18298D60-AFFE-0978-EBE7-4C2F7AE76C7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E2BB6A8-3D42-5235-1461-48BAF62D215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D8A6490-BDE0-8579-2A63-F8C09DB28B85}"/>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9529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992B0-B0EB-7FBD-8F6E-589F8A3B49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A8E8466-0ECC-99AD-5FE2-EBE30B98EDC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193E99-BC8F-02A0-D9B8-BD312B8D3F9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A8503A3-2A1C-18DD-B204-56057574C79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6B955A-A90F-0A27-1D54-860CF197ACD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3C5E98F-A0A2-3F8A-1620-566CB64C027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8D81B99-0DFE-7979-8D65-0294343C70FF}"/>
              </a:ext>
            </a:extLst>
          </p:cNvPr>
          <p:cNvSpPr>
            <a:spLocks noChangeArrowheads="1"/>
          </p:cNvSpPr>
          <p:nvPr/>
        </p:nvSpPr>
        <p:spPr bwMode="auto">
          <a:xfrm>
            <a:off x="329592" y="2049356"/>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38. What different ways can you represent 5? Think about using words, pictures, numbers, tallies, ten frames, etc.</a:t>
            </a:r>
          </a:p>
        </p:txBody>
      </p:sp>
      <p:sp>
        <p:nvSpPr>
          <p:cNvPr id="2" name="TextBox 1">
            <a:extLst>
              <a:ext uri="{FF2B5EF4-FFF2-40B4-BE49-F238E27FC236}">
                <a16:creationId xmlns:a16="http://schemas.microsoft.com/office/drawing/2014/main" id="{D0043A23-85F9-73DE-4130-A9FE1FDE3F81}"/>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F9CE8EA-77A7-A61B-A530-370845D88DB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6558046-3562-8128-73C6-2B26B54E74C2}"/>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894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119F-D7AB-26B8-3D0F-0CDD928742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7FC283-1313-322D-CFC9-1C8F81B6308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321D9C6-428A-E8B9-E87B-05659E7A2F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DFB1AC-4FF1-45E2-AF55-95588F5E48C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676343F-CD92-A7C0-9236-75E8600DAD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F1E2B34-8326-8704-6745-3A5ACB9E2F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F4013EC-ABC7-8B51-16F7-9FCBF384E5BE}"/>
              </a:ext>
            </a:extLst>
          </p:cNvPr>
          <p:cNvSpPr>
            <a:spLocks noChangeArrowheads="1"/>
          </p:cNvSpPr>
          <p:nvPr/>
        </p:nvSpPr>
        <p:spPr bwMode="auto">
          <a:xfrm>
            <a:off x="284210" y="192862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t>
            </a:r>
            <a:r>
              <a:rPr lang="en-CA" sz="2800" dirty="0"/>
              <a:t>What numbers are missing?</a:t>
            </a:r>
          </a:p>
          <a:p>
            <a:endParaRPr lang="en-CA" sz="2800" dirty="0"/>
          </a:p>
          <a:p>
            <a:endParaRPr lang="en-CA" sz="2800" dirty="0"/>
          </a:p>
          <a:p>
            <a:r>
              <a:rPr lang="en-CA" sz="2800" dirty="0"/>
              <a:t>1, 2, _____, 4, 5, _____, 7 _____, 9, ______</a:t>
            </a:r>
          </a:p>
        </p:txBody>
      </p:sp>
    </p:spTree>
    <p:extLst>
      <p:ext uri="{BB962C8B-B14F-4D97-AF65-F5344CB8AC3E}">
        <p14:creationId xmlns:p14="http://schemas.microsoft.com/office/powerpoint/2010/main" val="140764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8E1D-D5ED-32BA-4691-4E39B5D5B7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DA4FCE-61DC-B0BA-B0AB-22D87A9391E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702D07-B7A4-F287-213D-1C27D6A7F5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E4904C3-25F4-DE68-71C9-4F3BC47A01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1A58CC-DC3B-BE9F-8405-C4847FC1234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F2306C1-D547-558C-3664-6EA15DE21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56BFF7-229E-B0D8-08EB-F0CCFC666580}"/>
              </a:ext>
            </a:extLst>
          </p:cNvPr>
          <p:cNvSpPr>
            <a:spLocks noChangeArrowheads="1"/>
          </p:cNvSpPr>
          <p:nvPr/>
        </p:nvSpPr>
        <p:spPr bwMode="auto">
          <a:xfrm>
            <a:off x="329592" y="2049356"/>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39. What different ways can you decompose 7 into parts? Use materials, pictures, numbers, ten frames, etc.</a:t>
            </a:r>
          </a:p>
        </p:txBody>
      </p:sp>
      <p:sp>
        <p:nvSpPr>
          <p:cNvPr id="2" name="TextBox 1">
            <a:extLst>
              <a:ext uri="{FF2B5EF4-FFF2-40B4-BE49-F238E27FC236}">
                <a16:creationId xmlns:a16="http://schemas.microsoft.com/office/drawing/2014/main" id="{4C1AF5AF-1648-F51E-66FC-E1B2F88FA48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CCC4BCB-D330-9C8E-7CB0-2F8AC7CF3278}"/>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8CE29A9-12AD-7FF7-2C26-36AA701EFD68}"/>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829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6E671-3159-124A-D65E-BE152A3F77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1F90205-7853-D414-789D-9CAF28BE690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B2549E6-33EC-1891-BCB6-BD438FD1E5C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A12244-060C-3845-9046-431FCE40273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601D28-C301-3137-A830-C64A8694C8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1D3DA76-C767-5103-48C7-7C6755C8378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A846C81-D7BC-E21D-236F-E089FA75CBC9}"/>
              </a:ext>
            </a:extLst>
          </p:cNvPr>
          <p:cNvSpPr>
            <a:spLocks noChangeArrowheads="1"/>
          </p:cNvSpPr>
          <p:nvPr/>
        </p:nvSpPr>
        <p:spPr bwMode="auto">
          <a:xfrm>
            <a:off x="329592" y="2049356"/>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40. How are these representations of 8 the same? How are they different?</a:t>
            </a:r>
          </a:p>
        </p:txBody>
      </p:sp>
      <p:sp>
        <p:nvSpPr>
          <p:cNvPr id="2" name="TextBox 1">
            <a:extLst>
              <a:ext uri="{FF2B5EF4-FFF2-40B4-BE49-F238E27FC236}">
                <a16:creationId xmlns:a16="http://schemas.microsoft.com/office/drawing/2014/main" id="{DF97412A-315B-5D39-90B7-5F198247750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4E04F99-5D92-18E4-FD98-577DE7F90EC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7BC9CD6-F872-85C8-D22B-3B3C32051705}"/>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4">
            <a:extLst>
              <a:ext uri="{FF2B5EF4-FFF2-40B4-BE49-F238E27FC236}">
                <a16:creationId xmlns:a16="http://schemas.microsoft.com/office/drawing/2014/main" id="{4627ED96-7A1F-4FD4-A551-746A40715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3076399"/>
            <a:ext cx="5513143" cy="2401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E3A665E-627E-B4F8-61D6-8267F9F68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648" y="3047448"/>
            <a:ext cx="5513143" cy="245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7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359E-A9FD-467D-C679-7010A96180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D2CA8C-68D1-DB1A-03AD-C7F87D1DE35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20517AA-E496-838C-EF88-3230E7D75FF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2ACE940-9249-417D-20E5-2D4EA0F2463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9321A52-4BA6-A804-DC67-D9F86237C91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1780466-4D3E-D62F-5F98-F0BA33753CA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66FE9DD-775F-CC37-0A4B-80B1041D23E0}"/>
              </a:ext>
            </a:extLst>
          </p:cNvPr>
          <p:cNvSpPr>
            <a:spLocks noChangeArrowheads="1"/>
          </p:cNvSpPr>
          <p:nvPr/>
        </p:nvSpPr>
        <p:spPr bwMode="auto">
          <a:xfrm>
            <a:off x="540263" y="206407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41. What different ways can you represent 10? Think about using words, pictures, numbers, tallies, ten frames, etc.</a:t>
            </a:r>
          </a:p>
        </p:txBody>
      </p:sp>
      <p:sp>
        <p:nvSpPr>
          <p:cNvPr id="2" name="TextBox 1">
            <a:extLst>
              <a:ext uri="{FF2B5EF4-FFF2-40B4-BE49-F238E27FC236}">
                <a16:creationId xmlns:a16="http://schemas.microsoft.com/office/drawing/2014/main" id="{1C5FB166-1717-0FCA-5771-484BE02F8A2E}"/>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8F2D1B1-81B4-5078-F444-871E2BCD11A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CCDE50ED-5E99-EC65-02BD-078C964D2FAC}"/>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94732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DE64-9662-DC80-6133-13ADF2EA86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312F48-F88A-7836-CF89-15ACC5F78B5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4F23C3-A4DE-78E0-19E0-31D4D0B6F99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7FFE9E2-B655-E478-CB64-501CFB2FF6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A20593C-75EF-2D5C-15EA-1214892553A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43C8951-717C-639D-F8DE-CCD0F2C1A8C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E9DDC7F-9D2B-F083-0E17-015B252AAEE6}"/>
              </a:ext>
            </a:extLst>
          </p:cNvPr>
          <p:cNvSpPr>
            <a:spLocks noChangeArrowheads="1"/>
          </p:cNvSpPr>
          <p:nvPr/>
        </p:nvSpPr>
        <p:spPr bwMode="auto">
          <a:xfrm>
            <a:off x="540263" y="1848629"/>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42. Get a collection of 12 or 15 items. What different ways can you decompose the whole amount into parts? How could you record all the different ways you find using pictures, numbers, and words.</a:t>
            </a:r>
          </a:p>
        </p:txBody>
      </p:sp>
      <p:sp>
        <p:nvSpPr>
          <p:cNvPr id="2" name="TextBox 1">
            <a:extLst>
              <a:ext uri="{FF2B5EF4-FFF2-40B4-BE49-F238E27FC236}">
                <a16:creationId xmlns:a16="http://schemas.microsoft.com/office/drawing/2014/main" id="{5235315E-0BC5-B12A-691E-2E5CFA16C46B}"/>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C3E397D-C57F-7865-022C-2AE3F875648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C61C80C-D823-EA96-B8FF-D74E44F9BB60}"/>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6920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5794-8C1A-EA19-D650-B66833CF27C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A6318F-9A1D-D2B5-DE1E-A5AF1C71D0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77392D0-03D4-FAC5-0E03-A3A9228663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B4AAA03-2738-35CA-0C6A-7A40178538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4BCF3D9-0A84-9BEC-7094-5B796EF62E7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76E9ACE-91DD-E25B-EF8D-F62067BD73E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DAE1D2D-5F6D-0C71-E47F-936E385A3EC9}"/>
              </a:ext>
            </a:extLst>
          </p:cNvPr>
          <p:cNvSpPr>
            <a:spLocks noChangeArrowheads="1"/>
          </p:cNvSpPr>
          <p:nvPr/>
        </p:nvSpPr>
        <p:spPr bwMode="auto">
          <a:xfrm>
            <a:off x="540263" y="206407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43. What different ways can you represent 16? Think about using words, pictures, numbers, tallies, ten frames, etc.</a:t>
            </a:r>
          </a:p>
        </p:txBody>
      </p:sp>
      <p:sp>
        <p:nvSpPr>
          <p:cNvPr id="2" name="TextBox 1">
            <a:extLst>
              <a:ext uri="{FF2B5EF4-FFF2-40B4-BE49-F238E27FC236}">
                <a16:creationId xmlns:a16="http://schemas.microsoft.com/office/drawing/2014/main" id="{D02F2727-AB7F-3543-9DD9-FEF28EE45EE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D475E84-9F7E-74B2-DC4B-0250A8458DC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02581BF-FC05-9797-1490-136DBED643D7}"/>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344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F317-3D91-328F-123F-83DB245A1D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CC11FE9-0158-38AA-DD99-C7557CD883D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493E45-5801-5538-6FDA-6880B7B14F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E28ECC7-DBC0-436E-FEDB-2108459499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5A84A6D-B9B3-E841-E8D1-DEF9FAAD27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A8D7CD3-C22D-4E5D-78B2-D3F81344072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A297B18-A3FA-345D-94A6-E56363DB4991}"/>
              </a:ext>
            </a:extLst>
          </p:cNvPr>
          <p:cNvSpPr>
            <a:spLocks noChangeArrowheads="1"/>
          </p:cNvSpPr>
          <p:nvPr/>
        </p:nvSpPr>
        <p:spPr bwMode="auto">
          <a:xfrm>
            <a:off x="460531" y="2112892"/>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There are 4 orange cubes and 3 blue cubes. When you combine them together, how many cubes are there?</a:t>
            </a:r>
          </a:p>
          <a:p>
            <a:endParaRPr lang="en-CA" sz="2800" dirty="0"/>
          </a:p>
          <a:p>
            <a:endParaRPr lang="en-CA" sz="2800" dirty="0"/>
          </a:p>
          <a:p>
            <a:endParaRPr lang="en-CA" sz="2800" dirty="0"/>
          </a:p>
          <a:p>
            <a:endParaRPr lang="en-CA" sz="2800" dirty="0"/>
          </a:p>
          <a:p>
            <a:endParaRPr lang="en-CA" sz="2800" dirty="0"/>
          </a:p>
          <a:p>
            <a:r>
              <a:rPr lang="en-CA" sz="2800" dirty="0"/>
              <a:t>What is the addition equation?  ______ + ______ = ______</a:t>
            </a:r>
          </a:p>
        </p:txBody>
      </p:sp>
      <p:sp>
        <p:nvSpPr>
          <p:cNvPr id="2" name="TextBox 1">
            <a:extLst>
              <a:ext uri="{FF2B5EF4-FFF2-40B4-BE49-F238E27FC236}">
                <a16:creationId xmlns:a16="http://schemas.microsoft.com/office/drawing/2014/main" id="{7F9FF021-1236-8D5D-2357-7601C1065A5A}"/>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E3C037F-1882-F832-CD40-6DA9350574F3}"/>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4066E34-669F-AA4B-F644-DBBA9B3583A9}"/>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7" name="Picture 2">
            <a:extLst>
              <a:ext uri="{FF2B5EF4-FFF2-40B4-BE49-F238E27FC236}">
                <a16:creationId xmlns:a16="http://schemas.microsoft.com/office/drawing/2014/main" id="{FE11AA7B-C5DA-7568-F73B-DC0A92F15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3" y="3206123"/>
            <a:ext cx="5210322" cy="17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39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F2B81-2951-D3E7-FB31-6754AE65EE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4E604C-5E21-D26E-B06A-CC10BAD2A2D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8554FB9-10A7-5FB6-F87D-6086596E74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C527E6A-0051-46EF-5C2D-3AACB2EC5A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0EA49C-8739-224B-5AEB-076D23BBD6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506C2F2-DB28-920A-57C2-CA16487E753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8A93D6E-4E28-40E7-CED1-93F5222E79F8}"/>
              </a:ext>
            </a:extLst>
          </p:cNvPr>
          <p:cNvSpPr>
            <a:spLocks noChangeArrowheads="1"/>
          </p:cNvSpPr>
          <p:nvPr/>
        </p:nvSpPr>
        <p:spPr bwMode="auto">
          <a:xfrm>
            <a:off x="460531" y="2112892"/>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There are 8 green cubes and 4 blue cubes. When you combine them together, how many cubes are there?</a:t>
            </a:r>
          </a:p>
          <a:p>
            <a:endParaRPr lang="en-CA" sz="2800" dirty="0"/>
          </a:p>
          <a:p>
            <a:endParaRPr lang="en-CA" sz="2800" dirty="0"/>
          </a:p>
          <a:p>
            <a:endParaRPr lang="en-CA" sz="2800" dirty="0"/>
          </a:p>
          <a:p>
            <a:endParaRPr lang="en-CA" sz="2800" dirty="0"/>
          </a:p>
          <a:p>
            <a:endParaRPr lang="en-CA" sz="2800" dirty="0"/>
          </a:p>
          <a:p>
            <a:r>
              <a:rPr lang="en-CA" sz="2800" dirty="0"/>
              <a:t>What is the addition equation?  ______ + ______ = ______</a:t>
            </a:r>
          </a:p>
        </p:txBody>
      </p:sp>
      <p:sp>
        <p:nvSpPr>
          <p:cNvPr id="2" name="TextBox 1">
            <a:extLst>
              <a:ext uri="{FF2B5EF4-FFF2-40B4-BE49-F238E27FC236}">
                <a16:creationId xmlns:a16="http://schemas.microsoft.com/office/drawing/2014/main" id="{A3ED44E6-6D43-EB2B-F509-E2DDA5B7F9A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1919AAE-D575-DAEA-4D81-79A616AA9F4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9E64E4A-322D-51B0-5E18-1409C977CBA0}"/>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4">
            <a:extLst>
              <a:ext uri="{FF2B5EF4-FFF2-40B4-BE49-F238E27FC236}">
                <a16:creationId xmlns:a16="http://schemas.microsoft.com/office/drawing/2014/main" id="{66474352-58B7-9EF4-7CF7-E43FFA5B2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29" y="3112008"/>
            <a:ext cx="6561034" cy="172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97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3EC3-7839-D324-9D24-BF71709A09A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98CC49-B7B3-B78A-CC01-C3227F8552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5E90D46-10D8-7BA3-96EF-49E6A1D75D4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1EF7D41-0FB7-7479-65D7-E030CB1BAD3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89477A-7F14-58C8-4708-F1F518F984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EDF4C65-4994-5293-9E8C-CCEAF25F3BB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07E145-80B9-669F-25A1-9E31CA9ADE55}"/>
              </a:ext>
            </a:extLst>
          </p:cNvPr>
          <p:cNvSpPr>
            <a:spLocks noChangeArrowheads="1"/>
          </p:cNvSpPr>
          <p:nvPr/>
        </p:nvSpPr>
        <p:spPr bwMode="auto">
          <a:xfrm>
            <a:off x="437660" y="186273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Add the dots on the dominoes together. Print the equation that matches the dominoes.</a:t>
            </a:r>
          </a:p>
        </p:txBody>
      </p:sp>
      <p:sp>
        <p:nvSpPr>
          <p:cNvPr id="2" name="TextBox 1">
            <a:extLst>
              <a:ext uri="{FF2B5EF4-FFF2-40B4-BE49-F238E27FC236}">
                <a16:creationId xmlns:a16="http://schemas.microsoft.com/office/drawing/2014/main" id="{A129FC6A-E3D4-9A9D-A993-A60494B72845}"/>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7D3D2D0-C760-A3C8-557E-7E7FF1FF6B1A}"/>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5F3244F-2D4D-57C3-9CEA-7B7B57DC2A1E}"/>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6">
            <a:extLst>
              <a:ext uri="{FF2B5EF4-FFF2-40B4-BE49-F238E27FC236}">
                <a16:creationId xmlns:a16="http://schemas.microsoft.com/office/drawing/2014/main" id="{19572F4E-0547-C07B-6CDB-49728E5B6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86" y="2826950"/>
            <a:ext cx="2540437" cy="1650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39D832A0-15B2-E733-3E7A-09C566017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114" y="2873885"/>
            <a:ext cx="2540437" cy="1593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821668B3-38E3-34DB-CB0E-0448D1614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730" y="2818696"/>
            <a:ext cx="2483805" cy="16483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86A88AE8-1A93-9C00-A371-500338ED5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5444" y="2872841"/>
            <a:ext cx="2653698" cy="165019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3E09769-B8BA-9F03-7E37-187D81C71E5A}"/>
              </a:ext>
            </a:extLst>
          </p:cNvPr>
          <p:cNvSpPr txBox="1"/>
          <p:nvPr/>
        </p:nvSpPr>
        <p:spPr>
          <a:xfrm>
            <a:off x="21760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
        <p:nvSpPr>
          <p:cNvPr id="22" name="TextBox 21">
            <a:extLst>
              <a:ext uri="{FF2B5EF4-FFF2-40B4-BE49-F238E27FC236}">
                <a16:creationId xmlns:a16="http://schemas.microsoft.com/office/drawing/2014/main" id="{38EDD1D4-EBF1-A4E7-D298-AF1E83651BF5}"/>
              </a:ext>
            </a:extLst>
          </p:cNvPr>
          <p:cNvSpPr txBox="1"/>
          <p:nvPr/>
        </p:nvSpPr>
        <p:spPr>
          <a:xfrm>
            <a:off x="300493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
        <p:nvSpPr>
          <p:cNvPr id="23" name="TextBox 22">
            <a:extLst>
              <a:ext uri="{FF2B5EF4-FFF2-40B4-BE49-F238E27FC236}">
                <a16:creationId xmlns:a16="http://schemas.microsoft.com/office/drawing/2014/main" id="{54CED964-990A-FA90-F642-24E6B7EBEDA1}"/>
              </a:ext>
            </a:extLst>
          </p:cNvPr>
          <p:cNvSpPr txBox="1"/>
          <p:nvPr/>
        </p:nvSpPr>
        <p:spPr>
          <a:xfrm>
            <a:off x="579226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
        <p:nvSpPr>
          <p:cNvPr id="24" name="TextBox 23">
            <a:extLst>
              <a:ext uri="{FF2B5EF4-FFF2-40B4-BE49-F238E27FC236}">
                <a16:creationId xmlns:a16="http://schemas.microsoft.com/office/drawing/2014/main" id="{8DF25FF7-1CD4-5D59-58FE-4BB6D6C8D9F9}"/>
              </a:ext>
            </a:extLst>
          </p:cNvPr>
          <p:cNvSpPr txBox="1"/>
          <p:nvPr/>
        </p:nvSpPr>
        <p:spPr>
          <a:xfrm>
            <a:off x="8579598" y="4887544"/>
            <a:ext cx="3565391" cy="400110"/>
          </a:xfrm>
          <a:prstGeom prst="rect">
            <a:avLst/>
          </a:prstGeom>
          <a:noFill/>
        </p:spPr>
        <p:txBody>
          <a:bodyPr wrap="square">
            <a:spAutoFit/>
          </a:bodyPr>
          <a:lstStyle/>
          <a:p>
            <a:pPr algn="ctr"/>
            <a:r>
              <a:rPr lang="en-CA" sz="2000" b="0" i="0" u="none" strike="noStrike" kern="1200" dirty="0">
                <a:solidFill>
                  <a:schemeClr val="tx1"/>
                </a:solidFill>
                <a:effectLst/>
                <a:latin typeface="+mn-lt"/>
                <a:ea typeface="+mn-ea"/>
                <a:cs typeface="+mn-cs"/>
              </a:rPr>
              <a:t>_____ + _____ = ______</a:t>
            </a:r>
            <a:endParaRPr lang="en-US" sz="2000" dirty="0"/>
          </a:p>
        </p:txBody>
      </p:sp>
    </p:spTree>
    <p:extLst>
      <p:ext uri="{BB962C8B-B14F-4D97-AF65-F5344CB8AC3E}">
        <p14:creationId xmlns:p14="http://schemas.microsoft.com/office/powerpoint/2010/main" val="2841088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B673-CB8F-103B-BC8D-650F0F8DAB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598726-1A5A-CA4F-9EEA-147AF45F107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E95CE47-304E-2DAA-D6E1-809BA1CDEEF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97F78E5-5ABA-EABE-E8EE-EF83DD7F0DC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BD124C-FA92-848D-78AE-C64C323B1D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81A112B-7F07-2496-9F9A-291F92067CA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FF96D35-02A5-984A-B820-4E16AC2FF317}"/>
              </a:ext>
            </a:extLst>
          </p:cNvPr>
          <p:cNvSpPr>
            <a:spLocks noChangeArrowheads="1"/>
          </p:cNvSpPr>
          <p:nvPr/>
        </p:nvSpPr>
        <p:spPr bwMode="auto">
          <a:xfrm>
            <a:off x="437660" y="186273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Draw a picture or use tally marks to solve the following addition equations.</a:t>
            </a:r>
          </a:p>
        </p:txBody>
      </p:sp>
      <p:sp>
        <p:nvSpPr>
          <p:cNvPr id="2" name="TextBox 1">
            <a:extLst>
              <a:ext uri="{FF2B5EF4-FFF2-40B4-BE49-F238E27FC236}">
                <a16:creationId xmlns:a16="http://schemas.microsoft.com/office/drawing/2014/main" id="{F2A21CA9-9464-346D-D2C5-E414DCE78F2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2344E1D-F185-B938-51C6-012E2348B07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BA284DA-A600-8913-48C2-61F922A46D01}"/>
              </a:ext>
            </a:extLst>
          </p:cNvPr>
          <p:cNvSpPr txBox="1"/>
          <p:nvPr/>
        </p:nvSpPr>
        <p:spPr>
          <a:xfrm>
            <a:off x="6602506" y="3697941"/>
            <a:ext cx="184731" cy="369332"/>
          </a:xfrm>
          <a:prstGeom prst="rect">
            <a:avLst/>
          </a:prstGeom>
          <a:noFill/>
        </p:spPr>
        <p:txBody>
          <a:bodyPr wrap="none" rtlCol="0">
            <a:spAutoFit/>
          </a:bodyPr>
          <a:lstStyle/>
          <a:p>
            <a:endParaRPr lang="en-US" dirty="0"/>
          </a:p>
        </p:txBody>
      </p:sp>
      <p:graphicFrame>
        <p:nvGraphicFramePr>
          <p:cNvPr id="3" name="Table 2">
            <a:extLst>
              <a:ext uri="{FF2B5EF4-FFF2-40B4-BE49-F238E27FC236}">
                <a16:creationId xmlns:a16="http://schemas.microsoft.com/office/drawing/2014/main" id="{6F271750-72E2-8833-0898-ED2FB7B4878E}"/>
              </a:ext>
            </a:extLst>
          </p:cNvPr>
          <p:cNvGraphicFramePr>
            <a:graphicFrameLocks noGrp="1"/>
          </p:cNvGraphicFramePr>
          <p:nvPr>
            <p:extLst>
              <p:ext uri="{D42A27DB-BD31-4B8C-83A1-F6EECF244321}">
                <p14:modId xmlns:p14="http://schemas.microsoft.com/office/powerpoint/2010/main" val="1843100708"/>
              </p:ext>
            </p:extLst>
          </p:nvPr>
        </p:nvGraphicFramePr>
        <p:xfrm>
          <a:off x="720645" y="3003921"/>
          <a:ext cx="5586026" cy="3042670"/>
        </p:xfrm>
        <a:graphic>
          <a:graphicData uri="http://schemas.openxmlformats.org/drawingml/2006/table">
            <a:tbl>
              <a:tblPr firstRow="1" bandRow="1">
                <a:tableStyleId>{5C22544A-7EE6-4342-B048-85BDC9FD1C3A}</a:tableStyleId>
              </a:tblPr>
              <a:tblGrid>
                <a:gridCol w="2793013">
                  <a:extLst>
                    <a:ext uri="{9D8B030D-6E8A-4147-A177-3AD203B41FA5}">
                      <a16:colId xmlns:a16="http://schemas.microsoft.com/office/drawing/2014/main" val="3499926835"/>
                    </a:ext>
                  </a:extLst>
                </a:gridCol>
                <a:gridCol w="2793013">
                  <a:extLst>
                    <a:ext uri="{9D8B030D-6E8A-4147-A177-3AD203B41FA5}">
                      <a16:colId xmlns:a16="http://schemas.microsoft.com/office/drawing/2014/main" val="2166834684"/>
                    </a:ext>
                  </a:extLst>
                </a:gridCol>
              </a:tblGrid>
              <a:tr h="1488190">
                <a:tc>
                  <a:txBody>
                    <a:bodyPr/>
                    <a:lstStyle/>
                    <a:p>
                      <a:pPr rtl="0"/>
                      <a:r>
                        <a:rPr lang="en-CA" sz="3200" b="0" i="0" u="none" strike="noStrike" kern="1200" dirty="0">
                          <a:solidFill>
                            <a:schemeClr val="tx1"/>
                          </a:solidFill>
                          <a:effectLst/>
                          <a:latin typeface="+mn-lt"/>
                          <a:ea typeface="+mn-ea"/>
                          <a:cs typeface="+mn-cs"/>
                        </a:rPr>
                        <a:t>3 + 5 =</a:t>
                      </a:r>
                      <a:endParaRPr lang="en-CA" sz="3200" b="0" dirty="0">
                        <a:solidFill>
                          <a:schemeClr val="tx1"/>
                        </a:solidFill>
                        <a:effectLst/>
                      </a:endParaRPr>
                    </a:p>
                    <a:p>
                      <a:br>
                        <a:rPr lang="en-CA" sz="3200" dirty="0">
                          <a:solidFill>
                            <a:schemeClr val="tx1"/>
                          </a:solidFill>
                        </a:rPr>
                      </a:b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8 + 2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488190">
                <a:tc>
                  <a:txBody>
                    <a:bodyPr/>
                    <a:lstStyle/>
                    <a:p>
                      <a:r>
                        <a:rPr lang="en-CA" sz="3200" b="0" i="0" u="none" strike="noStrike" kern="1200" dirty="0">
                          <a:solidFill>
                            <a:schemeClr val="tx1"/>
                          </a:solidFill>
                          <a:effectLst/>
                          <a:latin typeface="+mn-lt"/>
                          <a:ea typeface="+mn-ea"/>
                          <a:cs typeface="+mn-cs"/>
                        </a:rPr>
                        <a:t>9 + 5 =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7 + 8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386132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978EB-0438-B381-69E0-00F64932C01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126855-8BC2-A36B-6212-A4566D64B51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7560F06-0A99-8A30-47CB-2AB464E523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8D1DCBD-9E80-CA95-C888-50112867FA9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7B8DDB3-3D8B-1832-BB88-AF86773ECF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13F988E-ADC8-36D5-7422-5831550AA77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78A7125-40C4-4D37-EA99-C3B49EFCCDC0}"/>
              </a:ext>
            </a:extLst>
          </p:cNvPr>
          <p:cNvSpPr>
            <a:spLocks noChangeArrowheads="1"/>
          </p:cNvSpPr>
          <p:nvPr/>
        </p:nvSpPr>
        <p:spPr bwMode="auto">
          <a:xfrm>
            <a:off x="437660" y="1915701"/>
            <a:ext cx="115328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There are 8 green cubes. If you remove 2 of them, how many green cubes will be left?</a:t>
            </a:r>
          </a:p>
          <a:p>
            <a:endParaRPr lang="en-CA" sz="2800" dirty="0"/>
          </a:p>
          <a:p>
            <a:endParaRPr lang="en-CA" sz="2800" dirty="0"/>
          </a:p>
          <a:p>
            <a:endParaRPr lang="en-CA" sz="2800" dirty="0"/>
          </a:p>
          <a:p>
            <a:endParaRPr lang="en-CA" sz="2800" dirty="0"/>
          </a:p>
          <a:p>
            <a:endParaRPr lang="en-CA" sz="2800" dirty="0"/>
          </a:p>
          <a:p>
            <a:endParaRPr lang="en-CA" sz="2800" dirty="0"/>
          </a:p>
          <a:p>
            <a:r>
              <a:rPr lang="en-CA" sz="2800" dirty="0"/>
              <a:t>What is the subtraction equation?   ______ - ______ = ______</a:t>
            </a:r>
          </a:p>
        </p:txBody>
      </p:sp>
      <p:sp>
        <p:nvSpPr>
          <p:cNvPr id="2" name="TextBox 1">
            <a:extLst>
              <a:ext uri="{FF2B5EF4-FFF2-40B4-BE49-F238E27FC236}">
                <a16:creationId xmlns:a16="http://schemas.microsoft.com/office/drawing/2014/main" id="{96292B84-16EE-95FB-03F7-CCFDAF2CEC49}"/>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9E8F8B-68B8-D7F7-5024-755456751388}"/>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2B2003C-3464-33A0-DFA6-1F926AECB037}"/>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2">
            <a:extLst>
              <a:ext uri="{FF2B5EF4-FFF2-40B4-BE49-F238E27FC236}">
                <a16:creationId xmlns:a16="http://schemas.microsoft.com/office/drawing/2014/main" id="{F64B6E81-81EA-5121-3D6E-26223C90B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02" y="2878260"/>
            <a:ext cx="4071679" cy="200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07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8D85E-4A15-8E6F-B391-40CC477DD3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435968-46B8-2B6E-EFBE-12F567E252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6904F26-448C-0302-9B95-AE7E711B546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5C35DAB-2078-A0C2-EE28-9EDD38BD5AE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DCE9333-21A3-78DA-A693-68F44641D73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88A9F8A-B900-5DC6-6E8A-E65AAC0047A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DE99814-178F-8399-6694-343290AE56E1}"/>
              </a:ext>
            </a:extLst>
          </p:cNvPr>
          <p:cNvSpPr>
            <a:spLocks noChangeArrowheads="1"/>
          </p:cNvSpPr>
          <p:nvPr/>
        </p:nvSpPr>
        <p:spPr bwMode="auto">
          <a:xfrm>
            <a:off x="437660" y="207823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How many? Can you count them in a different way?</a:t>
            </a:r>
          </a:p>
        </p:txBody>
      </p:sp>
      <p:pic>
        <p:nvPicPr>
          <p:cNvPr id="3" name="Graphic 2">
            <a:extLst>
              <a:ext uri="{FF2B5EF4-FFF2-40B4-BE49-F238E27FC236}">
                <a16:creationId xmlns:a16="http://schemas.microsoft.com/office/drawing/2014/main" id="{267AE211-5F51-AA2C-924D-8B62686DE546}"/>
              </a:ext>
            </a:extLst>
          </p:cNvPr>
          <p:cNvPicPr>
            <a:picLocks noChangeAspect="1"/>
          </p:cNvPicPr>
          <p:nvPr/>
        </p:nvPicPr>
        <p:blipFill>
          <a:blip r:embed="rId3">
            <a:extLst>
              <a:ext uri="{96DAC541-7B7A-43D3-8B79-37D633B846F1}">
                <asvg:svgBlip xmlns:asvg="http://schemas.microsoft.com/office/drawing/2016/SVG/main" r:embed="rId4"/>
              </a:ext>
            </a:extLst>
          </a:blip>
          <a:srcRect l="24881" r="25358"/>
          <a:stretch>
            <a:fillRect/>
          </a:stretch>
        </p:blipFill>
        <p:spPr>
          <a:xfrm>
            <a:off x="630208" y="2816283"/>
            <a:ext cx="3823855" cy="2644516"/>
          </a:xfrm>
          <a:prstGeom prst="rect">
            <a:avLst/>
          </a:prstGeom>
        </p:spPr>
      </p:pic>
    </p:spTree>
    <p:extLst>
      <p:ext uri="{BB962C8B-B14F-4D97-AF65-F5344CB8AC3E}">
        <p14:creationId xmlns:p14="http://schemas.microsoft.com/office/powerpoint/2010/main" val="2402612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E764-213B-95C5-4422-0C41D80C919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38ACF1-6230-F24E-BBDB-DA9A211E14D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6E8FC3A-ADE1-2690-A266-867E3224E8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1B4A55A-4143-30F5-20E1-8DD3B7B9017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C91C511-3497-D177-407F-0536AC306D1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752BEEA-CA66-3C99-AFD9-8015C5B1AD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9DBB5A3-9D69-535D-ADF9-F2FA49D7C9E4}"/>
              </a:ext>
            </a:extLst>
          </p:cNvPr>
          <p:cNvSpPr>
            <a:spLocks noChangeArrowheads="1"/>
          </p:cNvSpPr>
          <p:nvPr/>
        </p:nvSpPr>
        <p:spPr bwMode="auto">
          <a:xfrm>
            <a:off x="437660" y="1915701"/>
            <a:ext cx="115328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There are 12 green cubes. If you remove 3 of them, how many green cubes will be left?</a:t>
            </a:r>
          </a:p>
          <a:p>
            <a:endParaRPr lang="en-CA" sz="2800" dirty="0"/>
          </a:p>
          <a:p>
            <a:endParaRPr lang="en-CA" sz="2800" dirty="0"/>
          </a:p>
          <a:p>
            <a:endParaRPr lang="en-CA" sz="2800" dirty="0"/>
          </a:p>
          <a:p>
            <a:endParaRPr lang="en-CA" sz="2800" dirty="0"/>
          </a:p>
          <a:p>
            <a:endParaRPr lang="en-CA" sz="2800" dirty="0"/>
          </a:p>
          <a:p>
            <a:endParaRPr lang="en-CA" sz="2800" dirty="0"/>
          </a:p>
          <a:p>
            <a:r>
              <a:rPr lang="en-CA" sz="2800" dirty="0"/>
              <a:t>What is the subtraction equation?   ______ - ______ = ______</a:t>
            </a:r>
          </a:p>
        </p:txBody>
      </p:sp>
      <p:sp>
        <p:nvSpPr>
          <p:cNvPr id="2" name="TextBox 1">
            <a:extLst>
              <a:ext uri="{FF2B5EF4-FFF2-40B4-BE49-F238E27FC236}">
                <a16:creationId xmlns:a16="http://schemas.microsoft.com/office/drawing/2014/main" id="{A6FA73F5-BDA6-41BE-70C7-38E13DEE720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327F334-17A4-55D7-0A67-724C7BC71D73}"/>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56738CD-F627-7FC5-C0A7-4394FEE2AC22}"/>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4">
            <a:extLst>
              <a:ext uri="{FF2B5EF4-FFF2-40B4-BE49-F238E27FC236}">
                <a16:creationId xmlns:a16="http://schemas.microsoft.com/office/drawing/2014/main" id="{BB34FF3C-331E-E58A-D111-3BADF38CE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23" y="3108489"/>
            <a:ext cx="5365177" cy="177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5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93D3-3B7B-F7DB-9B27-027F434F7E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0E065D4-7EB9-232F-280F-C1C95725684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C441093-C9FA-2A29-63DE-DEA3209978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33DD9A4-DC67-4A6D-3339-3DD9A2486A0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C4FF34-BC61-5FCE-5B59-0463021D2C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8E6D7C9-64A9-8A8A-DF0B-66D0790FE04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CA2CC65-8C4B-96EC-9525-59CAA2592DF8}"/>
              </a:ext>
            </a:extLst>
          </p:cNvPr>
          <p:cNvSpPr>
            <a:spLocks noChangeArrowheads="1"/>
          </p:cNvSpPr>
          <p:nvPr/>
        </p:nvSpPr>
        <p:spPr bwMode="auto">
          <a:xfrm>
            <a:off x="437660" y="180043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Draw pictures to solve the following subtraction equations.</a:t>
            </a:r>
          </a:p>
        </p:txBody>
      </p:sp>
      <p:sp>
        <p:nvSpPr>
          <p:cNvPr id="2" name="TextBox 1">
            <a:extLst>
              <a:ext uri="{FF2B5EF4-FFF2-40B4-BE49-F238E27FC236}">
                <a16:creationId xmlns:a16="http://schemas.microsoft.com/office/drawing/2014/main" id="{3E537338-18EF-94E9-1AA0-95747406776E}"/>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D4EA04E7-A67E-C38D-9DCB-0E82AD629264}"/>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69BDCD8-397C-BABA-5C62-0A54AD923056}"/>
              </a:ext>
            </a:extLst>
          </p:cNvPr>
          <p:cNvSpPr txBox="1"/>
          <p:nvPr/>
        </p:nvSpPr>
        <p:spPr>
          <a:xfrm>
            <a:off x="6602506" y="3697941"/>
            <a:ext cx="184731" cy="369332"/>
          </a:xfrm>
          <a:prstGeom prst="rect">
            <a:avLst/>
          </a:prstGeom>
          <a:noFill/>
        </p:spPr>
        <p:txBody>
          <a:bodyPr wrap="none" rtlCol="0">
            <a:spAutoFit/>
          </a:bodyPr>
          <a:lstStyle/>
          <a:p>
            <a:endParaRPr lang="en-US" dirty="0"/>
          </a:p>
        </p:txBody>
      </p:sp>
      <p:graphicFrame>
        <p:nvGraphicFramePr>
          <p:cNvPr id="5" name="Table 4">
            <a:extLst>
              <a:ext uri="{FF2B5EF4-FFF2-40B4-BE49-F238E27FC236}">
                <a16:creationId xmlns:a16="http://schemas.microsoft.com/office/drawing/2014/main" id="{3D2AF2A0-5B75-5882-B061-5F38A8D86E90}"/>
              </a:ext>
            </a:extLst>
          </p:cNvPr>
          <p:cNvGraphicFramePr>
            <a:graphicFrameLocks noGrp="1"/>
          </p:cNvGraphicFramePr>
          <p:nvPr>
            <p:extLst>
              <p:ext uri="{D42A27DB-BD31-4B8C-83A1-F6EECF244321}">
                <p14:modId xmlns:p14="http://schemas.microsoft.com/office/powerpoint/2010/main" val="3073783255"/>
              </p:ext>
            </p:extLst>
          </p:nvPr>
        </p:nvGraphicFramePr>
        <p:xfrm>
          <a:off x="545932" y="2484954"/>
          <a:ext cx="5586026" cy="3042670"/>
        </p:xfrm>
        <a:graphic>
          <a:graphicData uri="http://schemas.openxmlformats.org/drawingml/2006/table">
            <a:tbl>
              <a:tblPr firstRow="1" bandRow="1">
                <a:tableStyleId>{5C22544A-7EE6-4342-B048-85BDC9FD1C3A}</a:tableStyleId>
              </a:tblPr>
              <a:tblGrid>
                <a:gridCol w="2793013">
                  <a:extLst>
                    <a:ext uri="{9D8B030D-6E8A-4147-A177-3AD203B41FA5}">
                      <a16:colId xmlns:a16="http://schemas.microsoft.com/office/drawing/2014/main" val="3499926835"/>
                    </a:ext>
                  </a:extLst>
                </a:gridCol>
                <a:gridCol w="2793013">
                  <a:extLst>
                    <a:ext uri="{9D8B030D-6E8A-4147-A177-3AD203B41FA5}">
                      <a16:colId xmlns:a16="http://schemas.microsoft.com/office/drawing/2014/main" val="2166834684"/>
                    </a:ext>
                  </a:extLst>
                </a:gridCol>
              </a:tblGrid>
              <a:tr h="1488190">
                <a:tc>
                  <a:txBody>
                    <a:bodyPr/>
                    <a:lstStyle/>
                    <a:p>
                      <a:pPr rtl="0"/>
                      <a:r>
                        <a:rPr lang="en-CA" sz="3200" b="0" i="0" u="none" strike="noStrike" kern="1200" dirty="0">
                          <a:solidFill>
                            <a:schemeClr val="tx1"/>
                          </a:solidFill>
                          <a:effectLst/>
                          <a:latin typeface="+mn-lt"/>
                          <a:ea typeface="+mn-ea"/>
                          <a:cs typeface="+mn-cs"/>
                        </a:rPr>
                        <a:t>4 - 2 =</a:t>
                      </a:r>
                      <a:endParaRPr lang="en-CA" sz="3200" b="0" dirty="0">
                        <a:solidFill>
                          <a:schemeClr val="tx1"/>
                        </a:solidFill>
                        <a:effectLst/>
                      </a:endParaRPr>
                    </a:p>
                    <a:p>
                      <a:br>
                        <a:rPr lang="en-CA" sz="3200" dirty="0">
                          <a:solidFill>
                            <a:schemeClr val="tx1"/>
                          </a:solidFill>
                        </a:rPr>
                      </a:b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10 - 5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488190">
                <a:tc>
                  <a:txBody>
                    <a:bodyPr/>
                    <a:lstStyle/>
                    <a:p>
                      <a:r>
                        <a:rPr lang="en-CA" sz="3200" b="0" i="0" u="none" strike="noStrike" kern="1200" dirty="0">
                          <a:solidFill>
                            <a:schemeClr val="tx1"/>
                          </a:solidFill>
                          <a:effectLst/>
                          <a:latin typeface="+mn-lt"/>
                          <a:ea typeface="+mn-ea"/>
                          <a:cs typeface="+mn-cs"/>
                        </a:rPr>
                        <a:t>8 - 3 =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3200" b="0" i="0" u="none" strike="noStrike" kern="1200" dirty="0">
                          <a:solidFill>
                            <a:schemeClr val="tx1"/>
                          </a:solidFill>
                          <a:effectLst/>
                          <a:latin typeface="+mn-lt"/>
                          <a:ea typeface="+mn-ea"/>
                          <a:cs typeface="+mn-cs"/>
                        </a:rPr>
                        <a:t>15 - 7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418111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728D-8799-28F3-4A69-5590352E34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B8D9115-B03C-61C0-DEBF-2827342FC1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77489A-14C8-497C-C346-03A536B988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CA5A6B5-A95F-57EC-5284-8C129E14EB1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2350ADD-CBA1-BFBA-3833-FB012B29FA1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9026535-48C5-58F7-EE47-44121D32E8A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8AE6180-9E25-5E60-57DD-DA5B01AA934E}"/>
              </a:ext>
            </a:extLst>
          </p:cNvPr>
          <p:cNvSpPr>
            <a:spLocks noChangeArrowheads="1"/>
          </p:cNvSpPr>
          <p:nvPr/>
        </p:nvSpPr>
        <p:spPr bwMode="auto">
          <a:xfrm>
            <a:off x="437660" y="1874728"/>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How do ten frames help you think about adding?</a:t>
            </a:r>
          </a:p>
          <a:p>
            <a:endParaRPr lang="en-CA" sz="2800" dirty="0"/>
          </a:p>
          <a:p>
            <a:endParaRPr lang="en-CA" sz="2800" dirty="0"/>
          </a:p>
          <a:p>
            <a:endParaRPr lang="en-CA" sz="2800" dirty="0"/>
          </a:p>
          <a:p>
            <a:endParaRPr lang="en-CA" sz="2800" dirty="0"/>
          </a:p>
          <a:p>
            <a:endParaRPr lang="en-CA" sz="2800" dirty="0"/>
          </a:p>
          <a:p>
            <a:r>
              <a:rPr lang="en-CA" sz="2800" dirty="0"/>
              <a:t>Solve:  7 + 6 = ____</a:t>
            </a:r>
          </a:p>
        </p:txBody>
      </p:sp>
      <p:sp>
        <p:nvSpPr>
          <p:cNvPr id="2" name="TextBox 1">
            <a:extLst>
              <a:ext uri="{FF2B5EF4-FFF2-40B4-BE49-F238E27FC236}">
                <a16:creationId xmlns:a16="http://schemas.microsoft.com/office/drawing/2014/main" id="{D8F57E1F-0273-0F9D-DB48-7041851670B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DD2FDDC4-6738-5957-C26A-CB417729DF2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FAFCA7B1-4A67-C3A9-96B5-B4279D9E6D67}"/>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1BB70414-F284-2ACB-8DD2-0359E7810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59" y="2526676"/>
            <a:ext cx="7810601" cy="184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54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2449-4530-8CCE-F8ED-11072B7ED2C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175DD3-388D-7B51-808B-2CA0BB653E8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6E4A4D1-5091-D3C0-E863-AFC3FE4B64B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E82E60A-07A3-7481-CCD1-759694DB3A0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806341F-B39E-6988-B028-7994CDC9F8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85C555C-2F9A-5792-507A-18AAB769F1F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1C2479C-6C58-24AA-CA90-E0820DEA5FF9}"/>
              </a:ext>
            </a:extLst>
          </p:cNvPr>
          <p:cNvSpPr>
            <a:spLocks noChangeArrowheads="1"/>
          </p:cNvSpPr>
          <p:nvPr/>
        </p:nvSpPr>
        <p:spPr bwMode="auto">
          <a:xfrm>
            <a:off x="437660" y="1874728"/>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How do ten frames help you think about adding?</a:t>
            </a:r>
          </a:p>
          <a:p>
            <a:endParaRPr lang="en-CA" sz="2800" dirty="0"/>
          </a:p>
          <a:p>
            <a:endParaRPr lang="en-CA" sz="2800" dirty="0"/>
          </a:p>
          <a:p>
            <a:endParaRPr lang="en-CA" sz="2800" dirty="0"/>
          </a:p>
          <a:p>
            <a:endParaRPr lang="en-CA" sz="2800" dirty="0"/>
          </a:p>
          <a:p>
            <a:endParaRPr lang="en-CA" sz="2800" dirty="0"/>
          </a:p>
          <a:p>
            <a:r>
              <a:rPr lang="en-CA" sz="2800" dirty="0"/>
              <a:t>Solve:  12 – 4 = ____</a:t>
            </a:r>
          </a:p>
        </p:txBody>
      </p:sp>
      <p:sp>
        <p:nvSpPr>
          <p:cNvPr id="2" name="TextBox 1">
            <a:extLst>
              <a:ext uri="{FF2B5EF4-FFF2-40B4-BE49-F238E27FC236}">
                <a16:creationId xmlns:a16="http://schemas.microsoft.com/office/drawing/2014/main" id="{ECAAAF36-DC61-E3EC-6F54-ADDF9666CCC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D134114-A133-8E37-22F8-A84465AE046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52C4E9A-730E-4791-52D2-D90BFC2E9519}"/>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6A4E3263-1509-4421-B20D-C7960844C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59" y="2526676"/>
            <a:ext cx="7810601" cy="184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73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274F-0007-0174-D994-D265CFCE5A2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77E5CF-CB2F-B4D8-7BFE-F67315681DD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BCCE4F9-7C4C-5119-9CDC-0140DEF79BF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284DE8-3B3E-9D77-6A98-82A1FAE3090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6CE248-2652-483F-B49D-5AE4B13C118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3572857-7A16-2D56-09A8-492EDB5D05A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8FB8D32-F441-DF33-222B-627E1BF3A169}"/>
              </a:ext>
            </a:extLst>
          </p:cNvPr>
          <p:cNvSpPr>
            <a:spLocks noChangeArrowheads="1"/>
          </p:cNvSpPr>
          <p:nvPr/>
        </p:nvSpPr>
        <p:spPr bwMode="auto">
          <a:xfrm>
            <a:off x="374976" y="1679168"/>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Use the dice to help you practice counting on:</a:t>
            </a:r>
          </a:p>
          <a:p>
            <a:endParaRPr lang="en-CA" sz="2800" dirty="0"/>
          </a:p>
        </p:txBody>
      </p:sp>
      <p:sp>
        <p:nvSpPr>
          <p:cNvPr id="2" name="TextBox 1">
            <a:extLst>
              <a:ext uri="{FF2B5EF4-FFF2-40B4-BE49-F238E27FC236}">
                <a16:creationId xmlns:a16="http://schemas.microsoft.com/office/drawing/2014/main" id="{160167DB-1633-8DCC-37F7-4EED55F3018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9336A51-9CF7-3A01-115C-68FA8E5AF3B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99DDDD8-6766-EE14-FC2F-CFB4CA81C9C4}"/>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4" descr="A group of dice with numbers and a few dots&#10;&#10;AI-generated content may be incorrect.">
            <a:extLst>
              <a:ext uri="{FF2B5EF4-FFF2-40B4-BE49-F238E27FC236}">
                <a16:creationId xmlns:a16="http://schemas.microsoft.com/office/drawing/2014/main" id="{05CA2700-079B-9B32-3148-A6733FACCBD7}"/>
              </a:ext>
            </a:extLst>
          </p:cNvPr>
          <p:cNvPicPr>
            <a:picLocks noChangeAspect="1"/>
          </p:cNvPicPr>
          <p:nvPr/>
        </p:nvPicPr>
        <p:blipFill>
          <a:blip r:embed="rId3"/>
          <a:stretch>
            <a:fillRect/>
          </a:stretch>
        </p:blipFill>
        <p:spPr>
          <a:xfrm>
            <a:off x="706387" y="2288708"/>
            <a:ext cx="5600284" cy="3872035"/>
          </a:xfrm>
          <a:prstGeom prst="rect">
            <a:avLst/>
          </a:prstGeom>
        </p:spPr>
      </p:pic>
    </p:spTree>
    <p:extLst>
      <p:ext uri="{BB962C8B-B14F-4D97-AF65-F5344CB8AC3E}">
        <p14:creationId xmlns:p14="http://schemas.microsoft.com/office/powerpoint/2010/main" val="583862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2C0F-BEC0-913C-4C1C-0D879DDC4C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F0724A-DEBB-8184-0BB3-3A714589EB5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CACD80-A200-36C1-C563-66E4BF793B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871094-1989-1F66-09A9-6C0250A037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576A1FA-C32F-6BE1-B95F-2F2B1FA043A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30E5015-1DC1-AF03-F702-B89F64CDA2B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31A71C7-E719-6F92-2FD7-992BAEF6F61D}"/>
              </a:ext>
            </a:extLst>
          </p:cNvPr>
          <p:cNvSpPr>
            <a:spLocks noChangeArrowheads="1"/>
          </p:cNvSpPr>
          <p:nvPr/>
        </p:nvSpPr>
        <p:spPr bwMode="auto">
          <a:xfrm>
            <a:off x="329592" y="1668590"/>
            <a:ext cx="1153281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Subtract by comparing to find the difference. Show your thinking.</a:t>
            </a:r>
          </a:p>
          <a:p>
            <a:endParaRPr lang="en-CA" sz="2800" dirty="0"/>
          </a:p>
          <a:p>
            <a:endParaRPr lang="en-CA" sz="2800" dirty="0"/>
          </a:p>
          <a:p>
            <a:endParaRPr lang="en-CA" sz="2800" dirty="0"/>
          </a:p>
          <a:p>
            <a:endParaRPr lang="en-CA" sz="2800" dirty="0"/>
          </a:p>
          <a:p>
            <a:endParaRPr lang="en-CA" sz="2800" dirty="0"/>
          </a:p>
          <a:p>
            <a:endParaRPr lang="en-CA" sz="2800" dirty="0"/>
          </a:p>
          <a:p>
            <a:r>
              <a:rPr lang="en-CA" sz="2800" dirty="0"/>
              <a:t>How many more blue cubes than orange cubes are there?    </a:t>
            </a:r>
          </a:p>
          <a:p>
            <a:endParaRPr lang="en-CA" sz="2800" dirty="0"/>
          </a:p>
          <a:p>
            <a:r>
              <a:rPr lang="en-CA" sz="2800" dirty="0"/>
              <a:t>12 - 8 = _______</a:t>
            </a:r>
          </a:p>
          <a:p>
            <a:endParaRPr lang="en-CA" sz="2800" dirty="0"/>
          </a:p>
        </p:txBody>
      </p:sp>
      <p:sp>
        <p:nvSpPr>
          <p:cNvPr id="2" name="TextBox 1">
            <a:extLst>
              <a:ext uri="{FF2B5EF4-FFF2-40B4-BE49-F238E27FC236}">
                <a16:creationId xmlns:a16="http://schemas.microsoft.com/office/drawing/2014/main" id="{32EF50DA-4AFA-8593-00B4-739C04761D70}"/>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91DD122-0E6F-CAB2-A55A-D8E4CD9F6DA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14AD3D4-2F22-BC9B-B630-26E320E43CF9}"/>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6">
            <a:extLst>
              <a:ext uri="{FF2B5EF4-FFF2-40B4-BE49-F238E27FC236}">
                <a16:creationId xmlns:a16="http://schemas.microsoft.com/office/drawing/2014/main" id="{88A215B3-320B-6122-DCBE-FBF912408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60" y="2568218"/>
            <a:ext cx="9024597" cy="172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27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B4F4-96FA-B126-07A8-58EF0DFE86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AD960D3-C85D-8FA0-A70D-BA7CD18E7EB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402D6B6-6892-212E-7FB5-2BFE2165C7F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EF4D4BD-1206-B1C1-DCAA-A45B68A792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221B37-637C-4123-699B-ED3F49167F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BDD9491-0BA5-7970-CA2C-00556F192B4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6EE314C-FDFB-9755-C990-E450CBA06714}"/>
              </a:ext>
            </a:extLst>
          </p:cNvPr>
          <p:cNvSpPr>
            <a:spLocks noChangeArrowheads="1"/>
          </p:cNvSpPr>
          <p:nvPr/>
        </p:nvSpPr>
        <p:spPr bwMode="auto">
          <a:xfrm>
            <a:off x="410755" y="1972596"/>
            <a:ext cx="51275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Use a ten frame to make 10 to add over 10. Use dots, numbers and symbols to show how you solved the questions.</a:t>
            </a:r>
          </a:p>
        </p:txBody>
      </p:sp>
      <p:sp>
        <p:nvSpPr>
          <p:cNvPr id="2" name="TextBox 1">
            <a:extLst>
              <a:ext uri="{FF2B5EF4-FFF2-40B4-BE49-F238E27FC236}">
                <a16:creationId xmlns:a16="http://schemas.microsoft.com/office/drawing/2014/main" id="{CDDF74EE-2CF2-21DF-E306-65D87C81369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F8368C5-47BD-480E-C2F4-8FEA756C20F0}"/>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3FCEF6C-8F18-2568-EE69-E5D3DC7F976B}"/>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5" name="Picture 4" descr="A white paper with black lines and numbers&#10;&#10;AI-generated content may be incorrect.">
            <a:extLst>
              <a:ext uri="{FF2B5EF4-FFF2-40B4-BE49-F238E27FC236}">
                <a16:creationId xmlns:a16="http://schemas.microsoft.com/office/drawing/2014/main" id="{3C11CC04-B634-6DB9-4720-6E3756772BB9}"/>
              </a:ext>
            </a:extLst>
          </p:cNvPr>
          <p:cNvPicPr>
            <a:picLocks noChangeAspect="1"/>
          </p:cNvPicPr>
          <p:nvPr/>
        </p:nvPicPr>
        <p:blipFill>
          <a:blip r:embed="rId3"/>
          <a:stretch>
            <a:fillRect/>
          </a:stretch>
        </p:blipFill>
        <p:spPr>
          <a:xfrm>
            <a:off x="5736378" y="1756009"/>
            <a:ext cx="6080647" cy="4678879"/>
          </a:xfrm>
          <a:prstGeom prst="rect">
            <a:avLst/>
          </a:prstGeom>
        </p:spPr>
      </p:pic>
    </p:spTree>
    <p:extLst>
      <p:ext uri="{BB962C8B-B14F-4D97-AF65-F5344CB8AC3E}">
        <p14:creationId xmlns:p14="http://schemas.microsoft.com/office/powerpoint/2010/main" val="2988764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01A9-DD49-904B-D65F-A35AC63AFC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C054C3-DE32-099B-5F29-12FFD4F3D08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421D54-B0FE-5F84-6302-D9E4515BE34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A184B4-03CE-8D6E-1B39-AB6162DD593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E13413E-7135-89EC-5A7E-433F4263AB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E6658CD-2672-E1C3-7B3A-AA6F67F0AF3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1C32CF8-C650-76D0-E3F4-1DAD707F6E06}"/>
              </a:ext>
            </a:extLst>
          </p:cNvPr>
          <p:cNvSpPr>
            <a:spLocks noChangeArrowheads="1"/>
          </p:cNvSpPr>
          <p:nvPr/>
        </p:nvSpPr>
        <p:spPr bwMode="auto">
          <a:xfrm>
            <a:off x="347482" y="1790479"/>
            <a:ext cx="114970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There are 7 blue dots. We can see 3. Some are hiding under the splat. How many dots are under the splat?</a:t>
            </a:r>
          </a:p>
          <a:p>
            <a:endParaRPr lang="en-CA" sz="2800" dirty="0"/>
          </a:p>
          <a:p>
            <a:endParaRPr lang="en-CA" sz="2800" dirty="0"/>
          </a:p>
          <a:p>
            <a:r>
              <a:rPr lang="en-CA" sz="2800" dirty="0"/>
              <a:t>_______ dots under the splat</a:t>
            </a:r>
          </a:p>
          <a:p>
            <a:br>
              <a:rPr lang="en-CA" sz="2800" dirty="0"/>
            </a:br>
            <a:endParaRPr lang="en-CA" sz="2800" dirty="0"/>
          </a:p>
          <a:p>
            <a:r>
              <a:rPr lang="en-CA" sz="2800" dirty="0"/>
              <a:t>What math equation matches this splat?</a:t>
            </a:r>
          </a:p>
          <a:p>
            <a:endParaRPr lang="en-CA" sz="2800" dirty="0"/>
          </a:p>
          <a:p>
            <a:r>
              <a:rPr lang="en-CA" sz="2800" dirty="0"/>
              <a:t>_______________________________</a:t>
            </a:r>
          </a:p>
          <a:p>
            <a:endParaRPr lang="en-CA" sz="2800" dirty="0"/>
          </a:p>
        </p:txBody>
      </p:sp>
      <p:sp>
        <p:nvSpPr>
          <p:cNvPr id="2" name="TextBox 1">
            <a:extLst>
              <a:ext uri="{FF2B5EF4-FFF2-40B4-BE49-F238E27FC236}">
                <a16:creationId xmlns:a16="http://schemas.microsoft.com/office/drawing/2014/main" id="{0A3FE026-3B01-BDC9-2A41-6A8D514B453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E2FA5E3-C05D-1B8E-8404-AA0473A3FC79}"/>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A94C309-DEBB-27A7-D2A9-8E22F9CC3C2E}"/>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8D663F2D-CA64-50A9-E807-A7A130D64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334" y="2807841"/>
            <a:ext cx="4639086" cy="342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23B01-6A64-9BEA-A335-052918FC4C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E82F7C-FF01-3F11-A0EE-CDF6E68B03B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6A1EC7-7977-B358-37AC-50F34FDEED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1ABB06-ABC7-4155-403C-6CD56C38FD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4BB082-994F-1AC8-8C81-5985C6F74E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B98D723-0D2B-A019-D421-2F6A6EDDF6F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4C4DE16-96F1-A1B6-D6A0-632450670D78}"/>
              </a:ext>
            </a:extLst>
          </p:cNvPr>
          <p:cNvSpPr>
            <a:spLocks noChangeArrowheads="1"/>
          </p:cNvSpPr>
          <p:nvPr/>
        </p:nvSpPr>
        <p:spPr bwMode="auto">
          <a:xfrm>
            <a:off x="362192" y="2046852"/>
            <a:ext cx="1149703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There are 9 birds in a tree and 6 fly away. How many birds are still in the tree?</a:t>
            </a:r>
            <a:br>
              <a:rPr lang="en-CA" sz="2800" dirty="0"/>
            </a:br>
            <a:r>
              <a:rPr lang="en-CA" sz="2800" dirty="0"/>
              <a:t>Use pictures, numbers, and words to show how you solve the problem.</a:t>
            </a:r>
          </a:p>
          <a:p>
            <a:endParaRPr lang="en-CA" sz="2800" dirty="0"/>
          </a:p>
          <a:p>
            <a:endParaRPr lang="en-CA" sz="2800" dirty="0"/>
          </a:p>
          <a:p>
            <a:r>
              <a:rPr lang="en-CA" sz="2800" dirty="0"/>
              <a:t>What equation could you write to match the problem?_____________</a:t>
            </a:r>
          </a:p>
        </p:txBody>
      </p:sp>
      <p:sp>
        <p:nvSpPr>
          <p:cNvPr id="2" name="TextBox 1">
            <a:extLst>
              <a:ext uri="{FF2B5EF4-FFF2-40B4-BE49-F238E27FC236}">
                <a16:creationId xmlns:a16="http://schemas.microsoft.com/office/drawing/2014/main" id="{622E3EFF-D300-761C-8334-81D39B0FC2A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419D25E-47B5-B858-851A-EA38AEA1AF5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9F915FA-DB39-0108-C8DB-7368AEC162EE}"/>
              </a:ext>
            </a:extLst>
          </p:cNvPr>
          <p:cNvSpPr txBox="1"/>
          <p:nvPr/>
        </p:nvSpPr>
        <p:spPr>
          <a:xfrm>
            <a:off x="6602506" y="3697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6541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8D59-B659-BFE8-6EAB-173091C2E8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5893E2-7EAF-73B1-0C13-D0903B6789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BF55869-5C75-065E-94C6-228C386AE7E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9068B2-9BF2-C731-FCD6-C9B00A348D9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BE019EB-5B9B-0DE2-567D-FE3213CD7B1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28D9F1D-7E4A-D324-21E2-1CD01E9CD23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10790E-F8D0-196C-260D-5331E3B0AAD7}"/>
              </a:ext>
            </a:extLst>
          </p:cNvPr>
          <p:cNvSpPr>
            <a:spLocks noChangeArrowheads="1"/>
          </p:cNvSpPr>
          <p:nvPr/>
        </p:nvSpPr>
        <p:spPr bwMode="auto">
          <a:xfrm>
            <a:off x="362192" y="1712782"/>
            <a:ext cx="1149703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Subtract by comparing to find the difference. Show your thinking.</a:t>
            </a:r>
          </a:p>
          <a:p>
            <a:endParaRPr lang="en-CA" sz="2800" dirty="0"/>
          </a:p>
          <a:p>
            <a:endParaRPr lang="en-CA" sz="2800" dirty="0"/>
          </a:p>
          <a:p>
            <a:endParaRPr lang="en-CA" sz="2800" dirty="0"/>
          </a:p>
          <a:p>
            <a:endParaRPr lang="en-CA" sz="2800" dirty="0"/>
          </a:p>
          <a:p>
            <a:endParaRPr lang="en-CA" sz="2800" dirty="0"/>
          </a:p>
          <a:p>
            <a:r>
              <a:rPr lang="en-CA" sz="2800" dirty="0"/>
              <a:t>How many more orange cubes than green cubes are there?    </a:t>
            </a:r>
          </a:p>
          <a:p>
            <a:endParaRPr lang="en-CA" sz="2800" dirty="0"/>
          </a:p>
          <a:p>
            <a:r>
              <a:rPr lang="en-CA" sz="2800" dirty="0"/>
              <a:t>11 - 4 = _______</a:t>
            </a:r>
          </a:p>
        </p:txBody>
      </p:sp>
      <p:sp>
        <p:nvSpPr>
          <p:cNvPr id="2" name="TextBox 1">
            <a:extLst>
              <a:ext uri="{FF2B5EF4-FFF2-40B4-BE49-F238E27FC236}">
                <a16:creationId xmlns:a16="http://schemas.microsoft.com/office/drawing/2014/main" id="{647B2191-7789-52BE-90AD-127D0A80EA0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911A2EE-E2F0-1527-E9FA-DA1FDE8ABB37}"/>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4E27AA9-5976-3A99-84A8-ED27AE1A9AAB}"/>
              </a:ext>
            </a:extLst>
          </p:cNvPr>
          <p:cNvSpPr txBox="1"/>
          <p:nvPr/>
        </p:nvSpPr>
        <p:spPr>
          <a:xfrm>
            <a:off x="6602506" y="369794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EF356502-580D-49C5-8B04-3E226DCCC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92" y="2194184"/>
            <a:ext cx="8918384" cy="187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6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63B1-4F76-F7B6-7374-096797088F5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696831B-4EBB-7BEA-4428-D41ECAB8CB1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58B86D2-C50C-DE21-1B00-B3202B89C1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43C24F4-1794-BF43-CAC7-C343DB2C1B2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8BF4F9F-6FDB-6632-6B07-024129732C9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CD55374-A901-5411-DC49-8C7539C1B46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C32D86-F761-54E5-FD2F-2C2482DD7A95}"/>
              </a:ext>
            </a:extLst>
          </p:cNvPr>
          <p:cNvSpPr>
            <a:spLocks noChangeArrowheads="1"/>
          </p:cNvSpPr>
          <p:nvPr/>
        </p:nvSpPr>
        <p:spPr bwMode="auto">
          <a:xfrm>
            <a:off x="437660" y="193098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Let’s count by 5s!</a:t>
            </a:r>
          </a:p>
          <a:p>
            <a:endParaRPr lang="en-CA" sz="2800" dirty="0"/>
          </a:p>
          <a:p>
            <a:endParaRPr lang="en-CA" sz="2800" dirty="0"/>
          </a:p>
          <a:p>
            <a:r>
              <a:rPr lang="en-CA" sz="2800" dirty="0"/>
              <a:t>5, _____, _____, _____, ______</a:t>
            </a:r>
          </a:p>
        </p:txBody>
      </p:sp>
    </p:spTree>
    <p:extLst>
      <p:ext uri="{BB962C8B-B14F-4D97-AF65-F5344CB8AC3E}">
        <p14:creationId xmlns:p14="http://schemas.microsoft.com/office/powerpoint/2010/main" val="3170336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BED2-9768-08E4-2EC2-00365C044A6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3F3BDF-A69F-07E9-62F5-663882949AA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2CC92F9-5835-8255-D818-9D50572CDA0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C5621F9-8152-E7F5-207B-2C00993C6B5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5A460B-D306-BF90-4476-8DD3814708B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66B8516-61E5-BA46-D8CE-5395828032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52CA9EC-854C-C97C-71AE-2B83EC95FB5D}"/>
              </a:ext>
            </a:extLst>
          </p:cNvPr>
          <p:cNvSpPr>
            <a:spLocks noChangeArrowheads="1"/>
          </p:cNvSpPr>
          <p:nvPr/>
        </p:nvSpPr>
        <p:spPr bwMode="auto">
          <a:xfrm>
            <a:off x="410756" y="1818139"/>
            <a:ext cx="114970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Draw pictures or use tally marks to show how you solved the following addition equations.</a:t>
            </a:r>
          </a:p>
        </p:txBody>
      </p:sp>
      <p:sp>
        <p:nvSpPr>
          <p:cNvPr id="2" name="TextBox 1">
            <a:extLst>
              <a:ext uri="{FF2B5EF4-FFF2-40B4-BE49-F238E27FC236}">
                <a16:creationId xmlns:a16="http://schemas.microsoft.com/office/drawing/2014/main" id="{2006298D-BF55-9A9F-963A-D0726CB437A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5DA6B7-081C-4716-1F6F-B63FDD3BD57F}"/>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12FAB4C-237E-25CA-6DBA-E2764AE24D76}"/>
              </a:ext>
            </a:extLst>
          </p:cNvPr>
          <p:cNvSpPr txBox="1"/>
          <p:nvPr/>
        </p:nvSpPr>
        <p:spPr>
          <a:xfrm>
            <a:off x="6602506" y="3697941"/>
            <a:ext cx="184731" cy="369332"/>
          </a:xfrm>
          <a:prstGeom prst="rect">
            <a:avLst/>
          </a:prstGeom>
          <a:noFill/>
        </p:spPr>
        <p:txBody>
          <a:bodyPr wrap="none" rtlCol="0">
            <a:spAutoFit/>
          </a:bodyPr>
          <a:lstStyle/>
          <a:p>
            <a:endParaRPr lang="en-US" dirty="0"/>
          </a:p>
        </p:txBody>
      </p:sp>
      <p:graphicFrame>
        <p:nvGraphicFramePr>
          <p:cNvPr id="5" name="Table 4">
            <a:extLst>
              <a:ext uri="{FF2B5EF4-FFF2-40B4-BE49-F238E27FC236}">
                <a16:creationId xmlns:a16="http://schemas.microsoft.com/office/drawing/2014/main" id="{210C388B-A21F-59BF-F27B-539333984440}"/>
              </a:ext>
            </a:extLst>
          </p:cNvPr>
          <p:cNvGraphicFramePr>
            <a:graphicFrameLocks noGrp="1"/>
          </p:cNvGraphicFramePr>
          <p:nvPr>
            <p:extLst>
              <p:ext uri="{D42A27DB-BD31-4B8C-83A1-F6EECF244321}">
                <p14:modId xmlns:p14="http://schemas.microsoft.com/office/powerpoint/2010/main" val="3491853348"/>
              </p:ext>
            </p:extLst>
          </p:nvPr>
        </p:nvGraphicFramePr>
        <p:xfrm>
          <a:off x="813010" y="2963732"/>
          <a:ext cx="7136672" cy="3108960"/>
        </p:xfrm>
        <a:graphic>
          <a:graphicData uri="http://schemas.openxmlformats.org/drawingml/2006/table">
            <a:tbl>
              <a:tblPr firstRow="1" bandRow="1">
                <a:tableStyleId>{5C22544A-7EE6-4342-B048-85BDC9FD1C3A}</a:tableStyleId>
              </a:tblPr>
              <a:tblGrid>
                <a:gridCol w="3568336">
                  <a:extLst>
                    <a:ext uri="{9D8B030D-6E8A-4147-A177-3AD203B41FA5}">
                      <a16:colId xmlns:a16="http://schemas.microsoft.com/office/drawing/2014/main" val="3499926835"/>
                    </a:ext>
                  </a:extLst>
                </a:gridCol>
                <a:gridCol w="3568336">
                  <a:extLst>
                    <a:ext uri="{9D8B030D-6E8A-4147-A177-3AD203B41FA5}">
                      <a16:colId xmlns:a16="http://schemas.microsoft.com/office/drawing/2014/main" val="2166834684"/>
                    </a:ext>
                  </a:extLst>
                </a:gridCol>
              </a:tblGrid>
              <a:tr h="1541253">
                <a:tc>
                  <a:txBody>
                    <a:bodyPr/>
                    <a:lstStyle/>
                    <a:p>
                      <a:pPr algn="ctr" rtl="0"/>
                      <a:endParaRPr lang="en-CA" sz="3200" b="0" i="0" u="none" strike="noStrike" kern="1200" dirty="0">
                        <a:solidFill>
                          <a:schemeClr val="tx1"/>
                        </a:solidFill>
                        <a:effectLst/>
                        <a:latin typeface="+mn-lt"/>
                        <a:ea typeface="+mn-ea"/>
                        <a:cs typeface="+mn-cs"/>
                      </a:endParaRPr>
                    </a:p>
                    <a:p>
                      <a:pPr algn="ctr" rtl="0"/>
                      <a:r>
                        <a:rPr lang="en-CA" sz="3200" b="0" i="0" u="none" strike="noStrike" kern="1200" dirty="0">
                          <a:solidFill>
                            <a:schemeClr val="tx1"/>
                          </a:solidFill>
                          <a:effectLst/>
                          <a:latin typeface="+mn-lt"/>
                          <a:ea typeface="+mn-ea"/>
                          <a:cs typeface="+mn-cs"/>
                        </a:rPr>
                        <a:t>3 + ____ = 7 </a:t>
                      </a:r>
                      <a:endParaRPr lang="en-CA" sz="3200" b="0" dirty="0">
                        <a:solidFill>
                          <a:schemeClr val="tx1"/>
                        </a:solidFill>
                        <a:effectLst/>
                      </a:endParaRPr>
                    </a:p>
                    <a:p>
                      <a:pPr algn="ctr"/>
                      <a:endParaRPr lang="en-C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_____ + 3 = 11</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541253">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9 + _____ = 16</a:t>
                      </a:r>
                    </a:p>
                    <a:p>
                      <a:pPr algn="ctr"/>
                      <a:endParaRPr lang="en-CA" sz="3200" b="0" i="0" u="none" strike="noStrik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_____ + 7 = 14</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337906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9DA8-7F17-976C-A85B-F9DCA3A6FE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8E65C72-C159-0869-5F45-253EAC28B31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896C0A2-42EB-D02B-8745-ABC8A4700A3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34988E5-D583-5B50-757A-7814892382E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3921207-35A0-6C9D-C237-D5D94EC181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5F0CBED-5DEF-A588-6866-D84D7284904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0618D4DC-66D7-4D18-5B8A-9D0793D8E25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81B76A2-0749-58A6-1B1E-89003F3B377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BC258B0-D956-9B15-8B95-95C2F2340B0A}"/>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F62C2FD7-3A04-1904-BF38-7656E8F09C9C}"/>
              </a:ext>
            </a:extLst>
          </p:cNvPr>
          <p:cNvSpPr>
            <a:spLocks noChangeArrowheads="1"/>
          </p:cNvSpPr>
          <p:nvPr/>
        </p:nvSpPr>
        <p:spPr bwMode="auto">
          <a:xfrm>
            <a:off x="526933" y="1713560"/>
            <a:ext cx="114970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There are 14 blue dots. We can see 5. Some are hiding under the splat. How many dots are under the splat?</a:t>
            </a:r>
          </a:p>
          <a:p>
            <a:endParaRPr lang="en-CA" sz="2800" dirty="0"/>
          </a:p>
          <a:p>
            <a:endParaRPr lang="en-CA" sz="2800" dirty="0"/>
          </a:p>
          <a:p>
            <a:r>
              <a:rPr lang="en-CA" sz="2800" dirty="0"/>
              <a:t>_______ dots under the splat</a:t>
            </a:r>
          </a:p>
          <a:p>
            <a:br>
              <a:rPr lang="en-CA" sz="2800" dirty="0"/>
            </a:br>
            <a:endParaRPr lang="en-CA" sz="2800" dirty="0"/>
          </a:p>
          <a:p>
            <a:r>
              <a:rPr lang="en-CA" sz="2800" dirty="0"/>
              <a:t>What math equation matches this splat?</a:t>
            </a:r>
          </a:p>
          <a:p>
            <a:endParaRPr lang="en-CA" sz="2800" dirty="0"/>
          </a:p>
          <a:p>
            <a:r>
              <a:rPr lang="en-CA" sz="2800" dirty="0"/>
              <a:t>_______________________________</a:t>
            </a:r>
          </a:p>
          <a:p>
            <a:endParaRPr lang="en-CA" sz="2800" dirty="0"/>
          </a:p>
        </p:txBody>
      </p:sp>
      <p:pic>
        <p:nvPicPr>
          <p:cNvPr id="13" name="Picture 2">
            <a:extLst>
              <a:ext uri="{FF2B5EF4-FFF2-40B4-BE49-F238E27FC236}">
                <a16:creationId xmlns:a16="http://schemas.microsoft.com/office/drawing/2014/main" id="{F5EBA2EC-DC61-B813-54B6-DC77FDEC5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530" y="2643291"/>
            <a:ext cx="4474537" cy="293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10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EFC9-D03A-D155-9495-C89D4CCB68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20F0B1-0F97-AC47-E153-3A55B389721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25EE1EB-B052-A547-0C20-59DF7504E84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8D41B91-B8B3-E17A-216B-82956F8C68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8BD37D-A23E-0488-98B7-9207C36C94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9DCCB2A-797A-8892-B936-65D1FD7E4A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D9AFBF9F-40C9-63B1-DB2E-4B15BBB693A6}"/>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85E483F-5B0E-7560-1DFB-0CE95D13F1B0}"/>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84ED8BC-D54C-E886-023E-CD1D6D29E55D}"/>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05CFB5BC-9181-E7FA-0495-7C887883CF94}"/>
              </a:ext>
            </a:extLst>
          </p:cNvPr>
          <p:cNvSpPr>
            <a:spLocks noChangeArrowheads="1"/>
          </p:cNvSpPr>
          <p:nvPr/>
        </p:nvSpPr>
        <p:spPr bwMode="auto">
          <a:xfrm>
            <a:off x="558153" y="1852612"/>
            <a:ext cx="114970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Draw pictures to show how you solved the following subtraction equations.</a:t>
            </a:r>
          </a:p>
        </p:txBody>
      </p:sp>
      <p:graphicFrame>
        <p:nvGraphicFramePr>
          <p:cNvPr id="7" name="Table 6">
            <a:extLst>
              <a:ext uri="{FF2B5EF4-FFF2-40B4-BE49-F238E27FC236}">
                <a16:creationId xmlns:a16="http://schemas.microsoft.com/office/drawing/2014/main" id="{5831F5EE-17CB-F1CB-66CB-A993B2AF2D60}"/>
              </a:ext>
            </a:extLst>
          </p:cNvPr>
          <p:cNvGraphicFramePr>
            <a:graphicFrameLocks noGrp="1"/>
          </p:cNvGraphicFramePr>
          <p:nvPr>
            <p:extLst>
              <p:ext uri="{D42A27DB-BD31-4B8C-83A1-F6EECF244321}">
                <p14:modId xmlns:p14="http://schemas.microsoft.com/office/powerpoint/2010/main" val="224033954"/>
              </p:ext>
            </p:extLst>
          </p:nvPr>
        </p:nvGraphicFramePr>
        <p:xfrm>
          <a:off x="813010" y="2963732"/>
          <a:ext cx="7136672" cy="3108960"/>
        </p:xfrm>
        <a:graphic>
          <a:graphicData uri="http://schemas.openxmlformats.org/drawingml/2006/table">
            <a:tbl>
              <a:tblPr firstRow="1" bandRow="1">
                <a:tableStyleId>{5C22544A-7EE6-4342-B048-85BDC9FD1C3A}</a:tableStyleId>
              </a:tblPr>
              <a:tblGrid>
                <a:gridCol w="3568336">
                  <a:extLst>
                    <a:ext uri="{9D8B030D-6E8A-4147-A177-3AD203B41FA5}">
                      <a16:colId xmlns:a16="http://schemas.microsoft.com/office/drawing/2014/main" val="3499926835"/>
                    </a:ext>
                  </a:extLst>
                </a:gridCol>
                <a:gridCol w="3568336">
                  <a:extLst>
                    <a:ext uri="{9D8B030D-6E8A-4147-A177-3AD203B41FA5}">
                      <a16:colId xmlns:a16="http://schemas.microsoft.com/office/drawing/2014/main" val="2166834684"/>
                    </a:ext>
                  </a:extLst>
                </a:gridCol>
              </a:tblGrid>
              <a:tr h="1541253">
                <a:tc>
                  <a:txBody>
                    <a:bodyPr/>
                    <a:lstStyle/>
                    <a:p>
                      <a:pPr algn="ctr" rtl="0"/>
                      <a:endParaRPr lang="en-CA" sz="3200" b="0" i="0" u="none" strike="noStrike" kern="1200" dirty="0">
                        <a:solidFill>
                          <a:schemeClr val="tx1"/>
                        </a:solidFill>
                        <a:effectLst/>
                        <a:latin typeface="+mn-lt"/>
                        <a:ea typeface="+mn-ea"/>
                        <a:cs typeface="+mn-cs"/>
                      </a:endParaRPr>
                    </a:p>
                    <a:p>
                      <a:pPr algn="ctr" rtl="0"/>
                      <a:r>
                        <a:rPr lang="en-CA" sz="3200" b="0" i="0" u="none" strike="noStrike" kern="1200" dirty="0">
                          <a:solidFill>
                            <a:schemeClr val="tx1"/>
                          </a:solidFill>
                          <a:effectLst/>
                          <a:latin typeface="+mn-lt"/>
                          <a:ea typeface="+mn-ea"/>
                          <a:cs typeface="+mn-cs"/>
                        </a:rPr>
                        <a:t>____ - 5 = 10</a:t>
                      </a:r>
                      <a:endParaRPr lang="en-CA" sz="3200" b="0" dirty="0">
                        <a:solidFill>
                          <a:schemeClr val="tx1"/>
                        </a:solidFill>
                        <a:effectLst/>
                      </a:endParaRPr>
                    </a:p>
                    <a:p>
                      <a:pPr algn="ctr"/>
                      <a:endParaRPr lang="en-C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8 - ____ = 7</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526181"/>
                  </a:ext>
                </a:extLst>
              </a:tr>
              <a:tr h="1541253">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19 - ____ = 9</a:t>
                      </a:r>
                    </a:p>
                    <a:p>
                      <a:pPr algn="ctr"/>
                      <a:r>
                        <a:rPr lang="en-CA" sz="3200" b="0" i="0" u="none" strike="noStrike" kern="1200" dirty="0">
                          <a:solidFill>
                            <a:schemeClr val="tx1"/>
                          </a:solidFill>
                          <a:effectLst/>
                          <a:latin typeface="+mn-lt"/>
                          <a:ea typeface="+mn-ea"/>
                          <a:cs typeface="+mn-cs"/>
                        </a:rPr>
                        <a:t>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3200" b="0" i="0" u="none" strike="noStrike" kern="1200" dirty="0">
                        <a:solidFill>
                          <a:schemeClr val="tx1"/>
                        </a:solidFill>
                        <a:effectLst/>
                        <a:latin typeface="+mn-lt"/>
                        <a:ea typeface="+mn-ea"/>
                        <a:cs typeface="+mn-cs"/>
                      </a:endParaRPr>
                    </a:p>
                    <a:p>
                      <a:pPr algn="ctr"/>
                      <a:r>
                        <a:rPr lang="en-CA" sz="3200" b="0" i="0" u="none" strike="noStrike" kern="1200" dirty="0">
                          <a:solidFill>
                            <a:schemeClr val="tx1"/>
                          </a:solidFill>
                          <a:effectLst/>
                          <a:latin typeface="+mn-lt"/>
                          <a:ea typeface="+mn-ea"/>
                          <a:cs typeface="+mn-cs"/>
                        </a:rPr>
                        <a:t>_____ + 8 = 16</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73358"/>
                  </a:ext>
                </a:extLst>
              </a:tr>
            </a:tbl>
          </a:graphicData>
        </a:graphic>
      </p:graphicFrame>
    </p:spTree>
    <p:extLst>
      <p:ext uri="{BB962C8B-B14F-4D97-AF65-F5344CB8AC3E}">
        <p14:creationId xmlns:p14="http://schemas.microsoft.com/office/powerpoint/2010/main" val="1030170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51FC-C5A7-5C24-CA4E-1ED75B23902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864637-64C0-C89F-F361-93537370254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A84E0E-B204-BC1B-B61D-3C2E434BF45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FAE2D5D-32C6-03EC-4BD6-8FD2CF4876E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8EBB257-5B7E-E0BC-DF4F-7AA06C246D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BA757C9-1BBB-B510-831C-747F99E5CFC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2DFA1B09-C7EA-9F2D-BB13-A25EDF69F0AC}"/>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7B262432-EB34-13AB-C42A-A67E75B5D0A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9CBA1C5-A599-4408-D792-AEB902D507C8}"/>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DE30112E-4079-59BF-72D1-726F85489D9B}"/>
              </a:ext>
            </a:extLst>
          </p:cNvPr>
          <p:cNvSpPr>
            <a:spLocks noChangeArrowheads="1"/>
          </p:cNvSpPr>
          <p:nvPr/>
        </p:nvSpPr>
        <p:spPr bwMode="auto">
          <a:xfrm>
            <a:off x="558153" y="2086221"/>
            <a:ext cx="1149703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19. There are 6 ladybugs on a leaf and 5 more flew down and joined them. How many ladybugs are on the leaf now?</a:t>
            </a:r>
          </a:p>
          <a:p>
            <a:endParaRPr lang="en-CA" sz="2800" dirty="0"/>
          </a:p>
          <a:p>
            <a:r>
              <a:rPr lang="en-CA" sz="2800" dirty="0"/>
              <a:t>Use pictures, numbers, and words to show how you solve the problem.</a:t>
            </a:r>
          </a:p>
          <a:p>
            <a:br>
              <a:rPr lang="en-CA" sz="2800" dirty="0"/>
            </a:br>
            <a:r>
              <a:rPr lang="en-CA" sz="2800" dirty="0"/>
              <a:t>What equation could you write to match the problem?  ______________________</a:t>
            </a:r>
          </a:p>
        </p:txBody>
      </p:sp>
    </p:spTree>
    <p:extLst>
      <p:ext uri="{BB962C8B-B14F-4D97-AF65-F5344CB8AC3E}">
        <p14:creationId xmlns:p14="http://schemas.microsoft.com/office/powerpoint/2010/main" val="2447495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3E59-9F26-67E2-F405-4782DB19A4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AE5D709-91E3-F3FA-FC28-ECF28356630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6CD36BB-3261-41AD-5639-E059629CA8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65D183-1612-59FA-3524-67584DEB796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ACF0497-6BD9-C457-290A-FD35DF1E2D4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F61C94C-9293-8233-28AD-F188480E1A8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DD9BB8A-4C86-672A-B21B-0C1CA2F0DBDB}"/>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A2EE67-5ACA-1481-5B82-72C63F8E7BB8}"/>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CA1382F-F778-AA18-93FB-AEFA533C282B}"/>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95D95250-3F7A-3907-3C7C-165A2EF5A023}"/>
              </a:ext>
            </a:extLst>
          </p:cNvPr>
          <p:cNvSpPr>
            <a:spLocks noChangeArrowheads="1"/>
          </p:cNvSpPr>
          <p:nvPr/>
        </p:nvSpPr>
        <p:spPr bwMode="auto">
          <a:xfrm>
            <a:off x="558153" y="2250394"/>
            <a:ext cx="114970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20. What different ways can you solve 5 + 4?</a:t>
            </a:r>
          </a:p>
        </p:txBody>
      </p:sp>
    </p:spTree>
    <p:extLst>
      <p:ext uri="{BB962C8B-B14F-4D97-AF65-F5344CB8AC3E}">
        <p14:creationId xmlns:p14="http://schemas.microsoft.com/office/powerpoint/2010/main" val="3579552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7C9C-B33E-BA3C-A33E-E642DEAA267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152874-859E-2207-3C08-212D39C5A0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6703F33-437D-0F8A-58B9-0EED002466B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BB5CC24-2AE6-0735-D444-E6B6D3F4FFD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1455237-E622-D57C-DEAB-43A34927C9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F0E931-341F-5527-21D1-91804FEBF2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4076FC29-CAD5-2ECE-9601-4AEF6E8A83F7}"/>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A121331-8BD3-BFCD-E420-7580177D326C}"/>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E7F637E-2959-8131-3A69-21688CDC69E1}"/>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74647322-F3CA-7861-1565-0FFDCC4BE84B}"/>
              </a:ext>
            </a:extLst>
          </p:cNvPr>
          <p:cNvSpPr>
            <a:spLocks noChangeArrowheads="1"/>
          </p:cNvSpPr>
          <p:nvPr/>
        </p:nvSpPr>
        <p:spPr bwMode="auto">
          <a:xfrm>
            <a:off x="558153" y="2034950"/>
            <a:ext cx="114970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21. The answer is 8. What could the addition or subtraction question be? Record as many questions that you can think of!</a:t>
            </a:r>
          </a:p>
        </p:txBody>
      </p:sp>
    </p:spTree>
    <p:extLst>
      <p:ext uri="{BB962C8B-B14F-4D97-AF65-F5344CB8AC3E}">
        <p14:creationId xmlns:p14="http://schemas.microsoft.com/office/powerpoint/2010/main" val="1223081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9978-60B6-D0A1-9A91-7952580334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D1D0764-9CAF-3E8C-5B97-091663C2EC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D58B79C-54AA-E920-C5E3-F0DFCA65F6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FA45333-2378-0DBA-06A9-780754F0B02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A190504-6FEB-4940-0F60-BCCFB5E3926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31D587C-DFCE-CD61-E444-EAA86F6AA3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6C510E92-20F6-72DB-9FE3-D18FF2C5E5D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5E077C8-33BD-EC0F-2354-36E27C9C3192}"/>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040A42D-73E1-2ED7-5A6A-FB5280807EFC}"/>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859F6C62-7DEC-31B8-D296-CD3CC7A00A46}"/>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22. What three numbers could you add together that make a total of 10. Show as many different ways as you can think of.</a:t>
            </a:r>
          </a:p>
        </p:txBody>
      </p:sp>
    </p:spTree>
    <p:extLst>
      <p:ext uri="{BB962C8B-B14F-4D97-AF65-F5344CB8AC3E}">
        <p14:creationId xmlns:p14="http://schemas.microsoft.com/office/powerpoint/2010/main" val="3483708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5382-BD3F-287B-A546-A5797CE250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5EDB435-2192-8FFC-6A1B-C24BC0431B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9E0B963-9425-B89C-3EBD-6B710EFDF09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9FB46EC-0A02-68A6-5525-59AF36F5D47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DD0511-3B5D-9E8A-95A5-3347E26160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7408BB-AF1F-C672-C6D4-B822D55F885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6BAE1276-45B4-4BAD-B229-7B85D9700133}"/>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115950D-C0BD-4583-47FA-C53B13205AA3}"/>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2142201D-60D9-0CEF-C30C-45D7034D2253}"/>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B1FA2F79-ACB0-BAF6-6AA3-97EDAA17E70C}"/>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23. Show or explain how you could use a making 10 strategy to add 7 + 4?</a:t>
            </a:r>
          </a:p>
        </p:txBody>
      </p:sp>
    </p:spTree>
    <p:extLst>
      <p:ext uri="{BB962C8B-B14F-4D97-AF65-F5344CB8AC3E}">
        <p14:creationId xmlns:p14="http://schemas.microsoft.com/office/powerpoint/2010/main" val="1410184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83A0-199C-21F5-0B24-D42AF1EFE51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02AB2A-49D5-5C2D-DE35-A5320D99AFD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2B39516-3171-C870-F499-F27C4B5AC8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DCA8450-5C03-1816-1C40-F6C18E3AF93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39C1CF-4751-7B0B-53D2-67624E1B06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2BB0E0B-0E79-80C7-FF82-6937085B306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B4DD8872-921E-CD57-39B1-77E9F8D17F7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BD15736-6980-4994-BB25-3478CE63D17A}"/>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954EE4FD-D0ED-9A77-DAA4-F021B9CC8870}"/>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2B97AD0A-2642-5A4A-33F9-27815BD372AA}"/>
              </a:ext>
            </a:extLst>
          </p:cNvPr>
          <p:cNvSpPr>
            <a:spLocks noChangeArrowheads="1"/>
          </p:cNvSpPr>
          <p:nvPr/>
        </p:nvSpPr>
        <p:spPr bwMode="auto">
          <a:xfrm>
            <a:off x="558154" y="2250394"/>
            <a:ext cx="10638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24. What different ways can you solve 9 - 4?</a:t>
            </a:r>
          </a:p>
        </p:txBody>
      </p:sp>
    </p:spTree>
    <p:extLst>
      <p:ext uri="{BB962C8B-B14F-4D97-AF65-F5344CB8AC3E}">
        <p14:creationId xmlns:p14="http://schemas.microsoft.com/office/powerpoint/2010/main" val="1849940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D22-DFEA-F59B-3E95-F41321189A9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FA97F08-B4D9-A066-3CA6-56078097D2E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6D7DB66-4BD0-4EC1-9730-E8DCDE46886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C3843F9-96C0-7AF7-08E3-F9C12BDA0C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3B0BD6-60D2-61BC-9C87-56B0257DF8C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9CEFD33-13FD-98D3-6D91-8EE5A90CEE9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0CF6E5AB-1822-6D15-B693-3461BA46931A}"/>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728D81-153A-7BE2-AD11-83FA79E0E6FA}"/>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DBE86FB6-E96A-3D6A-3491-37312B6C589A}"/>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3FCEEA3B-B70A-94B0-A254-A254FE7D2831}"/>
              </a:ext>
            </a:extLst>
          </p:cNvPr>
          <p:cNvSpPr>
            <a:spLocks noChangeArrowheads="1"/>
          </p:cNvSpPr>
          <p:nvPr/>
        </p:nvSpPr>
        <p:spPr bwMode="auto">
          <a:xfrm>
            <a:off x="558154" y="1819506"/>
            <a:ext cx="106385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25. What different ways could you use ten frames to help you solve 8 + 6? Show three different ways and use words and equations to explain what you did.</a:t>
            </a:r>
          </a:p>
        </p:txBody>
      </p:sp>
      <p:pic>
        <p:nvPicPr>
          <p:cNvPr id="5" name="Picture 2">
            <a:extLst>
              <a:ext uri="{FF2B5EF4-FFF2-40B4-BE49-F238E27FC236}">
                <a16:creationId xmlns:a16="http://schemas.microsoft.com/office/drawing/2014/main" id="{44FFE43C-41FA-7690-509C-890F4366A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19" y="3204500"/>
            <a:ext cx="5513886" cy="1313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74628D6-99F0-D03C-BE4E-3F17D5102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54" y="4647143"/>
            <a:ext cx="5513886" cy="1313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342A78C-82E7-8A2B-572E-31754B7C6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05" y="3725933"/>
            <a:ext cx="5513886" cy="131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3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157C-DED3-F292-9B42-7C7D857140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E5C297C-3141-CA88-B436-3F49A15F8F0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A67CD46-5FF4-6C4F-8ECD-B8866540755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7EA6E3D-9D4D-7814-7C8C-BBDDC24B27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BE41BB-DD40-81DA-7C37-B2FB840612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09AF902-A60C-046E-A6D5-B88808284C4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995C2A5-4E0E-9A3A-9273-EB5B0814DC71}"/>
              </a:ext>
            </a:extLst>
          </p:cNvPr>
          <p:cNvSpPr>
            <a:spLocks noChangeArrowheads="1"/>
          </p:cNvSpPr>
          <p:nvPr/>
        </p:nvSpPr>
        <p:spPr bwMode="auto">
          <a:xfrm>
            <a:off x="437660" y="1715536"/>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Let’s count by 2s!</a:t>
            </a:r>
          </a:p>
          <a:p>
            <a:endParaRPr lang="en-CA" sz="2800" dirty="0"/>
          </a:p>
          <a:p>
            <a:endParaRPr lang="en-CA" sz="2800" dirty="0"/>
          </a:p>
          <a:p>
            <a:r>
              <a:rPr lang="en-CA" sz="2800" dirty="0"/>
              <a:t>2, 4, ____, ____, 10, 12, ____, ____, ___, 20</a:t>
            </a:r>
            <a:br>
              <a:rPr lang="en-CA" sz="2800" dirty="0"/>
            </a:br>
            <a:endParaRPr lang="en-CA" sz="2800" dirty="0"/>
          </a:p>
        </p:txBody>
      </p:sp>
    </p:spTree>
    <p:extLst>
      <p:ext uri="{BB962C8B-B14F-4D97-AF65-F5344CB8AC3E}">
        <p14:creationId xmlns:p14="http://schemas.microsoft.com/office/powerpoint/2010/main" val="466705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1E9F-2E58-7D59-652A-6E5F04A0ED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DEFBE8F-A282-45FF-7EFD-03C71D8280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55D637C-F3D2-E6A9-9650-04155349B8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8DF5C1-DC84-9122-0E59-EA912FD917F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42EB3B9-7EB1-DCE5-24A6-F676119F298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5E4E9C6-D10E-E623-B25C-F74C2BDBDC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AD5D98BF-ECBF-7DB9-5AB3-33813AF91DEA}"/>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176A7C9-1EDD-6D9B-4899-3EAF60DB7E9B}"/>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CC615BC-41AE-9461-B2D6-7F119003972F}"/>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9A94E956-EC57-CD3D-3961-7FE0A6034A86}"/>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26. The answer is 15. What could the addition or subtraction question be? Record as many questions that you can think of!</a:t>
            </a:r>
          </a:p>
        </p:txBody>
      </p:sp>
    </p:spTree>
    <p:extLst>
      <p:ext uri="{BB962C8B-B14F-4D97-AF65-F5344CB8AC3E}">
        <p14:creationId xmlns:p14="http://schemas.microsoft.com/office/powerpoint/2010/main" val="133638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52B6A-DD23-3FE4-8EBB-78B04222B6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032D14E-78AB-0530-FB3A-0EB7600BDAC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C118598-CDCC-9382-1F88-32A8D828C8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6176E5-CBA0-8967-8FD5-FF1334B6772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536D28C-4356-E1CD-8928-A36268C2EB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8C7CAAD-83C9-5FC0-55AE-21CC2BD5A58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5D763B2C-2BFD-E5BE-02D8-4AA090087894}"/>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7F802F1-BE45-6B15-563F-279B26066C75}"/>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CC31423B-1CD2-4E7B-C3D2-C4E6AEDAB465}"/>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9F1400AC-9D06-E81D-5CAA-425436950236}"/>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27. What different ways can you solve 9 + 6?</a:t>
            </a:r>
          </a:p>
        </p:txBody>
      </p:sp>
    </p:spTree>
    <p:extLst>
      <p:ext uri="{BB962C8B-B14F-4D97-AF65-F5344CB8AC3E}">
        <p14:creationId xmlns:p14="http://schemas.microsoft.com/office/powerpoint/2010/main" val="2340762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0FA65-2CD0-8DBA-7D83-31176B5FF0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5FDDF3-3BB6-4357-9D5F-E47B8134216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554621-1AFC-89A9-9263-42D0DCB5A1A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BC6D0CF-2B67-6EB4-5AD1-455DD9D919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2022BA4-505A-7888-D687-0E7A8B48FA0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FB03DF8-09CB-CEF8-FF84-D6A3294E198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817B6494-24A5-55D2-A60E-E2BBCB798438}"/>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F20C2B10-621F-0F76-8460-C8CAE8313B44}"/>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267C96A2-1733-AE59-007E-02A88AB366C3}"/>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65105585-C8E0-1144-37B8-79017B8D03A8}"/>
              </a:ext>
            </a:extLst>
          </p:cNvPr>
          <p:cNvSpPr>
            <a:spLocks noChangeArrowheads="1"/>
          </p:cNvSpPr>
          <p:nvPr/>
        </p:nvSpPr>
        <p:spPr bwMode="auto">
          <a:xfrm>
            <a:off x="558154" y="2034950"/>
            <a:ext cx="10638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28. What three numbers could you add together that make a total of 16. Show as many different ways as you can think of.</a:t>
            </a:r>
          </a:p>
        </p:txBody>
      </p:sp>
    </p:spTree>
    <p:extLst>
      <p:ext uri="{BB962C8B-B14F-4D97-AF65-F5344CB8AC3E}">
        <p14:creationId xmlns:p14="http://schemas.microsoft.com/office/powerpoint/2010/main" val="372832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6AF1-1F75-2AC5-B264-79B7C63ED2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57E533A-4BF0-A47D-C826-21B66F53766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6D3A39-394C-D8B6-053F-7BD3780C99C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550DCF3-9ADA-56CE-5BEF-3473AB968E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04202CC-A4F1-3179-0A3A-6F57809B9D8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F7A48A6-6802-6BB0-5861-C795A54421F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B40DA96D-FB03-DCF8-B3FD-9FC579D4CF1F}"/>
              </a:ext>
            </a:extLst>
          </p:cNvPr>
          <p:cNvSpPr txBox="1"/>
          <p:nvPr/>
        </p:nvSpPr>
        <p:spPr>
          <a:xfrm>
            <a:off x="9816353" y="451821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8B02026-1480-A8E8-F061-CDFB8E391F5E}"/>
              </a:ext>
            </a:extLst>
          </p:cNvPr>
          <p:cNvSpPr txBox="1"/>
          <p:nvPr/>
        </p:nvSpPr>
        <p:spPr>
          <a:xfrm>
            <a:off x="6306671" y="3603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BAABA29-E3B5-91F7-9E89-E6F5745643CB}"/>
              </a:ext>
            </a:extLst>
          </p:cNvPr>
          <p:cNvSpPr txBox="1"/>
          <p:nvPr/>
        </p:nvSpPr>
        <p:spPr>
          <a:xfrm>
            <a:off x="6602506" y="3697941"/>
            <a:ext cx="184731" cy="369332"/>
          </a:xfrm>
          <a:prstGeom prst="rect">
            <a:avLst/>
          </a:prstGeom>
          <a:noFill/>
        </p:spPr>
        <p:txBody>
          <a:bodyPr wrap="none" rtlCol="0">
            <a:spAutoFit/>
          </a:bodyPr>
          <a:lstStyle/>
          <a:p>
            <a:endParaRPr lang="en-US" dirty="0"/>
          </a:p>
        </p:txBody>
      </p:sp>
      <p:sp>
        <p:nvSpPr>
          <p:cNvPr id="3" name="Rectangle 1">
            <a:extLst>
              <a:ext uri="{FF2B5EF4-FFF2-40B4-BE49-F238E27FC236}">
                <a16:creationId xmlns:a16="http://schemas.microsoft.com/office/drawing/2014/main" id="{1D15C0B1-F958-3E46-C007-0FA9E34769F4}"/>
              </a:ext>
            </a:extLst>
          </p:cNvPr>
          <p:cNvSpPr>
            <a:spLocks noChangeArrowheads="1"/>
          </p:cNvSpPr>
          <p:nvPr/>
        </p:nvSpPr>
        <p:spPr bwMode="auto">
          <a:xfrm>
            <a:off x="558154" y="1819506"/>
            <a:ext cx="106385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29. What is a story you can tell to match the equation 8 + 4 =12?</a:t>
            </a:r>
          </a:p>
          <a:p>
            <a:r>
              <a:rPr lang="en-CA" sz="2800" dirty="0"/>
              <a:t>Use pictures, numbers, and words to share your story.</a:t>
            </a:r>
          </a:p>
        </p:txBody>
      </p:sp>
    </p:spTree>
    <p:extLst>
      <p:ext uri="{BB962C8B-B14F-4D97-AF65-F5344CB8AC3E}">
        <p14:creationId xmlns:p14="http://schemas.microsoft.com/office/powerpoint/2010/main" val="127223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DBF75-2637-50DD-87F9-D22B14E5277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053C2C-6453-F0B0-8F21-33C9BCD51E3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410A11F-AEF4-45CE-B418-DFB344FA15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7384183-FB49-3502-ABA4-7C4706430EC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6EEBA6A-796C-6F43-ED78-83BBF2E9EF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FBA20B4-80AF-26A7-4907-5E4D0AE2D4B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DDBDCC9-0E06-BAE2-FFF5-83A7054A6BB7}"/>
              </a:ext>
            </a:extLst>
          </p:cNvPr>
          <p:cNvSpPr>
            <a:spLocks noChangeArrowheads="1"/>
          </p:cNvSpPr>
          <p:nvPr/>
        </p:nvSpPr>
        <p:spPr bwMode="auto">
          <a:xfrm>
            <a:off x="437660" y="1715536"/>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How many dots do you see? (Try not to count at first). How do you see them?</a:t>
            </a:r>
          </a:p>
          <a:p>
            <a:endParaRPr lang="en-CA" sz="2800" dirty="0"/>
          </a:p>
          <a:p>
            <a:endParaRPr lang="en-CA" sz="2800" dirty="0"/>
          </a:p>
          <a:p>
            <a:endParaRPr lang="en-CA" sz="2800" dirty="0"/>
          </a:p>
        </p:txBody>
      </p:sp>
      <p:pic>
        <p:nvPicPr>
          <p:cNvPr id="2" name="Picture 1" descr="A group of blue circles&#10;&#10;AI-generated content may be incorrect.">
            <a:extLst>
              <a:ext uri="{FF2B5EF4-FFF2-40B4-BE49-F238E27FC236}">
                <a16:creationId xmlns:a16="http://schemas.microsoft.com/office/drawing/2014/main" id="{C55E2C86-3F3C-1F68-CF37-82D87D480433}"/>
              </a:ext>
            </a:extLst>
          </p:cNvPr>
          <p:cNvPicPr>
            <a:picLocks noChangeAspect="1"/>
          </p:cNvPicPr>
          <p:nvPr/>
        </p:nvPicPr>
        <p:blipFill>
          <a:blip r:embed="rId3"/>
          <a:stretch>
            <a:fillRect/>
          </a:stretch>
        </p:blipFill>
        <p:spPr>
          <a:xfrm>
            <a:off x="838802" y="2698588"/>
            <a:ext cx="4319804" cy="2760918"/>
          </a:xfrm>
          <a:prstGeom prst="rect">
            <a:avLst/>
          </a:prstGeom>
        </p:spPr>
      </p:pic>
    </p:spTree>
    <p:extLst>
      <p:ext uri="{BB962C8B-B14F-4D97-AF65-F5344CB8AC3E}">
        <p14:creationId xmlns:p14="http://schemas.microsoft.com/office/powerpoint/2010/main" val="173542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61A0-E648-845F-0B2E-5F096BD4DE5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511D67A-01EA-197D-49B6-3D68F90EB3A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2EBAFA6-6067-CC7E-61BC-BCBFE20580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7D7FDE-B440-0072-23EA-C43F947DF7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4676D59-15A4-F09A-588A-4D7C9272C49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2646BC4-47E9-AE34-D782-12C8FE9AE49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NUMBER CONCEPTS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22C429C-A3D9-5E54-A9BB-A459AE944FBC}"/>
              </a:ext>
            </a:extLst>
          </p:cNvPr>
          <p:cNvSpPr>
            <a:spLocks noChangeArrowheads="1"/>
          </p:cNvSpPr>
          <p:nvPr/>
        </p:nvSpPr>
        <p:spPr bwMode="auto">
          <a:xfrm>
            <a:off x="437660" y="213326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How many dots do you see? (Try not to count at first). How do you see them?</a:t>
            </a:r>
          </a:p>
        </p:txBody>
      </p:sp>
      <p:pic>
        <p:nvPicPr>
          <p:cNvPr id="3" name="Picture 2" descr="A group of green circles&#10;&#10;AI-generated content may be incorrect.">
            <a:extLst>
              <a:ext uri="{FF2B5EF4-FFF2-40B4-BE49-F238E27FC236}">
                <a16:creationId xmlns:a16="http://schemas.microsoft.com/office/drawing/2014/main" id="{A6810415-3213-4D89-4D79-9C4198DEAE7F}"/>
              </a:ext>
            </a:extLst>
          </p:cNvPr>
          <p:cNvPicPr>
            <a:picLocks noChangeAspect="1"/>
          </p:cNvPicPr>
          <p:nvPr/>
        </p:nvPicPr>
        <p:blipFill>
          <a:blip r:embed="rId3"/>
          <a:stretch>
            <a:fillRect/>
          </a:stretch>
        </p:blipFill>
        <p:spPr>
          <a:xfrm>
            <a:off x="857298" y="3212560"/>
            <a:ext cx="4399566" cy="2381416"/>
          </a:xfrm>
          <a:prstGeom prst="rect">
            <a:avLst/>
          </a:prstGeom>
        </p:spPr>
      </p:pic>
    </p:spTree>
    <p:extLst>
      <p:ext uri="{BB962C8B-B14F-4D97-AF65-F5344CB8AC3E}">
        <p14:creationId xmlns:p14="http://schemas.microsoft.com/office/powerpoint/2010/main" val="106371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4796</TotalTime>
  <Words>2464</Words>
  <Application>Microsoft Macintosh PowerPoint</Application>
  <PresentationFormat>Widescreen</PresentationFormat>
  <Paragraphs>455</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42</cp:revision>
  <cp:lastPrinted>2025-12-16T18:23:47Z</cp:lastPrinted>
  <dcterms:created xsi:type="dcterms:W3CDTF">2025-08-19T18:11:59Z</dcterms:created>
  <dcterms:modified xsi:type="dcterms:W3CDTF">2026-02-25T16:03:00Z</dcterms:modified>
</cp:coreProperties>
</file>