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91" r:id="rId2"/>
    <p:sldId id="506" r:id="rId3"/>
    <p:sldId id="507" r:id="rId4"/>
    <p:sldId id="508" r:id="rId5"/>
    <p:sldId id="509" r:id="rId6"/>
    <p:sldId id="510" r:id="rId7"/>
    <p:sldId id="511" r:id="rId8"/>
    <p:sldId id="512" r:id="rId9"/>
    <p:sldId id="513" r:id="rId10"/>
    <p:sldId id="514" r:id="rId11"/>
    <p:sldId id="515" r:id="rId12"/>
    <p:sldId id="517" r:id="rId13"/>
    <p:sldId id="516" r:id="rId14"/>
    <p:sldId id="518" r:id="rId15"/>
    <p:sldId id="519" r:id="rId16"/>
    <p:sldId id="520" r:id="rId17"/>
    <p:sldId id="521" r:id="rId18"/>
    <p:sldId id="522" r:id="rId19"/>
    <p:sldId id="523" r:id="rId20"/>
    <p:sldId id="524" r:id="rId21"/>
    <p:sldId id="525" r:id="rId22"/>
    <p:sldId id="526" r:id="rId23"/>
    <p:sldId id="527" r:id="rId24"/>
    <p:sldId id="528" r:id="rId25"/>
    <p:sldId id="529" r:id="rId26"/>
    <p:sldId id="53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045"/>
    <p:restoredTop sz="94641"/>
  </p:normalViewPr>
  <p:slideViewPr>
    <p:cSldViewPr snapToGrid="0">
      <p:cViewPr varScale="1">
        <p:scale>
          <a:sx n="59" d="100"/>
          <a:sy n="59" d="100"/>
        </p:scale>
        <p:origin x="200" y="1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0E1C-71A9-5167-4501-2520EC013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7DAC9-B56A-E13A-08A0-EAE322046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8D5FA-CE3F-F38D-9166-A9940F29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C20E6-68DD-B91F-8C88-1A879641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ECD1-878B-B17A-612E-80EAD4540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9E05-0923-1811-C490-CC2A4AFB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E1A5B-BA45-D6A0-F8F0-9874BEE1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9E9DB-3665-05CF-53F2-0B8139E8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0E7AF-313F-3B3A-2496-DCD4149A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3193B-D08C-B5A1-F4EB-3E0106A0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0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99019-E69F-583F-2F9F-F9C5F7CB8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D7F8F-901B-04C7-3A9E-C0F90BB0D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1B73E-44F5-7AE6-9BB1-12434CBA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A04E-A617-3E75-B788-F1A4279C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4A40-98C7-10D3-3ED6-6D2946CF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5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8C90-8943-8E6A-87E1-9DA3E7D0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B6B5-9D38-B2AD-4AA3-228E31E84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5AE-E6BA-F275-FFAD-90D73B5FC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F7B0F-4A89-15F2-8BA7-75812A59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7B606-AF0F-65D4-906F-CB6B95C9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3BFD-E4C9-B174-BC32-523C19E2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37160-272C-9ADE-8202-B48D4E260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D4E3A-31BA-1A8B-5AD6-1430E085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234EF-009C-D68C-7C6C-C30AD9E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81230-895F-F852-1E49-43BE3ED0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1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BE0A-27B2-C196-28F5-C893942E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43E50-6364-461B-4DBE-45215C866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2ADD0-A0ED-C95C-9B6D-0DC366695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428F7-FF29-794F-262B-6A599163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C99F1-4CC2-2905-EDA0-B3F45F68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8ADBB-B7E9-06B6-EC1C-24F6724DE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2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A5FE6-F4AD-794A-7BDB-DC7742B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FE8C7-CDCE-4B5F-0B85-705B983D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A8772-ED67-8FC0-2C8F-353D794A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9DB0B-2220-D60F-80DD-11C98C370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4293B-651B-375A-47CC-C87803168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4742B-5082-020A-CE90-F0604A5B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A1F57-4394-4FB7-0C23-249473C3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4482E-0D7D-4056-6594-804027EF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6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B00A-B766-96EA-BBAF-E67EB70D2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DA4AF-AC52-3BB7-2E87-4A83ED8D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ACA9C-0E5B-2696-E561-D2F2520C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18C20-BA29-928F-676F-DB3287B0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6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0DEB4-00F4-FF6B-37CB-634B44CF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759AB-3581-5962-AA29-22AF57F2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D1DEC-1EC2-0314-2E6C-D9C575E8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C7515-4102-2A45-D537-EE868E77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28BD-7444-C66A-F69A-EF9C4EEA2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59DE2-E203-751B-4A3D-36B050DBA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82F34-5B29-B1ED-B50A-05C99DB2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CAC4-6309-1DE7-3D48-D61332C1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EDFF-9FBC-14E6-B4C4-B35C08CB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D6C22-C919-0C09-7383-1DA4863F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4608F8-EAF5-BC4D-03B0-28ACA4C99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6C450-11D4-5876-7F05-ABDD923BF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E0DA6-D145-4C88-9366-7699D172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DD07-CA11-5E2F-8451-A424B6A2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97356-A12D-8339-E9BE-D827F164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8FD7F-7798-A4C3-397C-968D7DB2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796F3-0B4D-8A34-8EE3-CC3B2AE3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072C1-9169-089F-91B5-E427F0005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9FB83-AE5B-3D4C-8588-468573559C52}" type="datetimeFigureOut">
              <a:rPr lang="en-US" smtClean="0"/>
              <a:t>3/6/26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0EDD0-D860-6C4C-3B94-3E88D3FF0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9F8C4-666F-C1BF-AC13-0D89AFDF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7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D847A0-4A81-262D-F907-A0519627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3D60BFC6-A836-6BE4-BC36-89DE786CCCAA}"/>
              </a:ext>
            </a:extLst>
          </p:cNvPr>
          <p:cNvSpPr txBox="1"/>
          <p:nvPr/>
        </p:nvSpPr>
        <p:spPr>
          <a:xfrm>
            <a:off x="1003610" y="2295751"/>
            <a:ext cx="10184779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GRADE 1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PATTERNS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F1AE37F-008D-6CB6-9A11-3B5696DF3F92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BDC16EB-4683-B711-B88D-4323416EC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BD507BF-25A7-B39C-0C41-4FD6FF3B5A28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F1E88EB-0C84-75B5-658B-FC353DE7E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60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9AD2D-3E5F-57AD-D7B9-B9A9304B8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A54E04B-CC0F-6761-940D-A6BC2D19BBA6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6133522-7564-4F52-816C-9C0000C6E3DF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B894D1FD-EF11-443B-E1FE-0703F7D13E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A1B4C1EB-09E8-210C-FF24-CC3CAB6CCCF4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8BE84EEA-E516-93E4-BC47-CC2C3813196F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6AE1B295-DE00-245D-2D29-7929765F1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39" y="1930980"/>
            <a:ext cx="1048479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9. What pattern could you make if this is the first image?</a:t>
            </a:r>
          </a:p>
          <a:p>
            <a:r>
              <a:rPr lang="en-CA" sz="2800" dirty="0"/>
              <a:t>Can you explain the rule?</a:t>
            </a:r>
          </a:p>
        </p:txBody>
      </p:sp>
      <p:pic>
        <p:nvPicPr>
          <p:cNvPr id="3" name="Picture 2" descr="A red circle on a white square&#10;&#10;AI-generated content may be incorrect.">
            <a:extLst>
              <a:ext uri="{FF2B5EF4-FFF2-40B4-BE49-F238E27FC236}">
                <a16:creationId xmlns:a16="http://schemas.microsoft.com/office/drawing/2014/main" id="{3A544A3C-58A9-2DBA-CB48-34CCE9E31F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394" y="2921163"/>
            <a:ext cx="5143318" cy="2103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551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6DFEB-F55D-EF5D-E868-6C53498C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638A14B-D96C-5797-B544-2B562D408C59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73DD6E5-A8A0-96C2-E363-FB82734DFE2D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C4CC6C6-07BA-3A8A-B9E7-D9EB1BCE47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3CC80A15-8478-45FE-D8E2-757BBD2986D4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A1616E79-4DDC-2882-A336-B576AFEDC30B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5FBFC7E7-365D-C568-F013-1359C3186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39" y="2146424"/>
            <a:ext cx="104847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10. What pattern(s) can you find in this 20 chart?</a:t>
            </a:r>
          </a:p>
        </p:txBody>
      </p:sp>
      <p:pic>
        <p:nvPicPr>
          <p:cNvPr id="2" name="Picture 1" descr="A grid of numbers with black numbers&#10;&#10;AI-generated content may be incorrect.">
            <a:extLst>
              <a:ext uri="{FF2B5EF4-FFF2-40B4-BE49-F238E27FC236}">
                <a16:creationId xmlns:a16="http://schemas.microsoft.com/office/drawing/2014/main" id="{57F62AD3-EF07-D4A5-8D5D-C5D7203D8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139" y="2669644"/>
            <a:ext cx="10377074" cy="233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689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219826-9AFD-F432-D5A8-3B4BE087B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A80999F9-DF0F-43DF-305B-2694920E24F0}"/>
              </a:ext>
            </a:extLst>
          </p:cNvPr>
          <p:cNvSpPr txBox="1"/>
          <p:nvPr/>
        </p:nvSpPr>
        <p:spPr>
          <a:xfrm>
            <a:off x="1003610" y="2295751"/>
            <a:ext cx="10184779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GRADE 1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ALGEBRA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5527097-0A11-30B5-E38C-8ED8EF6A3FF8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8FC8F42-37F3-2C67-DAF6-19DB65D5BA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109A7B06-B3C7-ECA9-0B92-D16254C03DF1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CCB1993-4012-13AE-3AD1-BE5DC60FA0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4206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1F738-6FD6-5376-1EBB-E96692CD0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232D8BF-10A2-A5C3-E5FB-060E9C8A6A18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E361F08-634F-4619-787E-3FC0E2702AC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816A03F2-9622-3315-CB1C-31B0AD0FF7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BD714356-81DE-748A-09A0-73BCAA4BB950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DB172096-3667-D799-1BF6-449DD2B0C7BE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13F130C7-9A79-67C0-C33B-BF1E7885C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225" y="1637211"/>
            <a:ext cx="1048479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1. Look at the images below. How many do you need to make 10?</a:t>
            </a:r>
          </a:p>
          <a:p>
            <a:endParaRPr lang="en-CA" sz="2800" dirty="0"/>
          </a:p>
          <a:p>
            <a:r>
              <a:rPr lang="en-CA" sz="2800" dirty="0"/>
              <a:t>a) </a:t>
            </a:r>
          </a:p>
          <a:p>
            <a:endParaRPr lang="en-CA" sz="2800" dirty="0"/>
          </a:p>
        </p:txBody>
      </p:sp>
      <p:pic>
        <p:nvPicPr>
          <p:cNvPr id="3" name="Picture 2" descr="A red circle on a white square&#10;&#10;AI-generated content may be incorrect.">
            <a:extLst>
              <a:ext uri="{FF2B5EF4-FFF2-40B4-BE49-F238E27FC236}">
                <a16:creationId xmlns:a16="http://schemas.microsoft.com/office/drawing/2014/main" id="{C82E8243-67CB-B843-77D1-85C5169C08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173" y="2908732"/>
            <a:ext cx="5653261" cy="2312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699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3ACDA-36D3-A271-F270-B687B1D48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AB5995E-DCCE-5E7C-53F4-9160FAB8B073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5FDAFA8-745E-3B97-7304-8A0DC8972D63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08E6E04C-E55B-85BD-AF0B-E093A1F8C0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133E1168-1CD1-561A-EF5B-42885DE0894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6E6B1711-7E2C-854D-3D77-7A7F3CE1FD66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8AB6494C-1DEE-DA0A-4CB5-4D788792F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38" y="1591045"/>
            <a:ext cx="1048479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1. Look at the images below. How many do you need to make 10?</a:t>
            </a:r>
          </a:p>
          <a:p>
            <a:endParaRPr lang="en-CA" sz="2800" dirty="0"/>
          </a:p>
          <a:p>
            <a:r>
              <a:rPr lang="en-CA" sz="2800" dirty="0"/>
              <a:t>b) </a:t>
            </a:r>
          </a:p>
          <a:p>
            <a:endParaRPr lang="en-CA" sz="2800" dirty="0"/>
          </a:p>
        </p:txBody>
      </p:sp>
      <p:pic>
        <p:nvPicPr>
          <p:cNvPr id="4" name="Picture 3" descr="A red circles on a white background&#10;&#10;AI-generated content may be incorrect.">
            <a:extLst>
              <a:ext uri="{FF2B5EF4-FFF2-40B4-BE49-F238E27FC236}">
                <a16:creationId xmlns:a16="http://schemas.microsoft.com/office/drawing/2014/main" id="{92F5FF86-B502-FCDF-F290-379C7F7AD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6111" y="2874943"/>
            <a:ext cx="5706655" cy="2392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75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D4D18-169A-30C8-6BFD-8DFBB7543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C1229E-F8F6-CE75-8D36-50EE980EA2CC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9F936B9-CD51-BE89-4A72-A7B226441B9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30BBCA6-C97C-677C-D7A8-09731AAA62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2F22631C-46BC-E5C7-23EB-9C30F3E930F7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A02685BD-C78C-C561-F6CF-B8BC5C50DC8D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7F9C14C3-BFAC-225F-5E5A-84C14A52B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38" y="1854167"/>
            <a:ext cx="1048479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1. Look at the images below. How many do you need to make 10?</a:t>
            </a:r>
          </a:p>
          <a:p>
            <a:endParaRPr lang="en-CA" sz="2800" dirty="0"/>
          </a:p>
          <a:p>
            <a:r>
              <a:rPr lang="en-CA" sz="2800" dirty="0"/>
              <a:t>c) </a:t>
            </a:r>
          </a:p>
          <a:p>
            <a:endParaRPr lang="en-CA" sz="2800" dirty="0"/>
          </a:p>
        </p:txBody>
      </p:sp>
      <p:pic>
        <p:nvPicPr>
          <p:cNvPr id="5" name="Picture 4" descr="A red circles on a white background&#10;&#10;AI-generated content may be incorrect.">
            <a:extLst>
              <a:ext uri="{FF2B5EF4-FFF2-40B4-BE49-F238E27FC236}">
                <a16:creationId xmlns:a16="http://schemas.microsoft.com/office/drawing/2014/main" id="{A0657E4E-EE2F-9F1A-86B7-181CE3170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3321" y="3071618"/>
            <a:ext cx="5767708" cy="2368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756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29379-86BD-B09C-9B7A-E928AB7BA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3BA5346-A902-A409-03B4-7E79D0DD20B2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D27F4BF-C0E4-4A3A-5168-D899F883C194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A9041BD-FC74-FEF8-9D29-DC143092E7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59AE03C9-96A6-B7B5-0DEF-2AA7D6351B9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58414D86-6662-CB53-5F25-5BE19F9CF84A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17CA080-64B0-4C57-F91C-B3D5E9A54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38" y="1930980"/>
            <a:ext cx="1048479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2. </a:t>
            </a:r>
            <a:r>
              <a:rPr lang="en-CA" sz="2800" b="1" dirty="0"/>
              <a:t>Answer the following sentences:</a:t>
            </a:r>
          </a:p>
          <a:p>
            <a:r>
              <a:rPr lang="en-CA" sz="2800" dirty="0"/>
              <a:t>a) If you start at 3, how many more do you need to get to 7</a:t>
            </a:r>
          </a:p>
          <a:p>
            <a:endParaRPr lang="en-CA" sz="2800" dirty="0"/>
          </a:p>
          <a:p>
            <a:r>
              <a:rPr lang="en-CA" sz="2800" dirty="0"/>
              <a:t>b) Use the linking cubes to make 6. Can you show how many more you need to build 13?</a:t>
            </a:r>
          </a:p>
          <a:p>
            <a:endParaRPr lang="en-CA" sz="2800" dirty="0"/>
          </a:p>
          <a:p>
            <a:endParaRPr lang="en-CA" sz="2800" dirty="0"/>
          </a:p>
          <a:p>
            <a:r>
              <a:rPr lang="en-CA" sz="2800" dirty="0"/>
              <a:t>c) Count out 15 counters. How many do you need to remove to get to 9?</a:t>
            </a:r>
          </a:p>
        </p:txBody>
      </p:sp>
    </p:spTree>
    <p:extLst>
      <p:ext uri="{BB962C8B-B14F-4D97-AF65-F5344CB8AC3E}">
        <p14:creationId xmlns:p14="http://schemas.microsoft.com/office/powerpoint/2010/main" val="4221637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20192-DDA7-B427-DEA9-F463F7AC8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D5712D8-FD19-8FDD-BEEA-DEFE7C688F6B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7116135-2249-AEDE-CF4D-B4032E920D8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D1552D1-6B7B-72BC-5902-E084C3EEBA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EA9832F3-4FDC-8810-B055-A98ED9BE982A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358457A-DF8A-0BF7-3545-FBEC30BC701B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F6B94108-D1D7-7A40-43EB-58FCF21D8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0980"/>
            <a:ext cx="1048479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3. What should you add to balance the scales?</a:t>
            </a:r>
          </a:p>
          <a:p>
            <a:endParaRPr lang="en-CA" sz="2800" dirty="0"/>
          </a:p>
          <a:p>
            <a:r>
              <a:rPr lang="en-CA" sz="2800" dirty="0"/>
              <a:t>a) 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9294E31-8CA8-4199-42A6-CE6F1D376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26" y="2848967"/>
            <a:ext cx="7051328" cy="2117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5741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1B26A-AFE9-A4C8-474C-BD76024E3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2F77852-9C94-9BD4-ABAA-EFF3C09F169F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14E7AF0-82BD-6590-E6E2-B8338D158BEF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501B828-3718-2E00-3495-AAD32A22C6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A022F14-F18F-AC42-7EEF-70303BF58A9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7A5050E-CD89-49F8-F073-B1713D611018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2AE4C46-A84B-4568-E152-25AABE73D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0980"/>
            <a:ext cx="1048479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3. What should you add to balance the scales?</a:t>
            </a:r>
          </a:p>
          <a:p>
            <a:endParaRPr lang="en-CA" sz="2800" dirty="0"/>
          </a:p>
          <a:p>
            <a:r>
              <a:rPr lang="en-CA" sz="2800" dirty="0"/>
              <a:t>b)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A0B690-1C3F-9207-6948-57DB3F3BE5D9}"/>
              </a:ext>
            </a:extLst>
          </p:cNvPr>
          <p:cNvSpPr txBox="1"/>
          <p:nvPr/>
        </p:nvSpPr>
        <p:spPr>
          <a:xfrm>
            <a:off x="6596743" y="61613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5BB938E-E1B6-57BE-B3B9-4ED5EF793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885" y="2623477"/>
            <a:ext cx="7319116" cy="257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2952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6D156-CB71-5626-B084-6F0B0BE79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604F313-436E-A02E-D436-D1057E9474C0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92DE059-5A4B-802B-FCC9-2051D2CC34D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889F96E4-AEC9-4620-D0D4-ABC91BA9A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5E98EDEA-2AEB-8393-CFCB-B862C9210BB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EE0FD2EE-8D25-D2AC-371E-B2E7CCCFB475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6E763641-0DAC-A344-9CA7-64E2DFEC2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0980"/>
            <a:ext cx="1048479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3. What should you add to balance the scales?</a:t>
            </a:r>
          </a:p>
          <a:p>
            <a:endParaRPr lang="en-CA" sz="2800" dirty="0"/>
          </a:p>
          <a:p>
            <a:r>
              <a:rPr lang="en-CA" sz="2800" dirty="0"/>
              <a:t>c)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51E2E3-2E49-0BF7-DFA2-AA4C8891A8C9}"/>
              </a:ext>
            </a:extLst>
          </p:cNvPr>
          <p:cNvSpPr txBox="1"/>
          <p:nvPr/>
        </p:nvSpPr>
        <p:spPr>
          <a:xfrm>
            <a:off x="6596743" y="61613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6">
            <a:extLst>
              <a:ext uri="{FF2B5EF4-FFF2-40B4-BE49-F238E27FC236}">
                <a16:creationId xmlns:a16="http://schemas.microsoft.com/office/drawing/2014/main" id="{3CEDBE40-A373-9A66-75BD-7742D803C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542" y="2891431"/>
            <a:ext cx="7973972" cy="211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2965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F37CC-9A25-A797-C164-2F0CFEC18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FAF7-AE20-A474-7A35-EABE064AA3C0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644E0A-698F-932D-4D14-6A5E7F8D6B9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BCA0515-49E3-30FF-5192-7391D9519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95625DF-A1D8-3209-0D52-05785B7A205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481E773-2817-1C0F-C443-5291315C81A5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35C0892-545F-B1E3-1FBF-099EB2FE0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403" y="1930980"/>
            <a:ext cx="539708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1. Continue the patterns below:</a:t>
            </a:r>
          </a:p>
          <a:p>
            <a:pPr marL="342900" indent="-342900">
              <a:buAutoNum type="arabicPeriod"/>
            </a:pPr>
            <a:endParaRPr lang="en-CA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1F6ECD2-DA57-5BB4-FEB4-30614E83A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798477"/>
              </p:ext>
            </p:extLst>
          </p:nvPr>
        </p:nvGraphicFramePr>
        <p:xfrm>
          <a:off x="640403" y="2693453"/>
          <a:ext cx="10658967" cy="3446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8651">
                  <a:extLst>
                    <a:ext uri="{9D8B030D-6E8A-4147-A177-3AD203B41FA5}">
                      <a16:colId xmlns:a16="http://schemas.microsoft.com/office/drawing/2014/main" val="123711788"/>
                    </a:ext>
                  </a:extLst>
                </a:gridCol>
                <a:gridCol w="1848556">
                  <a:extLst>
                    <a:ext uri="{9D8B030D-6E8A-4147-A177-3AD203B41FA5}">
                      <a16:colId xmlns:a16="http://schemas.microsoft.com/office/drawing/2014/main" val="2144839929"/>
                    </a:ext>
                  </a:extLst>
                </a:gridCol>
                <a:gridCol w="1901370">
                  <a:extLst>
                    <a:ext uri="{9D8B030D-6E8A-4147-A177-3AD203B41FA5}">
                      <a16:colId xmlns:a16="http://schemas.microsoft.com/office/drawing/2014/main" val="171541146"/>
                    </a:ext>
                  </a:extLst>
                </a:gridCol>
                <a:gridCol w="1610390">
                  <a:extLst>
                    <a:ext uri="{9D8B030D-6E8A-4147-A177-3AD203B41FA5}">
                      <a16:colId xmlns:a16="http://schemas.microsoft.com/office/drawing/2014/main" val="1658029403"/>
                    </a:ext>
                  </a:extLst>
                </a:gridCol>
              </a:tblGrid>
              <a:tr h="498683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Start of the pattern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Continue the pattern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736669"/>
                  </a:ext>
                </a:extLst>
              </a:tr>
              <a:tr h="982469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037176"/>
                  </a:ext>
                </a:extLst>
              </a:tr>
              <a:tr h="982469">
                <a:tc>
                  <a:txBody>
                    <a:bodyPr/>
                    <a:lstStyle/>
                    <a:p>
                      <a:pPr algn="l"/>
                      <a:r>
                        <a:rPr lang="en-CA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2, 4, 6, 8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785150"/>
                  </a:ext>
                </a:extLst>
              </a:tr>
              <a:tr h="982469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91708"/>
                  </a:ext>
                </a:extLst>
              </a:tr>
            </a:tbl>
          </a:graphicData>
        </a:graphic>
      </p:graphicFrame>
      <p:pic>
        <p:nvPicPr>
          <p:cNvPr id="5" name="Picture 4" descr="A red and blue triangle&#10;&#10;AI-generated content may be incorrect.">
            <a:extLst>
              <a:ext uri="{FF2B5EF4-FFF2-40B4-BE49-F238E27FC236}">
                <a16:creationId xmlns:a16="http://schemas.microsoft.com/office/drawing/2014/main" id="{B1F779EA-31B7-8E11-3E0F-BC44A5B15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630" y="3314825"/>
            <a:ext cx="4623862" cy="665469"/>
          </a:xfrm>
          <a:prstGeom prst="rect">
            <a:avLst/>
          </a:prstGeom>
        </p:spPr>
      </p:pic>
      <p:pic>
        <p:nvPicPr>
          <p:cNvPr id="7" name="Picture 6" descr="A blue arrow pointing to the left&#10;&#10;AI-generated content may be incorrect.">
            <a:extLst>
              <a:ext uri="{FF2B5EF4-FFF2-40B4-BE49-F238E27FC236}">
                <a16:creationId xmlns:a16="http://schemas.microsoft.com/office/drawing/2014/main" id="{F5299F54-55E1-7721-CA86-DFF9276F13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630" y="5289434"/>
            <a:ext cx="3693040" cy="79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59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6C41D-DEA5-71F2-0979-7D9CE33AC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D62DB38-8A95-6D09-03F8-7ED2095B2789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F5CDB31-3DC3-3B9A-DA6C-F3CAF88CD5D0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23A8559E-A3C6-C9D8-7A31-FB0EDEF305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49631F05-E7FC-6A6A-01BB-B6EC6E0FEE6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5BB3190F-8223-61BE-8FB2-1A19B47942B9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6A2D4989-E339-4451-F4D0-ECA065DF2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003098"/>
            <a:ext cx="10484797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4. Which of these number sentences is correct (balanced)?</a:t>
            </a:r>
            <a:br>
              <a:rPr lang="en-CA" sz="2800" dirty="0"/>
            </a:br>
            <a:r>
              <a:rPr lang="en-CA" sz="2800" dirty="0"/>
              <a:t>a) 2 + 2 = 5</a:t>
            </a:r>
          </a:p>
          <a:p>
            <a:br>
              <a:rPr lang="en-CA" sz="2800" dirty="0"/>
            </a:br>
            <a:r>
              <a:rPr lang="en-CA" sz="2800" dirty="0"/>
              <a:t>b) 4 + 3 = 8</a:t>
            </a:r>
          </a:p>
          <a:p>
            <a:endParaRPr lang="en-CA" sz="2800" dirty="0"/>
          </a:p>
          <a:p>
            <a:r>
              <a:rPr lang="en-CA" sz="2800" dirty="0"/>
              <a:t>c) 5 + 5 = 10</a:t>
            </a:r>
          </a:p>
          <a:p>
            <a:endParaRPr lang="en-CA" sz="2800" dirty="0"/>
          </a:p>
          <a:p>
            <a:r>
              <a:rPr lang="en-CA" sz="2800" dirty="0"/>
              <a:t>d) 2 + 6 = 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623924-A4A2-BA0F-04DC-549002CE04E5}"/>
              </a:ext>
            </a:extLst>
          </p:cNvPr>
          <p:cNvSpPr txBox="1"/>
          <p:nvPr/>
        </p:nvSpPr>
        <p:spPr>
          <a:xfrm>
            <a:off x="6596743" y="61613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06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B829F-E2BA-2A3B-C9E2-5E06F7B7A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E793362-F5EF-112B-3D90-42E3EF45A49E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D17B081-2421-3BE6-040C-5E5CBE636705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EB51314-541F-FE7F-659F-B9A9858FD6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54B3A88C-874A-B187-086E-47DB24932B3B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88E0A8E-5249-4150-DD37-571F1F29B5B0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E5C94C15-871C-731B-DBD0-8B3568413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280097"/>
            <a:ext cx="10484797" cy="298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5. What number should go in the box?</a:t>
            </a:r>
          </a:p>
          <a:p>
            <a:endParaRPr lang="en-CA" sz="2800" dirty="0"/>
          </a:p>
          <a:p>
            <a:r>
              <a:rPr lang="en-CA" sz="4400" dirty="0"/>
              <a:t>⬜ – 3 = 2</a:t>
            </a:r>
          </a:p>
          <a:p>
            <a:endParaRPr lang="en-CA" sz="4400" dirty="0"/>
          </a:p>
          <a:p>
            <a:r>
              <a:rPr lang="en-CA" sz="4400" dirty="0"/>
              <a:t>⬜= _____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8AA3E2-4946-96DA-4428-2B644DF6BEB6}"/>
              </a:ext>
            </a:extLst>
          </p:cNvPr>
          <p:cNvSpPr txBox="1"/>
          <p:nvPr/>
        </p:nvSpPr>
        <p:spPr>
          <a:xfrm>
            <a:off x="6596743" y="61613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7546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9B4C6-6BFB-9234-B608-6D79937BB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2B60AEC-99DB-D315-ED72-6499AECF3EF4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25A9E9A-18A4-FFFA-39EB-A0F4AA34ABE0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F18E930-2AE5-844E-D818-CE08E84F48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1FA14DA-24F4-C1D6-E8C3-C3FF0C59D15C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A8DFEC7D-2CE5-EA75-7B55-FBA888E765E9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DC740860-019E-D695-9741-B1188E05B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321" y="1930980"/>
            <a:ext cx="352474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6. Use the Cuisenaire rods to build 7 in two different ways.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E1CE1E-41DE-B9A8-C36D-8C8AC64FDE27}"/>
              </a:ext>
            </a:extLst>
          </p:cNvPr>
          <p:cNvSpPr txBox="1"/>
          <p:nvPr/>
        </p:nvSpPr>
        <p:spPr>
          <a:xfrm>
            <a:off x="6596743" y="61613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1414C21-D09E-D4A3-9706-580F9E6F5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061" y="1975950"/>
            <a:ext cx="3524740" cy="4109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4576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D7E32-D037-3F4A-4206-29E21DB9D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4EA0666-F6ED-11AE-E621-AEDC2FB5B66E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DB54E4-C012-E8AA-190F-EC3AC53B696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B648B611-D1BC-4360-B47F-96AE65129A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FB0248B-BCF6-28FB-4460-EA84324B181B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6C7E562-4869-9131-FC00-F1C358AB14A0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5B4DA84-A4E6-0124-E60E-2DE7ADEC4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889" y="1946034"/>
            <a:ext cx="1075822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7. Build a number bigger than 10 using the Linking Cubes. Take some of them away and show how many are left. Write a number sentence that says the same thing.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C8C407-F002-FEE7-AE3D-0109F9136807}"/>
              </a:ext>
            </a:extLst>
          </p:cNvPr>
          <p:cNvSpPr txBox="1"/>
          <p:nvPr/>
        </p:nvSpPr>
        <p:spPr>
          <a:xfrm>
            <a:off x="6596743" y="61613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957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60C33-6C4F-924F-3E41-8DCB80D34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FC9C2C2-53E2-844D-A013-D93A9D729DD3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111775-805C-B898-03B7-AD6AD853FC66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27590D5-32C9-15AB-890A-347EB137AC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2F9A95C7-92A0-011D-6640-1E1F62DD8559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84D9640C-9C47-989E-C0B1-50579186D275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CD74F337-B4AD-CD46-4058-4C6DB70D7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889" y="1975950"/>
            <a:ext cx="10758222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8. Look at this equation: </a:t>
            </a:r>
            <a:r>
              <a:rPr lang="en-CA" sz="3600" dirty="0"/>
              <a:t>16 - 5 ≠ 9</a:t>
            </a:r>
          </a:p>
          <a:p>
            <a:r>
              <a:rPr lang="en-CA" sz="2800" dirty="0"/>
              <a:t>Can you draw a picture or use manipulatives to show how you know this?</a:t>
            </a:r>
          </a:p>
          <a:p>
            <a:endParaRPr lang="en-CA" sz="2800" dirty="0"/>
          </a:p>
          <a:p>
            <a:endParaRPr lang="en-CA" sz="2800" dirty="0"/>
          </a:p>
          <a:p>
            <a:r>
              <a:rPr lang="en-CA" sz="2800" dirty="0"/>
              <a:t>What could you do to make it an “=” sign instead?</a:t>
            </a:r>
          </a:p>
          <a:p>
            <a:endParaRPr lang="en-CA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DAAC15-C6C1-4EBE-94C1-CE741D3C07E3}"/>
              </a:ext>
            </a:extLst>
          </p:cNvPr>
          <p:cNvSpPr txBox="1"/>
          <p:nvPr/>
        </p:nvSpPr>
        <p:spPr>
          <a:xfrm>
            <a:off x="6596743" y="61613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656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85F7A-0989-9BC8-C30C-A82A1A165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6DBB1C7-F045-C500-4CA0-3233163C91EF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F7C272B-E49C-5AE2-103C-8D37765890E5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731CDDF-8C08-2E63-B7CF-DF3B8603D1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6367A822-6F7E-37C0-4B7D-64C401BFBF0C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B9E003C-F64B-F3B5-51AF-5FE4AD75C11A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ADD8B3A9-75B4-1B50-5A9D-A968CA1EF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889" y="2135009"/>
            <a:ext cx="1075822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ea typeface="Times New Roman" panose="02020603050405020304" pitchFamily="18" charset="0"/>
                <a:cs typeface="Arial" panose="020B0604020202020204" pitchFamily="34" charset="0"/>
              </a:rPr>
              <a:t>9. </a:t>
            </a:r>
            <a:r>
              <a:rPr lang="en-CA" sz="2800" dirty="0"/>
              <a:t>How many ways can you show how 4, 5, and 9 are friendly or related.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2A8833-931F-BD72-533C-12A0E16E6E65}"/>
              </a:ext>
            </a:extLst>
          </p:cNvPr>
          <p:cNvSpPr txBox="1"/>
          <p:nvPr/>
        </p:nvSpPr>
        <p:spPr>
          <a:xfrm>
            <a:off x="6596743" y="61613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4530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5C502-5DE4-71E9-61A4-DF53E2943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130A465-D937-BE82-4BE9-97CA2C1D4957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BCD8645-947E-4676-20AF-A08C4795AAB0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3F4D7B6-4966-B6CC-73E6-634C36A6D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D9682CE-1CF6-F858-A1FE-6B35FA0B037B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F8DAA5D2-BFCC-21ED-1EAF-582A59574FC2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4F49F9F5-C396-82B3-8B4B-66DA484EA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889" y="2135009"/>
            <a:ext cx="1075822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ea typeface="Times New Roman" panose="02020603050405020304" pitchFamily="18" charset="0"/>
                <a:cs typeface="Arial" panose="020B0604020202020204" pitchFamily="34" charset="0"/>
              </a:rPr>
              <a:t>10. </a:t>
            </a:r>
            <a:r>
              <a:rPr lang="en-CA" sz="2800" dirty="0"/>
              <a:t>Write 2 equations (number sentences) that both have the same number on one side of the equals sign.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302392-0E62-7184-1C04-C60DA92F318F}"/>
              </a:ext>
            </a:extLst>
          </p:cNvPr>
          <p:cNvSpPr txBox="1"/>
          <p:nvPr/>
        </p:nvSpPr>
        <p:spPr>
          <a:xfrm>
            <a:off x="6596743" y="61613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901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CCD82-6355-A09C-6FE6-BF67394AC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6308D55-8FDE-06C9-CCC8-A50E3ACCE0F1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B232E7A-010C-64CF-D282-898DD7050A3A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36B21BD-948C-4C3D-BCFB-9C9BCF0A53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93ECAD2A-46D3-0EEE-5138-AD77EA8727D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D810F6B-8516-0B2B-7282-715DFFF74313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53571D1A-E848-07EA-502E-41C5044B1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632" y="1930980"/>
            <a:ext cx="936565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2. Can you identify the pattern rules from question 1? </a:t>
            </a:r>
          </a:p>
          <a:p>
            <a:br>
              <a:rPr lang="en-CA" sz="2800" dirty="0"/>
            </a:br>
            <a:endParaRPr lang="en-CA" sz="2800" dirty="0"/>
          </a:p>
        </p:txBody>
      </p:sp>
      <p:pic>
        <p:nvPicPr>
          <p:cNvPr id="5" name="Picture 4" descr="A red and blue triangle&#10;&#10;AI-generated content may be incorrect.">
            <a:extLst>
              <a:ext uri="{FF2B5EF4-FFF2-40B4-BE49-F238E27FC236}">
                <a16:creationId xmlns:a16="http://schemas.microsoft.com/office/drawing/2014/main" id="{E268C0C7-F1A2-69D5-3731-063CDF3211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630" y="2840576"/>
            <a:ext cx="4623862" cy="665469"/>
          </a:xfrm>
          <a:prstGeom prst="rect">
            <a:avLst/>
          </a:prstGeom>
        </p:spPr>
      </p:pic>
      <p:pic>
        <p:nvPicPr>
          <p:cNvPr id="7" name="Picture 6" descr="A blue arrow pointing to the left&#10;&#10;AI-generated content may be incorrect.">
            <a:extLst>
              <a:ext uri="{FF2B5EF4-FFF2-40B4-BE49-F238E27FC236}">
                <a16:creationId xmlns:a16="http://schemas.microsoft.com/office/drawing/2014/main" id="{5345AB30-B3C6-479C-6997-DC72260176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630" y="5289434"/>
            <a:ext cx="3693040" cy="7913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7103FD-5547-3C30-BF99-0DC89CA84965}"/>
              </a:ext>
            </a:extLst>
          </p:cNvPr>
          <p:cNvSpPr txBox="1"/>
          <p:nvPr/>
        </p:nvSpPr>
        <p:spPr>
          <a:xfrm>
            <a:off x="892630" y="4105352"/>
            <a:ext cx="61177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4000" dirty="0">
                <a:solidFill>
                  <a:schemeClr val="dk1"/>
                </a:solidFill>
              </a:rPr>
              <a:t>2, 4, 6, 8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54035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46E3B-DA86-FCB9-4BD8-13A6C6BF1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C6F8E0C-80B9-E3DF-1416-0C1D690C557F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53D0B29-B46B-5AE5-369E-342FE2DC2365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B1BA8A3-C7C3-C296-AE57-B5CA1D0BD6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1C76E41A-3611-5AD1-8B3D-FC45E84C29E9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704D3461-2AA3-E0BC-6AA6-22BBCA451226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7279605-EC06-6A1E-53AE-069A0293C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632" y="1975950"/>
            <a:ext cx="9365655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3. What are the next 3 shapes of this pattern?</a:t>
            </a:r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r>
              <a:rPr lang="en-CA" sz="2800" dirty="0"/>
              <a:t>Can you make this same pattern using circles and triangles that are the same colour?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17193D-6E97-D206-FACC-E932E4429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504" y="2915502"/>
            <a:ext cx="11312991" cy="1026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094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522FC-0FB2-4509-0EF0-8C073B05D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E3F07D2-B0D3-97EB-A233-7EC521672599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19241DB-21C1-D3B1-73BA-EF70F78F7376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66AE9F0-8EB6-EE0D-99D6-E4758F1B3B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0D896D3-FCA1-A525-DE78-503DF22ABD63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C584E49-44D6-7332-5842-6A37EB6D0453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A141259C-28AF-7056-40CF-ABC8E9A13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632" y="1591045"/>
            <a:ext cx="936565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4. Can you identify the pattern rules from below and continue the pattern to include 10 cars?</a:t>
            </a:r>
            <a:br>
              <a:rPr lang="en-CA" sz="2800" dirty="0"/>
            </a:br>
            <a:r>
              <a:rPr lang="en-CA" sz="2800" dirty="0"/>
              <a:t>a) ABA	b) AAB	c) BAB	d) BBA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40BF040-7459-A726-4F6C-44363A43A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358265"/>
              </p:ext>
            </p:extLst>
          </p:nvPr>
        </p:nvGraphicFramePr>
        <p:xfrm>
          <a:off x="618632" y="3182772"/>
          <a:ext cx="10941997" cy="3109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945">
                  <a:extLst>
                    <a:ext uri="{9D8B030D-6E8A-4147-A177-3AD203B41FA5}">
                      <a16:colId xmlns:a16="http://schemas.microsoft.com/office/drawing/2014/main" val="123711788"/>
                    </a:ext>
                  </a:extLst>
                </a:gridCol>
                <a:gridCol w="2064704">
                  <a:extLst>
                    <a:ext uri="{9D8B030D-6E8A-4147-A177-3AD203B41FA5}">
                      <a16:colId xmlns:a16="http://schemas.microsoft.com/office/drawing/2014/main" val="2144839929"/>
                    </a:ext>
                  </a:extLst>
                </a:gridCol>
                <a:gridCol w="5545348">
                  <a:extLst>
                    <a:ext uri="{9D8B030D-6E8A-4147-A177-3AD203B41FA5}">
                      <a16:colId xmlns:a16="http://schemas.microsoft.com/office/drawing/2014/main" val="171541146"/>
                    </a:ext>
                  </a:extLst>
                </a:gridCol>
              </a:tblGrid>
              <a:tr h="569863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Original Pattern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Pattern Rule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Continue the Pattern (10 cars)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037176"/>
                  </a:ext>
                </a:extLst>
              </a:tr>
              <a:tr h="67989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 🚗🚗🚙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1785150"/>
                  </a:ext>
                </a:extLst>
              </a:tr>
              <a:tr h="679893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 🚗🚙🚙🚗🚙🚙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91708"/>
                  </a:ext>
                </a:extLst>
              </a:tr>
              <a:tr h="589761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c) 🚙🚗🚙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7797599"/>
                  </a:ext>
                </a:extLst>
              </a:tr>
              <a:tr h="589761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d) 🚗🚙🚗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3279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514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A6293-330C-21DB-1796-F1502026B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C56DFEB-5FEB-112C-956F-6330DD4C7FF7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C83718F-3070-6ABF-C59F-162881651CC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DBC85A6-8B0F-1551-239C-EE7A947D45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FFC824A-F798-2B48-5025-38BAC19016A8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67A10E7D-EE6C-7C69-68D2-06C0932D37BF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CDAF5997-D49C-3864-86A1-058C76E81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174" y="1930980"/>
            <a:ext cx="936565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5. How many tiles will be in the 5th step of this pattern?</a:t>
            </a:r>
          </a:p>
          <a:p>
            <a:r>
              <a:rPr lang="en-CA" sz="2800" dirty="0"/>
              <a:t>Step 1: 🔳</a:t>
            </a:r>
          </a:p>
          <a:p>
            <a:r>
              <a:rPr lang="en-CA" sz="2800" dirty="0"/>
              <a:t>Step 2: 🔳🔳</a:t>
            </a:r>
          </a:p>
          <a:p>
            <a:r>
              <a:rPr lang="en-CA" sz="2800" dirty="0"/>
              <a:t>Step 3: 🔳🔳🔳</a:t>
            </a:r>
          </a:p>
          <a:p>
            <a:r>
              <a:rPr lang="en-CA" sz="2800" dirty="0"/>
              <a:t>Step 4: 🔳🔳🔳🔳</a:t>
            </a:r>
          </a:p>
        </p:txBody>
      </p:sp>
    </p:spTree>
    <p:extLst>
      <p:ext uri="{BB962C8B-B14F-4D97-AF65-F5344CB8AC3E}">
        <p14:creationId xmlns:p14="http://schemas.microsoft.com/office/powerpoint/2010/main" val="4038619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3CEC9-3B69-70A5-8132-46F4D626B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0821AAF-2A05-CA9D-13F4-C5B14F998C03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2AB12E7-6FD2-E5FF-7E22-8C4176243AD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CA2381A7-87DA-8004-634C-ABE6E21DF7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8EA12D5-ED9A-CEF6-8377-F1666F1CF437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C0836998-037A-740B-A1F6-9F8F8107C82F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F281610C-EAE7-9FF6-B260-2C011DE15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174" y="1930980"/>
            <a:ext cx="104194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6. </a:t>
            </a:r>
            <a:r>
              <a:rPr lang="en-CA" sz="2800" b="1" dirty="0"/>
              <a:t>I’m thinking of a pattern that uses 2 shapes.</a:t>
            </a:r>
            <a:endParaRPr lang="en-CA" sz="2800" dirty="0"/>
          </a:p>
          <a:p>
            <a:r>
              <a:rPr lang="en-CA" sz="2800" dirty="0"/>
              <a:t>What could my pattern look like? What do you call this pattern?</a:t>
            </a:r>
          </a:p>
          <a:p>
            <a:br>
              <a:rPr lang="en-CA" sz="2800" dirty="0"/>
            </a:b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306989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A2517-2DEF-35FE-6545-BAC50CE5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FD3E6BB-8135-D1F3-B294-72D74A975639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B15277A-6E34-F666-02DB-413336BDAF3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72A3322-9934-9897-6AD1-FAB4410D09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120274C9-FB50-FC36-8D28-37654DE31339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90399474-2D06-BDA8-5234-6DE73FE69AD6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D620085E-E327-4823-8728-58AB422AF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174" y="1975950"/>
            <a:ext cx="1048479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ea typeface="Times New Roman" panose="02020603050405020304" pitchFamily="18" charset="0"/>
                <a:cs typeface="Arial" panose="020B0604020202020204" pitchFamily="34" charset="0"/>
              </a:rPr>
              <a:t>7. </a:t>
            </a:r>
            <a:r>
              <a:rPr lang="en-CA" sz="2800" b="1" dirty="0"/>
              <a:t>I’m thinking of a pattern that uses 3 shapes. Can you show two different pattern rules?</a:t>
            </a:r>
            <a:endParaRPr lang="en-CA" sz="2800" dirty="0"/>
          </a:p>
          <a:p>
            <a:r>
              <a:rPr lang="en-CA" sz="2800" dirty="0"/>
              <a:t>What could my pattern look like? </a:t>
            </a:r>
          </a:p>
        </p:txBody>
      </p:sp>
    </p:spTree>
    <p:extLst>
      <p:ext uri="{BB962C8B-B14F-4D97-AF65-F5344CB8AC3E}">
        <p14:creationId xmlns:p14="http://schemas.microsoft.com/office/powerpoint/2010/main" val="95646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4957E-1329-FF61-B508-3CA5C7CD0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62DF4DA-48B5-0282-CB0C-2316C6BE0F2F}"/>
              </a:ext>
            </a:extLst>
          </p:cNvPr>
          <p:cNvGrpSpPr/>
          <p:nvPr/>
        </p:nvGrpSpPr>
        <p:grpSpPr>
          <a:xfrm>
            <a:off x="0" y="312348"/>
            <a:ext cx="12192000" cy="1071965"/>
            <a:chOff x="0" y="300918"/>
            <a:chExt cx="12192000" cy="107196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4E61509-BF31-6EF9-34BA-AEB2D96C45C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2DBBC252-7CCB-2A6E-40AF-F9658F8C83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3CE1BC0-5917-F377-2167-5A0DEDCFB3B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9A82431A-7CC8-5604-9762-BA2395E2FAA3}"/>
                </a:ext>
              </a:extLst>
            </p:cNvPr>
            <p:cNvSpPr txBox="1"/>
            <p:nvPr/>
          </p:nvSpPr>
          <p:spPr>
            <a:xfrm>
              <a:off x="2542136" y="345888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1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  <a:p>
              <a:pPr algn="r"/>
              <a:endParaRPr lang="en-CA" sz="20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05C33C6-C787-74C6-707F-B380BFE95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682" y="1715537"/>
            <a:ext cx="10484797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8. There is a mistake in this pattern:</a:t>
            </a:r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endParaRPr lang="en-CA" sz="2800" dirty="0"/>
          </a:p>
          <a:p>
            <a:r>
              <a:rPr lang="en-CA" sz="2800" dirty="0"/>
              <a:t>What is the mistake and how do you know?</a:t>
            </a:r>
          </a:p>
          <a:p>
            <a:endParaRPr lang="en-CA" sz="2800" dirty="0"/>
          </a:p>
          <a:p>
            <a:r>
              <a:rPr lang="en-CA" sz="2800" dirty="0"/>
              <a:t>What can you change to correct the pattern?</a:t>
            </a:r>
          </a:p>
          <a:p>
            <a:br>
              <a:rPr lang="en-CA" sz="2800" dirty="0"/>
            </a:br>
            <a:endParaRPr lang="en-CA" sz="2800" dirty="0"/>
          </a:p>
        </p:txBody>
      </p:sp>
      <p:pic>
        <p:nvPicPr>
          <p:cNvPr id="2" name="Picture 1" descr="A pair of pink hearts&#10;&#10;AI-generated content may be incorrect.">
            <a:extLst>
              <a:ext uri="{FF2B5EF4-FFF2-40B4-BE49-F238E27FC236}">
                <a16:creationId xmlns:a16="http://schemas.microsoft.com/office/drawing/2014/main" id="{95CB5A05-3321-3B46-5045-36B3A9777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865" y="2533519"/>
            <a:ext cx="11158269" cy="113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68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4893</TotalTime>
  <Words>838</Words>
  <Application>Microsoft Macintosh PowerPoint</Application>
  <PresentationFormat>Widescreen</PresentationFormat>
  <Paragraphs>171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 Mann</dc:creator>
  <cp:lastModifiedBy>Yas Mann</cp:lastModifiedBy>
  <cp:revision>46</cp:revision>
  <cp:lastPrinted>2026-03-06T18:58:11Z</cp:lastPrinted>
  <dcterms:created xsi:type="dcterms:W3CDTF">2025-08-19T18:11:59Z</dcterms:created>
  <dcterms:modified xsi:type="dcterms:W3CDTF">2026-03-06T19:41:23Z</dcterms:modified>
</cp:coreProperties>
</file>