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396" r:id="rId3"/>
    <p:sldId id="397" r:id="rId4"/>
    <p:sldId id="398" r:id="rId5"/>
    <p:sldId id="399" r:id="rId6"/>
    <p:sldId id="400" r:id="rId7"/>
    <p:sldId id="401" r:id="rId8"/>
    <p:sldId id="402" r:id="rId9"/>
    <p:sldId id="403" r:id="rId10"/>
    <p:sldId id="404" r:id="rId11"/>
    <p:sldId id="405" r:id="rId12"/>
    <p:sldId id="406" r:id="rId13"/>
    <p:sldId id="407" r:id="rId14"/>
    <p:sldId id="408" r:id="rId15"/>
    <p:sldId id="409" r:id="rId16"/>
    <p:sldId id="410" r:id="rId17"/>
    <p:sldId id="411" r:id="rId18"/>
    <p:sldId id="412" r:id="rId19"/>
    <p:sldId id="413" r:id="rId20"/>
    <p:sldId id="414" r:id="rId21"/>
    <p:sldId id="415" r:id="rId22"/>
    <p:sldId id="416" r:id="rId23"/>
    <p:sldId id="417" r:id="rId24"/>
    <p:sldId id="418" r:id="rId25"/>
    <p:sldId id="419" r:id="rId26"/>
    <p:sldId id="420" r:id="rId27"/>
    <p:sldId id="421" r:id="rId28"/>
    <p:sldId id="422" r:id="rId29"/>
    <p:sldId id="423" r:id="rId3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31348"/>
    <p:restoredTop sz="94694"/>
  </p:normalViewPr>
  <p:slideViewPr>
    <p:cSldViewPr snapToGrid="0">
      <p:cViewPr varScale="1">
        <p:scale>
          <a:sx n="109" d="100"/>
          <a:sy n="109" d="100"/>
        </p:scale>
        <p:origin x="216" y="4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0A0E1C-71A9-5167-4501-2520EC013164}"/>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BAF7DAC9-B56A-E13A-08A0-EAE322046D5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86C8D5FA-CE3F-F38D-9166-A9940F299A41}"/>
              </a:ext>
            </a:extLst>
          </p:cNvPr>
          <p:cNvSpPr>
            <a:spLocks noGrp="1"/>
          </p:cNvSpPr>
          <p:nvPr>
            <p:ph type="dt" sz="half" idx="10"/>
          </p:nvPr>
        </p:nvSpPr>
        <p:spPr/>
        <p:txBody>
          <a:bodyPr/>
          <a:lstStyle/>
          <a:p>
            <a:fld id="{E1A9FB83-AE5B-3D4C-8588-468573559C52}" type="datetimeFigureOut">
              <a:rPr lang="en-US" smtClean="0"/>
              <a:t>2/22/26</a:t>
            </a:fld>
            <a:endParaRPr lang="en-US"/>
          </a:p>
        </p:txBody>
      </p:sp>
      <p:sp>
        <p:nvSpPr>
          <p:cNvPr id="5" name="Footer Placeholder 4">
            <a:extLst>
              <a:ext uri="{FF2B5EF4-FFF2-40B4-BE49-F238E27FC236}">
                <a16:creationId xmlns:a16="http://schemas.microsoft.com/office/drawing/2014/main" id="{CF1C20E6-68DD-B91F-8C88-1A87964157B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513ECD1-878B-B17A-612E-80EAD4540E82}"/>
              </a:ext>
            </a:extLst>
          </p:cNvPr>
          <p:cNvSpPr>
            <a:spLocks noGrp="1"/>
          </p:cNvSpPr>
          <p:nvPr>
            <p:ph type="sldNum" sz="quarter" idx="12"/>
          </p:nvPr>
        </p:nvSpPr>
        <p:spPr/>
        <p:txBody>
          <a:bodyPr/>
          <a:lstStyle/>
          <a:p>
            <a:fld id="{496895FC-7136-C44A-81A0-07755FBB13E6}" type="slidenum">
              <a:rPr lang="en-US" smtClean="0"/>
              <a:t>‹#›</a:t>
            </a:fld>
            <a:endParaRPr lang="en-US"/>
          </a:p>
        </p:txBody>
      </p:sp>
    </p:spTree>
    <p:extLst>
      <p:ext uri="{BB962C8B-B14F-4D97-AF65-F5344CB8AC3E}">
        <p14:creationId xmlns:p14="http://schemas.microsoft.com/office/powerpoint/2010/main" val="23874876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279E05-0923-1811-C490-CC2A4AFB5888}"/>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B76E1A5B-BA45-D6A0-F8F0-9874BEE13DE7}"/>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539E9DB-3665-05CF-53F2-0B8139E8F5DB}"/>
              </a:ext>
            </a:extLst>
          </p:cNvPr>
          <p:cNvSpPr>
            <a:spLocks noGrp="1"/>
          </p:cNvSpPr>
          <p:nvPr>
            <p:ph type="dt" sz="half" idx="10"/>
          </p:nvPr>
        </p:nvSpPr>
        <p:spPr/>
        <p:txBody>
          <a:bodyPr/>
          <a:lstStyle/>
          <a:p>
            <a:fld id="{E1A9FB83-AE5B-3D4C-8588-468573559C52}" type="datetimeFigureOut">
              <a:rPr lang="en-US" smtClean="0"/>
              <a:t>2/22/26</a:t>
            </a:fld>
            <a:endParaRPr lang="en-US"/>
          </a:p>
        </p:txBody>
      </p:sp>
      <p:sp>
        <p:nvSpPr>
          <p:cNvPr id="5" name="Footer Placeholder 4">
            <a:extLst>
              <a:ext uri="{FF2B5EF4-FFF2-40B4-BE49-F238E27FC236}">
                <a16:creationId xmlns:a16="http://schemas.microsoft.com/office/drawing/2014/main" id="{A120E7AF-313F-3B3A-2496-DCD4149A333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943193B-D08C-B5A1-F4EB-3E0106A054C8}"/>
              </a:ext>
            </a:extLst>
          </p:cNvPr>
          <p:cNvSpPr>
            <a:spLocks noGrp="1"/>
          </p:cNvSpPr>
          <p:nvPr>
            <p:ph type="sldNum" sz="quarter" idx="12"/>
          </p:nvPr>
        </p:nvSpPr>
        <p:spPr/>
        <p:txBody>
          <a:bodyPr/>
          <a:lstStyle/>
          <a:p>
            <a:fld id="{496895FC-7136-C44A-81A0-07755FBB13E6}" type="slidenum">
              <a:rPr lang="en-US" smtClean="0"/>
              <a:t>‹#›</a:t>
            </a:fld>
            <a:endParaRPr lang="en-US"/>
          </a:p>
        </p:txBody>
      </p:sp>
    </p:spTree>
    <p:extLst>
      <p:ext uri="{BB962C8B-B14F-4D97-AF65-F5344CB8AC3E}">
        <p14:creationId xmlns:p14="http://schemas.microsoft.com/office/powerpoint/2010/main" val="30967031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ED99019-E69F-583F-2F9F-F9C5F7CB8EE9}"/>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BF3D7F8F-901B-04C7-3A9E-C0F90BB0DB9D}"/>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BD1B73E-44F5-7AE6-9BB1-12434CBADAFA}"/>
              </a:ext>
            </a:extLst>
          </p:cNvPr>
          <p:cNvSpPr>
            <a:spLocks noGrp="1"/>
          </p:cNvSpPr>
          <p:nvPr>
            <p:ph type="dt" sz="half" idx="10"/>
          </p:nvPr>
        </p:nvSpPr>
        <p:spPr/>
        <p:txBody>
          <a:bodyPr/>
          <a:lstStyle/>
          <a:p>
            <a:fld id="{E1A9FB83-AE5B-3D4C-8588-468573559C52}" type="datetimeFigureOut">
              <a:rPr lang="en-US" smtClean="0"/>
              <a:t>2/22/26</a:t>
            </a:fld>
            <a:endParaRPr lang="en-US"/>
          </a:p>
        </p:txBody>
      </p:sp>
      <p:sp>
        <p:nvSpPr>
          <p:cNvPr id="5" name="Footer Placeholder 4">
            <a:extLst>
              <a:ext uri="{FF2B5EF4-FFF2-40B4-BE49-F238E27FC236}">
                <a16:creationId xmlns:a16="http://schemas.microsoft.com/office/drawing/2014/main" id="{58CAA04E-A617-3E75-B788-F1A4279C3E5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9254A40-98C7-10D3-3ED6-6D2946CFF542}"/>
              </a:ext>
            </a:extLst>
          </p:cNvPr>
          <p:cNvSpPr>
            <a:spLocks noGrp="1"/>
          </p:cNvSpPr>
          <p:nvPr>
            <p:ph type="sldNum" sz="quarter" idx="12"/>
          </p:nvPr>
        </p:nvSpPr>
        <p:spPr/>
        <p:txBody>
          <a:bodyPr/>
          <a:lstStyle/>
          <a:p>
            <a:fld id="{496895FC-7136-C44A-81A0-07755FBB13E6}" type="slidenum">
              <a:rPr lang="en-US" smtClean="0"/>
              <a:t>‹#›</a:t>
            </a:fld>
            <a:endParaRPr lang="en-US"/>
          </a:p>
        </p:txBody>
      </p:sp>
    </p:spTree>
    <p:extLst>
      <p:ext uri="{BB962C8B-B14F-4D97-AF65-F5344CB8AC3E}">
        <p14:creationId xmlns:p14="http://schemas.microsoft.com/office/powerpoint/2010/main" val="416805757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298C90-8943-8E6A-87E1-9DA3E7D0E23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073B6B5-9D38-B2AD-4AA3-228E31E84F4C}"/>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48B15AE-E6BA-F275-FFAD-90D73B5FC658}"/>
              </a:ext>
            </a:extLst>
          </p:cNvPr>
          <p:cNvSpPr>
            <a:spLocks noGrp="1"/>
          </p:cNvSpPr>
          <p:nvPr>
            <p:ph type="dt" sz="half" idx="10"/>
          </p:nvPr>
        </p:nvSpPr>
        <p:spPr/>
        <p:txBody>
          <a:bodyPr/>
          <a:lstStyle/>
          <a:p>
            <a:fld id="{E1A9FB83-AE5B-3D4C-8588-468573559C52}" type="datetimeFigureOut">
              <a:rPr lang="en-US" smtClean="0"/>
              <a:t>2/22/26</a:t>
            </a:fld>
            <a:endParaRPr lang="en-US"/>
          </a:p>
        </p:txBody>
      </p:sp>
      <p:sp>
        <p:nvSpPr>
          <p:cNvPr id="5" name="Footer Placeholder 4">
            <a:extLst>
              <a:ext uri="{FF2B5EF4-FFF2-40B4-BE49-F238E27FC236}">
                <a16:creationId xmlns:a16="http://schemas.microsoft.com/office/drawing/2014/main" id="{342F7B0F-4A89-15F2-8BA7-75812A596B5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AB7B606-AF0F-65D4-906F-CB6B95C977FB}"/>
              </a:ext>
            </a:extLst>
          </p:cNvPr>
          <p:cNvSpPr>
            <a:spLocks noGrp="1"/>
          </p:cNvSpPr>
          <p:nvPr>
            <p:ph type="sldNum" sz="quarter" idx="12"/>
          </p:nvPr>
        </p:nvSpPr>
        <p:spPr/>
        <p:txBody>
          <a:bodyPr/>
          <a:lstStyle/>
          <a:p>
            <a:fld id="{496895FC-7136-C44A-81A0-07755FBB13E6}" type="slidenum">
              <a:rPr lang="en-US" smtClean="0"/>
              <a:t>‹#›</a:t>
            </a:fld>
            <a:endParaRPr lang="en-US"/>
          </a:p>
        </p:txBody>
      </p:sp>
    </p:spTree>
    <p:extLst>
      <p:ext uri="{BB962C8B-B14F-4D97-AF65-F5344CB8AC3E}">
        <p14:creationId xmlns:p14="http://schemas.microsoft.com/office/powerpoint/2010/main" val="109136895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6D3BFD-E4C9-B174-BC32-523C19E29315}"/>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3B637160-272C-9ADE-8202-B48D4E260EB6}"/>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743D4E3A-31BA-1A8B-5AD6-1430E085FD6F}"/>
              </a:ext>
            </a:extLst>
          </p:cNvPr>
          <p:cNvSpPr>
            <a:spLocks noGrp="1"/>
          </p:cNvSpPr>
          <p:nvPr>
            <p:ph type="dt" sz="half" idx="10"/>
          </p:nvPr>
        </p:nvSpPr>
        <p:spPr/>
        <p:txBody>
          <a:bodyPr/>
          <a:lstStyle/>
          <a:p>
            <a:fld id="{E1A9FB83-AE5B-3D4C-8588-468573559C52}" type="datetimeFigureOut">
              <a:rPr lang="en-US" smtClean="0"/>
              <a:t>2/22/26</a:t>
            </a:fld>
            <a:endParaRPr lang="en-US"/>
          </a:p>
        </p:txBody>
      </p:sp>
      <p:sp>
        <p:nvSpPr>
          <p:cNvPr id="5" name="Footer Placeholder 4">
            <a:extLst>
              <a:ext uri="{FF2B5EF4-FFF2-40B4-BE49-F238E27FC236}">
                <a16:creationId xmlns:a16="http://schemas.microsoft.com/office/drawing/2014/main" id="{E28234EF-009C-D68C-7C6C-C30AD9E89F9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C981230-895F-F852-1E49-43BE3ED0E316}"/>
              </a:ext>
            </a:extLst>
          </p:cNvPr>
          <p:cNvSpPr>
            <a:spLocks noGrp="1"/>
          </p:cNvSpPr>
          <p:nvPr>
            <p:ph type="sldNum" sz="quarter" idx="12"/>
          </p:nvPr>
        </p:nvSpPr>
        <p:spPr/>
        <p:txBody>
          <a:bodyPr/>
          <a:lstStyle/>
          <a:p>
            <a:fld id="{496895FC-7136-C44A-81A0-07755FBB13E6}" type="slidenum">
              <a:rPr lang="en-US" smtClean="0"/>
              <a:t>‹#›</a:t>
            </a:fld>
            <a:endParaRPr lang="en-US"/>
          </a:p>
        </p:txBody>
      </p:sp>
    </p:spTree>
    <p:extLst>
      <p:ext uri="{BB962C8B-B14F-4D97-AF65-F5344CB8AC3E}">
        <p14:creationId xmlns:p14="http://schemas.microsoft.com/office/powerpoint/2010/main" val="270791383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44BE0A-27B2-C196-28F5-C893942E4BC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34C43E50-6364-461B-4DBE-45215C866DEE}"/>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EFA2ADD0-A0ED-C95C-9B6D-0DC36669547D}"/>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50B428F7-FF29-794F-262B-6A5991639428}"/>
              </a:ext>
            </a:extLst>
          </p:cNvPr>
          <p:cNvSpPr>
            <a:spLocks noGrp="1"/>
          </p:cNvSpPr>
          <p:nvPr>
            <p:ph type="dt" sz="half" idx="10"/>
          </p:nvPr>
        </p:nvSpPr>
        <p:spPr/>
        <p:txBody>
          <a:bodyPr/>
          <a:lstStyle/>
          <a:p>
            <a:fld id="{E1A9FB83-AE5B-3D4C-8588-468573559C52}" type="datetimeFigureOut">
              <a:rPr lang="en-US" smtClean="0"/>
              <a:t>2/22/26</a:t>
            </a:fld>
            <a:endParaRPr lang="en-US"/>
          </a:p>
        </p:txBody>
      </p:sp>
      <p:sp>
        <p:nvSpPr>
          <p:cNvPr id="6" name="Footer Placeholder 5">
            <a:extLst>
              <a:ext uri="{FF2B5EF4-FFF2-40B4-BE49-F238E27FC236}">
                <a16:creationId xmlns:a16="http://schemas.microsoft.com/office/drawing/2014/main" id="{837C99F1-4CC2-2905-EDA0-B3F45F68905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3E8ADBB-B7E9-06B6-EC1C-24F6724DE172}"/>
              </a:ext>
            </a:extLst>
          </p:cNvPr>
          <p:cNvSpPr>
            <a:spLocks noGrp="1"/>
          </p:cNvSpPr>
          <p:nvPr>
            <p:ph type="sldNum" sz="quarter" idx="12"/>
          </p:nvPr>
        </p:nvSpPr>
        <p:spPr/>
        <p:txBody>
          <a:bodyPr/>
          <a:lstStyle/>
          <a:p>
            <a:fld id="{496895FC-7136-C44A-81A0-07755FBB13E6}" type="slidenum">
              <a:rPr lang="en-US" smtClean="0"/>
              <a:t>‹#›</a:t>
            </a:fld>
            <a:endParaRPr lang="en-US"/>
          </a:p>
        </p:txBody>
      </p:sp>
    </p:spTree>
    <p:extLst>
      <p:ext uri="{BB962C8B-B14F-4D97-AF65-F5344CB8AC3E}">
        <p14:creationId xmlns:p14="http://schemas.microsoft.com/office/powerpoint/2010/main" val="363332524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AA5FE6-F4AD-794A-7BDB-DC7742BDA57F}"/>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73EFE8C7-CDCE-4B5F-0B85-705B983D5A3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A9BA8772-ED67-8FC0-2C8F-353D794A6D19}"/>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50D9DB0B-2220-D60F-80DD-11C98C370BE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6214293B-651B-375A-47CC-C8780316826D}"/>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A864742B-5082-020A-CE90-F0604A5B3ECC}"/>
              </a:ext>
            </a:extLst>
          </p:cNvPr>
          <p:cNvSpPr>
            <a:spLocks noGrp="1"/>
          </p:cNvSpPr>
          <p:nvPr>
            <p:ph type="dt" sz="half" idx="10"/>
          </p:nvPr>
        </p:nvSpPr>
        <p:spPr/>
        <p:txBody>
          <a:bodyPr/>
          <a:lstStyle/>
          <a:p>
            <a:fld id="{E1A9FB83-AE5B-3D4C-8588-468573559C52}" type="datetimeFigureOut">
              <a:rPr lang="en-US" smtClean="0"/>
              <a:t>2/22/26</a:t>
            </a:fld>
            <a:endParaRPr lang="en-US"/>
          </a:p>
        </p:txBody>
      </p:sp>
      <p:sp>
        <p:nvSpPr>
          <p:cNvPr id="8" name="Footer Placeholder 7">
            <a:extLst>
              <a:ext uri="{FF2B5EF4-FFF2-40B4-BE49-F238E27FC236}">
                <a16:creationId xmlns:a16="http://schemas.microsoft.com/office/drawing/2014/main" id="{CCAA1F57-4394-4FB7-0C23-249473C321C5}"/>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1354482E-0D7D-4056-6594-804027EF959D}"/>
              </a:ext>
            </a:extLst>
          </p:cNvPr>
          <p:cNvSpPr>
            <a:spLocks noGrp="1"/>
          </p:cNvSpPr>
          <p:nvPr>
            <p:ph type="sldNum" sz="quarter" idx="12"/>
          </p:nvPr>
        </p:nvSpPr>
        <p:spPr/>
        <p:txBody>
          <a:bodyPr/>
          <a:lstStyle/>
          <a:p>
            <a:fld id="{496895FC-7136-C44A-81A0-07755FBB13E6}" type="slidenum">
              <a:rPr lang="en-US" smtClean="0"/>
              <a:t>‹#›</a:t>
            </a:fld>
            <a:endParaRPr lang="en-US"/>
          </a:p>
        </p:txBody>
      </p:sp>
    </p:spTree>
    <p:extLst>
      <p:ext uri="{BB962C8B-B14F-4D97-AF65-F5344CB8AC3E}">
        <p14:creationId xmlns:p14="http://schemas.microsoft.com/office/powerpoint/2010/main" val="118236833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74B00A-B766-96EA-BBAF-E67EB70D2717}"/>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7F8DA4AF-AC52-3BB7-2E87-4A83ED8D8C51}"/>
              </a:ext>
            </a:extLst>
          </p:cNvPr>
          <p:cNvSpPr>
            <a:spLocks noGrp="1"/>
          </p:cNvSpPr>
          <p:nvPr>
            <p:ph type="dt" sz="half" idx="10"/>
          </p:nvPr>
        </p:nvSpPr>
        <p:spPr/>
        <p:txBody>
          <a:bodyPr/>
          <a:lstStyle/>
          <a:p>
            <a:fld id="{E1A9FB83-AE5B-3D4C-8588-468573559C52}" type="datetimeFigureOut">
              <a:rPr lang="en-US" smtClean="0"/>
              <a:t>2/22/26</a:t>
            </a:fld>
            <a:endParaRPr lang="en-US"/>
          </a:p>
        </p:txBody>
      </p:sp>
      <p:sp>
        <p:nvSpPr>
          <p:cNvPr id="4" name="Footer Placeholder 3">
            <a:extLst>
              <a:ext uri="{FF2B5EF4-FFF2-40B4-BE49-F238E27FC236}">
                <a16:creationId xmlns:a16="http://schemas.microsoft.com/office/drawing/2014/main" id="{6BCACA9C-0E5B-2696-E561-D2F2520C2249}"/>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FCE18C20-BA29-928F-676F-DB3287B034FE}"/>
              </a:ext>
            </a:extLst>
          </p:cNvPr>
          <p:cNvSpPr>
            <a:spLocks noGrp="1"/>
          </p:cNvSpPr>
          <p:nvPr>
            <p:ph type="sldNum" sz="quarter" idx="12"/>
          </p:nvPr>
        </p:nvSpPr>
        <p:spPr/>
        <p:txBody>
          <a:bodyPr/>
          <a:lstStyle/>
          <a:p>
            <a:fld id="{496895FC-7136-C44A-81A0-07755FBB13E6}" type="slidenum">
              <a:rPr lang="en-US" smtClean="0"/>
              <a:t>‹#›</a:t>
            </a:fld>
            <a:endParaRPr lang="en-US"/>
          </a:p>
        </p:txBody>
      </p:sp>
    </p:spTree>
    <p:extLst>
      <p:ext uri="{BB962C8B-B14F-4D97-AF65-F5344CB8AC3E}">
        <p14:creationId xmlns:p14="http://schemas.microsoft.com/office/powerpoint/2010/main" val="391886181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290DEB4-00F4-FF6B-37CB-634B44CF54F3}"/>
              </a:ext>
            </a:extLst>
          </p:cNvPr>
          <p:cNvSpPr>
            <a:spLocks noGrp="1"/>
          </p:cNvSpPr>
          <p:nvPr>
            <p:ph type="dt" sz="half" idx="10"/>
          </p:nvPr>
        </p:nvSpPr>
        <p:spPr/>
        <p:txBody>
          <a:bodyPr/>
          <a:lstStyle/>
          <a:p>
            <a:fld id="{E1A9FB83-AE5B-3D4C-8588-468573559C52}" type="datetimeFigureOut">
              <a:rPr lang="en-US" smtClean="0"/>
              <a:t>2/22/26</a:t>
            </a:fld>
            <a:endParaRPr lang="en-US"/>
          </a:p>
        </p:txBody>
      </p:sp>
      <p:sp>
        <p:nvSpPr>
          <p:cNvPr id="3" name="Footer Placeholder 2">
            <a:extLst>
              <a:ext uri="{FF2B5EF4-FFF2-40B4-BE49-F238E27FC236}">
                <a16:creationId xmlns:a16="http://schemas.microsoft.com/office/drawing/2014/main" id="{670759AB-3581-5962-AA29-22AF57F227E8}"/>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50AD1DEC-1EC2-0314-2E6C-D9C575E8D9CC}"/>
              </a:ext>
            </a:extLst>
          </p:cNvPr>
          <p:cNvSpPr>
            <a:spLocks noGrp="1"/>
          </p:cNvSpPr>
          <p:nvPr>
            <p:ph type="sldNum" sz="quarter" idx="12"/>
          </p:nvPr>
        </p:nvSpPr>
        <p:spPr/>
        <p:txBody>
          <a:bodyPr/>
          <a:lstStyle/>
          <a:p>
            <a:fld id="{496895FC-7136-C44A-81A0-07755FBB13E6}" type="slidenum">
              <a:rPr lang="en-US" smtClean="0"/>
              <a:t>‹#›</a:t>
            </a:fld>
            <a:endParaRPr lang="en-US"/>
          </a:p>
        </p:txBody>
      </p:sp>
    </p:spTree>
    <p:extLst>
      <p:ext uri="{BB962C8B-B14F-4D97-AF65-F5344CB8AC3E}">
        <p14:creationId xmlns:p14="http://schemas.microsoft.com/office/powerpoint/2010/main" val="42207699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7C7515-4102-2A45-D537-EE868E77236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1EAD28BD-7444-C66A-F69A-EF9C4EEA245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11159DE2-E203-751B-4A3D-36B050DBA42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5A82F34-5B29-B1ED-B50A-05C99DB2B74B}"/>
              </a:ext>
            </a:extLst>
          </p:cNvPr>
          <p:cNvSpPr>
            <a:spLocks noGrp="1"/>
          </p:cNvSpPr>
          <p:nvPr>
            <p:ph type="dt" sz="half" idx="10"/>
          </p:nvPr>
        </p:nvSpPr>
        <p:spPr/>
        <p:txBody>
          <a:bodyPr/>
          <a:lstStyle/>
          <a:p>
            <a:fld id="{E1A9FB83-AE5B-3D4C-8588-468573559C52}" type="datetimeFigureOut">
              <a:rPr lang="en-US" smtClean="0"/>
              <a:t>2/22/26</a:t>
            </a:fld>
            <a:endParaRPr lang="en-US"/>
          </a:p>
        </p:txBody>
      </p:sp>
      <p:sp>
        <p:nvSpPr>
          <p:cNvPr id="6" name="Footer Placeholder 5">
            <a:extLst>
              <a:ext uri="{FF2B5EF4-FFF2-40B4-BE49-F238E27FC236}">
                <a16:creationId xmlns:a16="http://schemas.microsoft.com/office/drawing/2014/main" id="{D76DCAC4-6309-1DE7-3D48-D61332C1D6B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C3CEDFF-9FBC-14E6-B4C4-B35C08CBB7D2}"/>
              </a:ext>
            </a:extLst>
          </p:cNvPr>
          <p:cNvSpPr>
            <a:spLocks noGrp="1"/>
          </p:cNvSpPr>
          <p:nvPr>
            <p:ph type="sldNum" sz="quarter" idx="12"/>
          </p:nvPr>
        </p:nvSpPr>
        <p:spPr/>
        <p:txBody>
          <a:bodyPr/>
          <a:lstStyle/>
          <a:p>
            <a:fld id="{496895FC-7136-C44A-81A0-07755FBB13E6}" type="slidenum">
              <a:rPr lang="en-US" smtClean="0"/>
              <a:t>‹#›</a:t>
            </a:fld>
            <a:endParaRPr lang="en-US"/>
          </a:p>
        </p:txBody>
      </p:sp>
    </p:spTree>
    <p:extLst>
      <p:ext uri="{BB962C8B-B14F-4D97-AF65-F5344CB8AC3E}">
        <p14:creationId xmlns:p14="http://schemas.microsoft.com/office/powerpoint/2010/main" val="350357121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1D6C22-C919-0C09-7383-1DA4863F0D1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A14608F8-EAF5-BC4D-03B0-28ACA4C992C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3496C450-11D4-5876-7F05-ABDD923BFF2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61E0DA6-D145-4C88-9366-7699D1721B67}"/>
              </a:ext>
            </a:extLst>
          </p:cNvPr>
          <p:cNvSpPr>
            <a:spLocks noGrp="1"/>
          </p:cNvSpPr>
          <p:nvPr>
            <p:ph type="dt" sz="half" idx="10"/>
          </p:nvPr>
        </p:nvSpPr>
        <p:spPr/>
        <p:txBody>
          <a:bodyPr/>
          <a:lstStyle/>
          <a:p>
            <a:fld id="{E1A9FB83-AE5B-3D4C-8588-468573559C52}" type="datetimeFigureOut">
              <a:rPr lang="en-US" smtClean="0"/>
              <a:t>2/22/26</a:t>
            </a:fld>
            <a:endParaRPr lang="en-US"/>
          </a:p>
        </p:txBody>
      </p:sp>
      <p:sp>
        <p:nvSpPr>
          <p:cNvPr id="6" name="Footer Placeholder 5">
            <a:extLst>
              <a:ext uri="{FF2B5EF4-FFF2-40B4-BE49-F238E27FC236}">
                <a16:creationId xmlns:a16="http://schemas.microsoft.com/office/drawing/2014/main" id="{1A0CDD07-CA11-5E2F-8451-A424B6A2A91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4497356-A12D-8339-E9BE-D827F16420C7}"/>
              </a:ext>
            </a:extLst>
          </p:cNvPr>
          <p:cNvSpPr>
            <a:spLocks noGrp="1"/>
          </p:cNvSpPr>
          <p:nvPr>
            <p:ph type="sldNum" sz="quarter" idx="12"/>
          </p:nvPr>
        </p:nvSpPr>
        <p:spPr/>
        <p:txBody>
          <a:bodyPr/>
          <a:lstStyle/>
          <a:p>
            <a:fld id="{496895FC-7136-C44A-81A0-07755FBB13E6}" type="slidenum">
              <a:rPr lang="en-US" smtClean="0"/>
              <a:t>‹#›</a:t>
            </a:fld>
            <a:endParaRPr lang="en-US"/>
          </a:p>
        </p:txBody>
      </p:sp>
    </p:spTree>
    <p:extLst>
      <p:ext uri="{BB962C8B-B14F-4D97-AF65-F5344CB8AC3E}">
        <p14:creationId xmlns:p14="http://schemas.microsoft.com/office/powerpoint/2010/main" val="7407732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CB8FD7F-7798-A4C3-397C-968D7DB2692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312796F3-0B4D-8A34-8EE3-CC3B2AE3643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24072C1-9169-089F-91B5-E427F000504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E1A9FB83-AE5B-3D4C-8588-468573559C52}" type="datetimeFigureOut">
              <a:rPr lang="en-US" smtClean="0"/>
              <a:t>2/22/26</a:t>
            </a:fld>
            <a:endParaRPr lang="en-US"/>
          </a:p>
        </p:txBody>
      </p:sp>
      <p:sp>
        <p:nvSpPr>
          <p:cNvPr id="5" name="Footer Placeholder 4">
            <a:extLst>
              <a:ext uri="{FF2B5EF4-FFF2-40B4-BE49-F238E27FC236}">
                <a16:creationId xmlns:a16="http://schemas.microsoft.com/office/drawing/2014/main" id="{0FE0EDD0-D860-6C4C-3B94-3E88D3FF089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2C79F8C4-666F-C1BF-AC13-0D89AFDF986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496895FC-7136-C44A-81A0-07755FBB13E6}" type="slidenum">
              <a:rPr lang="en-US" smtClean="0"/>
              <a:t>‹#›</a:t>
            </a:fld>
            <a:endParaRPr lang="en-US"/>
          </a:p>
        </p:txBody>
      </p:sp>
    </p:spTree>
    <p:extLst>
      <p:ext uri="{BB962C8B-B14F-4D97-AF65-F5344CB8AC3E}">
        <p14:creationId xmlns:p14="http://schemas.microsoft.com/office/powerpoint/2010/main" val="245987301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16" name="Text Box 2">
            <a:extLst>
              <a:ext uri="{FF2B5EF4-FFF2-40B4-BE49-F238E27FC236}">
                <a16:creationId xmlns:a16="http://schemas.microsoft.com/office/drawing/2014/main" id="{F11B2BCC-FD86-2CD7-F85C-7FF327BFFD94}"/>
              </a:ext>
            </a:extLst>
          </p:cNvPr>
          <p:cNvSpPr txBox="1"/>
          <p:nvPr/>
        </p:nvSpPr>
        <p:spPr>
          <a:xfrm>
            <a:off x="1201678" y="2448151"/>
            <a:ext cx="9788643" cy="800375"/>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gn="ctr"/>
            <a:r>
              <a:rPr lang="en-CA" sz="4000" kern="100" dirty="0">
                <a:solidFill>
                  <a:schemeClr val="bg1"/>
                </a:solidFill>
                <a:latin typeface="+mj-lt"/>
                <a:ea typeface="Aptos" panose="020B0004020202020204" pitchFamily="34" charset="0"/>
                <a:cs typeface="Times New Roman" panose="02020603050405020304" pitchFamily="18" charset="0"/>
              </a:rPr>
              <a:t>GRADE 7 PRACTICE QUESTIONS </a:t>
            </a:r>
          </a:p>
          <a:p>
            <a:pPr algn="ctr"/>
            <a:r>
              <a:rPr lang="en-CA" sz="6000" b="1" kern="100" dirty="0">
                <a:solidFill>
                  <a:schemeClr val="bg1"/>
                </a:solidFill>
                <a:latin typeface="+mj-lt"/>
                <a:ea typeface="Aptos" panose="020B0004020202020204" pitchFamily="34" charset="0"/>
                <a:cs typeface="Times New Roman" panose="02020603050405020304" pitchFamily="18" charset="0"/>
              </a:rPr>
              <a:t>CARTESIAN COORDINATES</a:t>
            </a:r>
          </a:p>
        </p:txBody>
      </p:sp>
      <p:grpSp>
        <p:nvGrpSpPr>
          <p:cNvPr id="3" name="Group 2">
            <a:extLst>
              <a:ext uri="{FF2B5EF4-FFF2-40B4-BE49-F238E27FC236}">
                <a16:creationId xmlns:a16="http://schemas.microsoft.com/office/drawing/2014/main" id="{19BAEC7F-C769-8406-B355-E0C589D84095}"/>
              </a:ext>
            </a:extLst>
          </p:cNvPr>
          <p:cNvGrpSpPr/>
          <p:nvPr/>
        </p:nvGrpSpPr>
        <p:grpSpPr>
          <a:xfrm>
            <a:off x="271077" y="91715"/>
            <a:ext cx="4920331" cy="1422087"/>
            <a:chOff x="2430532" y="761755"/>
            <a:chExt cx="6267545" cy="2222462"/>
          </a:xfrm>
        </p:grpSpPr>
        <p:pic>
          <p:nvPicPr>
            <p:cNvPr id="8" name="Picture 7" descr="A black and white logo&#10;&#10;AI-generated content may be incorrect.">
              <a:extLst>
                <a:ext uri="{FF2B5EF4-FFF2-40B4-BE49-F238E27FC236}">
                  <a16:creationId xmlns:a16="http://schemas.microsoft.com/office/drawing/2014/main" id="{43F3BE70-D1B6-7AF8-9E5A-F09C4B9B9E5D}"/>
                </a:ext>
              </a:extLst>
            </p:cNvPr>
            <p:cNvPicPr>
              <a:picLocks noChangeAspect="1"/>
            </p:cNvPicPr>
            <p:nvPr/>
          </p:nvPicPr>
          <p:blipFill>
            <a:blip r:embed="rId2"/>
            <a:srcRect t="27729" r="75903" b="47306"/>
            <a:stretch>
              <a:fillRect/>
            </a:stretch>
          </p:blipFill>
          <p:spPr>
            <a:xfrm>
              <a:off x="2430532" y="761755"/>
              <a:ext cx="1895764" cy="2222462"/>
            </a:xfrm>
            <a:prstGeom prst="rect">
              <a:avLst/>
            </a:prstGeom>
          </p:spPr>
        </p:pic>
        <p:sp>
          <p:nvSpPr>
            <p:cNvPr id="9" name="Text Box 2">
              <a:extLst>
                <a:ext uri="{FF2B5EF4-FFF2-40B4-BE49-F238E27FC236}">
                  <a16:creationId xmlns:a16="http://schemas.microsoft.com/office/drawing/2014/main" id="{44C0351B-0363-F377-BC31-E6A9A73C45C7}"/>
                </a:ext>
              </a:extLst>
            </p:cNvPr>
            <p:cNvSpPr txBox="1"/>
            <p:nvPr/>
          </p:nvSpPr>
          <p:spPr>
            <a:xfrm>
              <a:off x="4330716" y="2139177"/>
              <a:ext cx="4362939" cy="800375"/>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15000"/>
                </a:lnSpc>
                <a:spcAft>
                  <a:spcPts val="800"/>
                </a:spcAft>
              </a:pPr>
              <a:r>
                <a:rPr lang="en-CA" sz="20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ELEMENTARY MATH PROJECT</a:t>
              </a:r>
              <a:endParaRPr lang="en-CA" sz="20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p:txBody>
        </p:sp>
        <p:pic>
          <p:nvPicPr>
            <p:cNvPr id="2" name="Picture 1" descr="A black and white logo&#10;&#10;AI-generated content may be incorrect.">
              <a:extLst>
                <a:ext uri="{FF2B5EF4-FFF2-40B4-BE49-F238E27FC236}">
                  <a16:creationId xmlns:a16="http://schemas.microsoft.com/office/drawing/2014/main" id="{2BDEA459-AB60-D706-295C-AAD2355B6C7E}"/>
                </a:ext>
              </a:extLst>
            </p:cNvPr>
            <p:cNvPicPr>
              <a:picLocks noChangeAspect="1"/>
            </p:cNvPicPr>
            <p:nvPr/>
          </p:nvPicPr>
          <p:blipFill>
            <a:blip r:embed="rId2"/>
            <a:srcRect l="23285" t="37318" r="5666" b="51187"/>
            <a:stretch>
              <a:fillRect/>
            </a:stretch>
          </p:blipFill>
          <p:spPr>
            <a:xfrm>
              <a:off x="4326296" y="1472798"/>
              <a:ext cx="4371781" cy="800375"/>
            </a:xfrm>
            <a:prstGeom prst="rect">
              <a:avLst/>
            </a:prstGeom>
          </p:spPr>
        </p:pic>
      </p:grpSp>
    </p:spTree>
    <p:extLst>
      <p:ext uri="{BB962C8B-B14F-4D97-AF65-F5344CB8AC3E}">
        <p14:creationId xmlns:p14="http://schemas.microsoft.com/office/powerpoint/2010/main" val="359885327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9846CAE-932A-56BB-F61A-5379DB3B6E28}"/>
            </a:ext>
          </a:extLst>
        </p:cNvPr>
        <p:cNvGrpSpPr/>
        <p:nvPr/>
      </p:nvGrpSpPr>
      <p:grpSpPr>
        <a:xfrm>
          <a:off x="0" y="0"/>
          <a:ext cx="0" cy="0"/>
          <a:chOff x="0" y="0"/>
          <a:chExt cx="0" cy="0"/>
        </a:xfrm>
      </p:grpSpPr>
      <p:grpSp>
        <p:nvGrpSpPr>
          <p:cNvPr id="10" name="Group 9">
            <a:extLst>
              <a:ext uri="{FF2B5EF4-FFF2-40B4-BE49-F238E27FC236}">
                <a16:creationId xmlns:a16="http://schemas.microsoft.com/office/drawing/2014/main" id="{C72699DB-468A-4C89-A62A-78C150D89123}"/>
              </a:ext>
            </a:extLst>
          </p:cNvPr>
          <p:cNvGrpSpPr/>
          <p:nvPr/>
        </p:nvGrpSpPr>
        <p:grpSpPr>
          <a:xfrm>
            <a:off x="0" y="312348"/>
            <a:ext cx="12192000" cy="1071965"/>
            <a:chOff x="0" y="300918"/>
            <a:chExt cx="12192000" cy="1071965"/>
          </a:xfrm>
        </p:grpSpPr>
        <p:sp>
          <p:nvSpPr>
            <p:cNvPr id="6" name="Rectangle 5">
              <a:extLst>
                <a:ext uri="{FF2B5EF4-FFF2-40B4-BE49-F238E27FC236}">
                  <a16:creationId xmlns:a16="http://schemas.microsoft.com/office/drawing/2014/main" id="{9FB35B75-0891-0187-B5B7-27C01C54A72B}"/>
                </a:ext>
              </a:extLst>
            </p:cNvPr>
            <p:cNvSpPr/>
            <p:nvPr/>
          </p:nvSpPr>
          <p:spPr>
            <a:xfrm>
              <a:off x="0" y="300918"/>
              <a:ext cx="12192000" cy="1026995"/>
            </a:xfrm>
            <a:prstGeom prst="rect">
              <a:avLst/>
            </a:prstGeom>
            <a:solidFill>
              <a:schemeClr val="tx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descr="A black and white logo&#10;&#10;AI-generated content may be incorrect.">
              <a:extLst>
                <a:ext uri="{FF2B5EF4-FFF2-40B4-BE49-F238E27FC236}">
                  <a16:creationId xmlns:a16="http://schemas.microsoft.com/office/drawing/2014/main" id="{BC722D0E-95DA-A78F-8267-0933A9512DCB}"/>
                </a:ext>
              </a:extLst>
            </p:cNvPr>
            <p:cNvPicPr>
              <a:picLocks noChangeAspect="1"/>
            </p:cNvPicPr>
            <p:nvPr/>
          </p:nvPicPr>
          <p:blipFill>
            <a:blip r:embed="rId2"/>
            <a:srcRect t="27728" b="47123"/>
            <a:stretch>
              <a:fillRect/>
            </a:stretch>
          </p:blipFill>
          <p:spPr>
            <a:xfrm>
              <a:off x="284210" y="345446"/>
              <a:ext cx="2257926" cy="642532"/>
            </a:xfrm>
            <a:prstGeom prst="rect">
              <a:avLst/>
            </a:prstGeom>
          </p:spPr>
        </p:pic>
        <p:sp>
          <p:nvSpPr>
            <p:cNvPr id="9" name="Text Box 2">
              <a:extLst>
                <a:ext uri="{FF2B5EF4-FFF2-40B4-BE49-F238E27FC236}">
                  <a16:creationId xmlns:a16="http://schemas.microsoft.com/office/drawing/2014/main" id="{4773ABAD-ED6B-B06C-61E4-20160FEACE7C}"/>
                </a:ext>
              </a:extLst>
            </p:cNvPr>
            <p:cNvSpPr txBox="1"/>
            <p:nvPr/>
          </p:nvSpPr>
          <p:spPr>
            <a:xfrm>
              <a:off x="437660" y="937525"/>
              <a:ext cx="2901285" cy="390388"/>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15000"/>
                </a:lnSpc>
                <a:spcAft>
                  <a:spcPts val="800"/>
                </a:spcAft>
              </a:pPr>
              <a:r>
                <a:rPr lang="en-CA" sz="12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ELEMENTARY MATH PROJECT</a:t>
              </a:r>
              <a:endParaRPr lang="en-CA" sz="12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p:txBody>
        </p:sp>
        <p:sp>
          <p:nvSpPr>
            <p:cNvPr id="16" name="Text Box 2">
              <a:extLst>
                <a:ext uri="{FF2B5EF4-FFF2-40B4-BE49-F238E27FC236}">
                  <a16:creationId xmlns:a16="http://schemas.microsoft.com/office/drawing/2014/main" id="{15884A93-E415-709B-B6B4-E617E8C816BB}"/>
                </a:ext>
              </a:extLst>
            </p:cNvPr>
            <p:cNvSpPr txBox="1"/>
            <p:nvPr/>
          </p:nvSpPr>
          <p:spPr>
            <a:xfrm>
              <a:off x="2542136" y="345888"/>
              <a:ext cx="9365655" cy="1026995"/>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gn="r"/>
              <a:r>
                <a:rPr lang="en-CA" sz="2800" b="1"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GRADE 7 CARTESIAN COORDINATES:</a:t>
              </a:r>
            </a:p>
            <a:p>
              <a:pPr algn="r"/>
              <a:r>
                <a:rPr lang="en-CA" sz="20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CLOSED QUESTIONS</a:t>
              </a:r>
              <a:endParaRPr lang="en-CA" sz="20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p:txBody>
        </p:sp>
      </p:grpSp>
      <p:sp>
        <p:nvSpPr>
          <p:cNvPr id="12" name="Rectangle 1">
            <a:extLst>
              <a:ext uri="{FF2B5EF4-FFF2-40B4-BE49-F238E27FC236}">
                <a16:creationId xmlns:a16="http://schemas.microsoft.com/office/drawing/2014/main" id="{81A5427D-CD21-3D2E-E4D8-201F62CC688D}"/>
              </a:ext>
            </a:extLst>
          </p:cNvPr>
          <p:cNvSpPr>
            <a:spLocks noChangeArrowheads="1"/>
          </p:cNvSpPr>
          <p:nvPr/>
        </p:nvSpPr>
        <p:spPr bwMode="auto">
          <a:xfrm>
            <a:off x="541046" y="1741736"/>
            <a:ext cx="4422839" cy="397031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tabLst>
                <a:tab pos="457200" algn="l"/>
              </a:tabLst>
              <a:defRPr>
                <a:solidFill>
                  <a:schemeClr val="tx1"/>
                </a:solidFill>
                <a:latin typeface="Arial" panose="020B0604020202020204" pitchFamily="34" charset="0"/>
              </a:defRPr>
            </a:lvl1pPr>
            <a:lvl2pPr eaLnBrk="0" fontAlgn="base" hangingPunct="0">
              <a:spcBef>
                <a:spcPct val="0"/>
              </a:spcBef>
              <a:spcAft>
                <a:spcPct val="0"/>
              </a:spcAft>
              <a:tabLst>
                <a:tab pos="457200" algn="l"/>
              </a:tabLst>
              <a:defRPr>
                <a:solidFill>
                  <a:schemeClr val="tx1"/>
                </a:solidFill>
                <a:latin typeface="Arial" panose="020B0604020202020204" pitchFamily="34" charset="0"/>
              </a:defRPr>
            </a:lvl2pPr>
            <a:lvl3pPr eaLnBrk="0" fontAlgn="base" hangingPunct="0">
              <a:spcBef>
                <a:spcPct val="0"/>
              </a:spcBef>
              <a:spcAft>
                <a:spcPct val="0"/>
              </a:spcAft>
              <a:tabLst>
                <a:tab pos="457200" algn="l"/>
              </a:tabLst>
              <a:defRPr>
                <a:solidFill>
                  <a:schemeClr val="tx1"/>
                </a:solidFill>
                <a:latin typeface="Arial" panose="020B0604020202020204" pitchFamily="34" charset="0"/>
              </a:defRPr>
            </a:lvl3pPr>
            <a:lvl4pPr eaLnBrk="0" fontAlgn="base" hangingPunct="0">
              <a:spcBef>
                <a:spcPct val="0"/>
              </a:spcBef>
              <a:spcAft>
                <a:spcPct val="0"/>
              </a:spcAft>
              <a:tabLst>
                <a:tab pos="457200" algn="l"/>
              </a:tabLst>
              <a:defRPr>
                <a:solidFill>
                  <a:schemeClr val="tx1"/>
                </a:solidFill>
                <a:latin typeface="Arial" panose="020B0604020202020204" pitchFamily="34" charset="0"/>
              </a:defRPr>
            </a:lvl4pPr>
            <a:lvl5pPr eaLnBrk="0" fontAlgn="base" hangingPunct="0">
              <a:spcBef>
                <a:spcPct val="0"/>
              </a:spcBef>
              <a:spcAft>
                <a:spcPct val="0"/>
              </a:spcAft>
              <a:tabLst>
                <a:tab pos="457200" algn="l"/>
              </a:tabLst>
              <a:defRPr>
                <a:solidFill>
                  <a:schemeClr val="tx1"/>
                </a:solidFill>
                <a:latin typeface="Arial" panose="020B0604020202020204" pitchFamily="34" charset="0"/>
              </a:defRPr>
            </a:lvl5pPr>
            <a:lvl6pPr eaLnBrk="0" fontAlgn="base" hangingPunct="0">
              <a:spcBef>
                <a:spcPct val="0"/>
              </a:spcBef>
              <a:spcAft>
                <a:spcPct val="0"/>
              </a:spcAft>
              <a:tabLst>
                <a:tab pos="457200" algn="l"/>
              </a:tabLst>
              <a:defRPr>
                <a:solidFill>
                  <a:schemeClr val="tx1"/>
                </a:solidFill>
                <a:latin typeface="Arial" panose="020B0604020202020204" pitchFamily="34" charset="0"/>
              </a:defRPr>
            </a:lvl6pPr>
            <a:lvl7pPr eaLnBrk="0" fontAlgn="base" hangingPunct="0">
              <a:spcBef>
                <a:spcPct val="0"/>
              </a:spcBef>
              <a:spcAft>
                <a:spcPct val="0"/>
              </a:spcAft>
              <a:tabLst>
                <a:tab pos="457200" algn="l"/>
              </a:tabLst>
              <a:defRPr>
                <a:solidFill>
                  <a:schemeClr val="tx1"/>
                </a:solidFill>
                <a:latin typeface="Arial" panose="020B0604020202020204" pitchFamily="34" charset="0"/>
              </a:defRPr>
            </a:lvl7pPr>
            <a:lvl8pPr eaLnBrk="0" fontAlgn="base" hangingPunct="0">
              <a:spcBef>
                <a:spcPct val="0"/>
              </a:spcBef>
              <a:spcAft>
                <a:spcPct val="0"/>
              </a:spcAft>
              <a:tabLst>
                <a:tab pos="457200" algn="l"/>
              </a:tabLst>
              <a:defRPr>
                <a:solidFill>
                  <a:schemeClr val="tx1"/>
                </a:solidFill>
                <a:latin typeface="Arial" panose="020B0604020202020204" pitchFamily="34" charset="0"/>
              </a:defRPr>
            </a:lvl8pPr>
            <a:lvl9pPr eaLnBrk="0" fontAlgn="base" hangingPunct="0">
              <a:spcBef>
                <a:spcPct val="0"/>
              </a:spcBef>
              <a:spcAft>
                <a:spcPct val="0"/>
              </a:spcAft>
              <a:tabLst>
                <a:tab pos="457200" algn="l"/>
              </a:tabLst>
              <a:defRPr>
                <a:solidFill>
                  <a:schemeClr val="tx1"/>
                </a:solidFill>
                <a:latin typeface="Arial" panose="020B0604020202020204" pitchFamily="34" charset="0"/>
              </a:defRPr>
            </a:lvl9pPr>
          </a:lstStyle>
          <a:p>
            <a:r>
              <a:rPr lang="en-CA" sz="2800" dirty="0">
                <a:solidFill>
                  <a:srgbClr val="000000"/>
                </a:solidFill>
                <a:ea typeface="Times New Roman" panose="02020603050405020304" pitchFamily="18" charset="0"/>
                <a:cs typeface="Arial" panose="020B0604020202020204" pitchFamily="34" charset="0"/>
              </a:rPr>
              <a:t>7. Which line in the graph best describes the relationship of a photographer charging $50 per hour for a photo session plus an additional $200 for editing and printing costs?</a:t>
            </a:r>
          </a:p>
          <a:p>
            <a:endParaRPr lang="en-CA" sz="2800" dirty="0">
              <a:solidFill>
                <a:srgbClr val="000000"/>
              </a:solidFill>
              <a:ea typeface="Times New Roman" panose="02020603050405020304" pitchFamily="18" charset="0"/>
              <a:cs typeface="Arial" panose="020B0604020202020204" pitchFamily="34" charset="0"/>
            </a:endParaRPr>
          </a:p>
        </p:txBody>
      </p:sp>
      <p:pic>
        <p:nvPicPr>
          <p:cNvPr id="2" name="Picture 2" descr="A graph of photoshoot charges&#10;&#10;AI-generated content may be incorrect.">
            <a:extLst>
              <a:ext uri="{FF2B5EF4-FFF2-40B4-BE49-F238E27FC236}">
                <a16:creationId xmlns:a16="http://schemas.microsoft.com/office/drawing/2014/main" id="{E851DDC4-E74E-E9F3-ADD6-125616BEB433}"/>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69668" y="1429283"/>
            <a:ext cx="5595675" cy="535025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966008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B8C9479-3190-C400-3796-9E29DD9068B3}"/>
            </a:ext>
          </a:extLst>
        </p:cNvPr>
        <p:cNvGrpSpPr/>
        <p:nvPr/>
      </p:nvGrpSpPr>
      <p:grpSpPr>
        <a:xfrm>
          <a:off x="0" y="0"/>
          <a:ext cx="0" cy="0"/>
          <a:chOff x="0" y="0"/>
          <a:chExt cx="0" cy="0"/>
        </a:xfrm>
      </p:grpSpPr>
      <p:grpSp>
        <p:nvGrpSpPr>
          <p:cNvPr id="10" name="Group 9">
            <a:extLst>
              <a:ext uri="{FF2B5EF4-FFF2-40B4-BE49-F238E27FC236}">
                <a16:creationId xmlns:a16="http://schemas.microsoft.com/office/drawing/2014/main" id="{C73EB6E0-9EBF-6384-0811-7D571AE9F30C}"/>
              </a:ext>
            </a:extLst>
          </p:cNvPr>
          <p:cNvGrpSpPr/>
          <p:nvPr/>
        </p:nvGrpSpPr>
        <p:grpSpPr>
          <a:xfrm>
            <a:off x="0" y="312348"/>
            <a:ext cx="12192000" cy="1071965"/>
            <a:chOff x="0" y="300918"/>
            <a:chExt cx="12192000" cy="1071965"/>
          </a:xfrm>
        </p:grpSpPr>
        <p:sp>
          <p:nvSpPr>
            <p:cNvPr id="6" name="Rectangle 5">
              <a:extLst>
                <a:ext uri="{FF2B5EF4-FFF2-40B4-BE49-F238E27FC236}">
                  <a16:creationId xmlns:a16="http://schemas.microsoft.com/office/drawing/2014/main" id="{2A534DEF-826A-2E34-A74C-9C1562F659C4}"/>
                </a:ext>
              </a:extLst>
            </p:cNvPr>
            <p:cNvSpPr/>
            <p:nvPr/>
          </p:nvSpPr>
          <p:spPr>
            <a:xfrm>
              <a:off x="0" y="300918"/>
              <a:ext cx="12192000" cy="1026995"/>
            </a:xfrm>
            <a:prstGeom prst="rect">
              <a:avLst/>
            </a:prstGeom>
            <a:solidFill>
              <a:schemeClr val="tx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descr="A black and white logo&#10;&#10;AI-generated content may be incorrect.">
              <a:extLst>
                <a:ext uri="{FF2B5EF4-FFF2-40B4-BE49-F238E27FC236}">
                  <a16:creationId xmlns:a16="http://schemas.microsoft.com/office/drawing/2014/main" id="{27F719F8-A157-9D44-65EE-4A3BF1331735}"/>
                </a:ext>
              </a:extLst>
            </p:cNvPr>
            <p:cNvPicPr>
              <a:picLocks noChangeAspect="1"/>
            </p:cNvPicPr>
            <p:nvPr/>
          </p:nvPicPr>
          <p:blipFill>
            <a:blip r:embed="rId2"/>
            <a:srcRect t="27728" b="47123"/>
            <a:stretch>
              <a:fillRect/>
            </a:stretch>
          </p:blipFill>
          <p:spPr>
            <a:xfrm>
              <a:off x="284210" y="345446"/>
              <a:ext cx="2257926" cy="642532"/>
            </a:xfrm>
            <a:prstGeom prst="rect">
              <a:avLst/>
            </a:prstGeom>
          </p:spPr>
        </p:pic>
        <p:sp>
          <p:nvSpPr>
            <p:cNvPr id="9" name="Text Box 2">
              <a:extLst>
                <a:ext uri="{FF2B5EF4-FFF2-40B4-BE49-F238E27FC236}">
                  <a16:creationId xmlns:a16="http://schemas.microsoft.com/office/drawing/2014/main" id="{D233D0FF-ED38-531F-70F8-449C3E86C901}"/>
                </a:ext>
              </a:extLst>
            </p:cNvPr>
            <p:cNvSpPr txBox="1"/>
            <p:nvPr/>
          </p:nvSpPr>
          <p:spPr>
            <a:xfrm>
              <a:off x="437660" y="937525"/>
              <a:ext cx="2901285" cy="390388"/>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15000"/>
                </a:lnSpc>
                <a:spcAft>
                  <a:spcPts val="800"/>
                </a:spcAft>
              </a:pPr>
              <a:r>
                <a:rPr lang="en-CA" sz="12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ELEMENTARY MATH PROJECT</a:t>
              </a:r>
              <a:endParaRPr lang="en-CA" sz="12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p:txBody>
        </p:sp>
        <p:sp>
          <p:nvSpPr>
            <p:cNvPr id="16" name="Text Box 2">
              <a:extLst>
                <a:ext uri="{FF2B5EF4-FFF2-40B4-BE49-F238E27FC236}">
                  <a16:creationId xmlns:a16="http://schemas.microsoft.com/office/drawing/2014/main" id="{4B540D84-6B01-03C4-D8BE-DA71190566BD}"/>
                </a:ext>
              </a:extLst>
            </p:cNvPr>
            <p:cNvSpPr txBox="1"/>
            <p:nvPr/>
          </p:nvSpPr>
          <p:spPr>
            <a:xfrm>
              <a:off x="2542136" y="345888"/>
              <a:ext cx="9365655" cy="1026995"/>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gn="r"/>
              <a:r>
                <a:rPr lang="en-CA" sz="2800" b="1"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GRADE 7 CARTESIAN COORDINATES:</a:t>
              </a:r>
            </a:p>
            <a:p>
              <a:pPr algn="r"/>
              <a:r>
                <a:rPr lang="en-CA" sz="20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OPEN QUESTIONS</a:t>
              </a:r>
              <a:endParaRPr lang="en-CA" sz="20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p:txBody>
        </p:sp>
      </p:grpSp>
      <p:sp>
        <p:nvSpPr>
          <p:cNvPr id="12" name="Rectangle 1">
            <a:extLst>
              <a:ext uri="{FF2B5EF4-FFF2-40B4-BE49-F238E27FC236}">
                <a16:creationId xmlns:a16="http://schemas.microsoft.com/office/drawing/2014/main" id="{2F0DFAF2-E2B3-F9D5-01C0-28294E2A0725}"/>
              </a:ext>
            </a:extLst>
          </p:cNvPr>
          <p:cNvSpPr>
            <a:spLocks noChangeArrowheads="1"/>
          </p:cNvSpPr>
          <p:nvPr/>
        </p:nvSpPr>
        <p:spPr bwMode="auto">
          <a:xfrm>
            <a:off x="491016" y="1975950"/>
            <a:ext cx="11209967" cy="95410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tabLst>
                <a:tab pos="457200" algn="l"/>
              </a:tabLst>
              <a:defRPr>
                <a:solidFill>
                  <a:schemeClr val="tx1"/>
                </a:solidFill>
                <a:latin typeface="Arial" panose="020B0604020202020204" pitchFamily="34" charset="0"/>
              </a:defRPr>
            </a:lvl1pPr>
            <a:lvl2pPr eaLnBrk="0" fontAlgn="base" hangingPunct="0">
              <a:spcBef>
                <a:spcPct val="0"/>
              </a:spcBef>
              <a:spcAft>
                <a:spcPct val="0"/>
              </a:spcAft>
              <a:tabLst>
                <a:tab pos="457200" algn="l"/>
              </a:tabLst>
              <a:defRPr>
                <a:solidFill>
                  <a:schemeClr val="tx1"/>
                </a:solidFill>
                <a:latin typeface="Arial" panose="020B0604020202020204" pitchFamily="34" charset="0"/>
              </a:defRPr>
            </a:lvl2pPr>
            <a:lvl3pPr eaLnBrk="0" fontAlgn="base" hangingPunct="0">
              <a:spcBef>
                <a:spcPct val="0"/>
              </a:spcBef>
              <a:spcAft>
                <a:spcPct val="0"/>
              </a:spcAft>
              <a:tabLst>
                <a:tab pos="457200" algn="l"/>
              </a:tabLst>
              <a:defRPr>
                <a:solidFill>
                  <a:schemeClr val="tx1"/>
                </a:solidFill>
                <a:latin typeface="Arial" panose="020B0604020202020204" pitchFamily="34" charset="0"/>
              </a:defRPr>
            </a:lvl3pPr>
            <a:lvl4pPr eaLnBrk="0" fontAlgn="base" hangingPunct="0">
              <a:spcBef>
                <a:spcPct val="0"/>
              </a:spcBef>
              <a:spcAft>
                <a:spcPct val="0"/>
              </a:spcAft>
              <a:tabLst>
                <a:tab pos="457200" algn="l"/>
              </a:tabLst>
              <a:defRPr>
                <a:solidFill>
                  <a:schemeClr val="tx1"/>
                </a:solidFill>
                <a:latin typeface="Arial" panose="020B0604020202020204" pitchFamily="34" charset="0"/>
              </a:defRPr>
            </a:lvl4pPr>
            <a:lvl5pPr eaLnBrk="0" fontAlgn="base" hangingPunct="0">
              <a:spcBef>
                <a:spcPct val="0"/>
              </a:spcBef>
              <a:spcAft>
                <a:spcPct val="0"/>
              </a:spcAft>
              <a:tabLst>
                <a:tab pos="457200" algn="l"/>
              </a:tabLst>
              <a:defRPr>
                <a:solidFill>
                  <a:schemeClr val="tx1"/>
                </a:solidFill>
                <a:latin typeface="Arial" panose="020B0604020202020204" pitchFamily="34" charset="0"/>
              </a:defRPr>
            </a:lvl5pPr>
            <a:lvl6pPr eaLnBrk="0" fontAlgn="base" hangingPunct="0">
              <a:spcBef>
                <a:spcPct val="0"/>
              </a:spcBef>
              <a:spcAft>
                <a:spcPct val="0"/>
              </a:spcAft>
              <a:tabLst>
                <a:tab pos="457200" algn="l"/>
              </a:tabLst>
              <a:defRPr>
                <a:solidFill>
                  <a:schemeClr val="tx1"/>
                </a:solidFill>
                <a:latin typeface="Arial" panose="020B0604020202020204" pitchFamily="34" charset="0"/>
              </a:defRPr>
            </a:lvl6pPr>
            <a:lvl7pPr eaLnBrk="0" fontAlgn="base" hangingPunct="0">
              <a:spcBef>
                <a:spcPct val="0"/>
              </a:spcBef>
              <a:spcAft>
                <a:spcPct val="0"/>
              </a:spcAft>
              <a:tabLst>
                <a:tab pos="457200" algn="l"/>
              </a:tabLst>
              <a:defRPr>
                <a:solidFill>
                  <a:schemeClr val="tx1"/>
                </a:solidFill>
                <a:latin typeface="Arial" panose="020B0604020202020204" pitchFamily="34" charset="0"/>
              </a:defRPr>
            </a:lvl7pPr>
            <a:lvl8pPr eaLnBrk="0" fontAlgn="base" hangingPunct="0">
              <a:spcBef>
                <a:spcPct val="0"/>
              </a:spcBef>
              <a:spcAft>
                <a:spcPct val="0"/>
              </a:spcAft>
              <a:tabLst>
                <a:tab pos="457200" algn="l"/>
              </a:tabLst>
              <a:defRPr>
                <a:solidFill>
                  <a:schemeClr val="tx1"/>
                </a:solidFill>
                <a:latin typeface="Arial" panose="020B0604020202020204" pitchFamily="34" charset="0"/>
              </a:defRPr>
            </a:lvl8pPr>
            <a:lvl9pPr eaLnBrk="0" fontAlgn="base" hangingPunct="0">
              <a:spcBef>
                <a:spcPct val="0"/>
              </a:spcBef>
              <a:spcAft>
                <a:spcPct val="0"/>
              </a:spcAft>
              <a:tabLst>
                <a:tab pos="457200" algn="l"/>
              </a:tabLst>
              <a:defRPr>
                <a:solidFill>
                  <a:schemeClr val="tx1"/>
                </a:solidFill>
                <a:latin typeface="Arial" panose="020B0604020202020204" pitchFamily="34" charset="0"/>
              </a:defRPr>
            </a:lvl9pPr>
          </a:lstStyle>
          <a:p>
            <a:r>
              <a:rPr lang="en-CA" sz="2800" dirty="0">
                <a:solidFill>
                  <a:srgbClr val="000000"/>
                </a:solidFill>
                <a:ea typeface="Times New Roman" panose="02020603050405020304" pitchFamily="18" charset="0"/>
                <a:cs typeface="Arial" panose="020B0604020202020204" pitchFamily="34" charset="0"/>
              </a:rPr>
              <a:t>8. Create a polygon with vertices on the Cartesian Plane. Label the vertices with capital letters and identify their ordered pairs. </a:t>
            </a:r>
          </a:p>
        </p:txBody>
      </p:sp>
    </p:spTree>
    <p:extLst>
      <p:ext uri="{BB962C8B-B14F-4D97-AF65-F5344CB8AC3E}">
        <p14:creationId xmlns:p14="http://schemas.microsoft.com/office/powerpoint/2010/main" val="331371576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5C15BBD-290C-D011-0E90-B970295B3A97}"/>
            </a:ext>
          </a:extLst>
        </p:cNvPr>
        <p:cNvGrpSpPr/>
        <p:nvPr/>
      </p:nvGrpSpPr>
      <p:grpSpPr>
        <a:xfrm>
          <a:off x="0" y="0"/>
          <a:ext cx="0" cy="0"/>
          <a:chOff x="0" y="0"/>
          <a:chExt cx="0" cy="0"/>
        </a:xfrm>
      </p:grpSpPr>
      <p:grpSp>
        <p:nvGrpSpPr>
          <p:cNvPr id="10" name="Group 9">
            <a:extLst>
              <a:ext uri="{FF2B5EF4-FFF2-40B4-BE49-F238E27FC236}">
                <a16:creationId xmlns:a16="http://schemas.microsoft.com/office/drawing/2014/main" id="{DA265A6F-32B0-2C6F-D2A9-27B2258128A9}"/>
              </a:ext>
            </a:extLst>
          </p:cNvPr>
          <p:cNvGrpSpPr/>
          <p:nvPr/>
        </p:nvGrpSpPr>
        <p:grpSpPr>
          <a:xfrm>
            <a:off x="0" y="312348"/>
            <a:ext cx="12192000" cy="1071965"/>
            <a:chOff x="0" y="300918"/>
            <a:chExt cx="12192000" cy="1071965"/>
          </a:xfrm>
        </p:grpSpPr>
        <p:sp>
          <p:nvSpPr>
            <p:cNvPr id="6" name="Rectangle 5">
              <a:extLst>
                <a:ext uri="{FF2B5EF4-FFF2-40B4-BE49-F238E27FC236}">
                  <a16:creationId xmlns:a16="http://schemas.microsoft.com/office/drawing/2014/main" id="{8557A88D-25F7-1220-1DAB-71DEDFA757C1}"/>
                </a:ext>
              </a:extLst>
            </p:cNvPr>
            <p:cNvSpPr/>
            <p:nvPr/>
          </p:nvSpPr>
          <p:spPr>
            <a:xfrm>
              <a:off x="0" y="300918"/>
              <a:ext cx="12192000" cy="1026995"/>
            </a:xfrm>
            <a:prstGeom prst="rect">
              <a:avLst/>
            </a:prstGeom>
            <a:solidFill>
              <a:schemeClr val="tx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descr="A black and white logo&#10;&#10;AI-generated content may be incorrect.">
              <a:extLst>
                <a:ext uri="{FF2B5EF4-FFF2-40B4-BE49-F238E27FC236}">
                  <a16:creationId xmlns:a16="http://schemas.microsoft.com/office/drawing/2014/main" id="{0A20CA96-111D-0A7C-5D0E-445FAD680D0E}"/>
                </a:ext>
              </a:extLst>
            </p:cNvPr>
            <p:cNvPicPr>
              <a:picLocks noChangeAspect="1"/>
            </p:cNvPicPr>
            <p:nvPr/>
          </p:nvPicPr>
          <p:blipFill>
            <a:blip r:embed="rId2"/>
            <a:srcRect t="27728" b="47123"/>
            <a:stretch>
              <a:fillRect/>
            </a:stretch>
          </p:blipFill>
          <p:spPr>
            <a:xfrm>
              <a:off x="284210" y="345446"/>
              <a:ext cx="2257926" cy="642532"/>
            </a:xfrm>
            <a:prstGeom prst="rect">
              <a:avLst/>
            </a:prstGeom>
          </p:spPr>
        </p:pic>
        <p:sp>
          <p:nvSpPr>
            <p:cNvPr id="9" name="Text Box 2">
              <a:extLst>
                <a:ext uri="{FF2B5EF4-FFF2-40B4-BE49-F238E27FC236}">
                  <a16:creationId xmlns:a16="http://schemas.microsoft.com/office/drawing/2014/main" id="{9ADD2FE6-5108-7BED-E460-2E9923ECDDBD}"/>
                </a:ext>
              </a:extLst>
            </p:cNvPr>
            <p:cNvSpPr txBox="1"/>
            <p:nvPr/>
          </p:nvSpPr>
          <p:spPr>
            <a:xfrm>
              <a:off x="437660" y="937525"/>
              <a:ext cx="2901285" cy="390388"/>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15000"/>
                </a:lnSpc>
                <a:spcAft>
                  <a:spcPts val="800"/>
                </a:spcAft>
              </a:pPr>
              <a:r>
                <a:rPr lang="en-CA" sz="12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ELEMENTARY MATH PROJECT</a:t>
              </a:r>
              <a:endParaRPr lang="en-CA" sz="12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p:txBody>
        </p:sp>
        <p:sp>
          <p:nvSpPr>
            <p:cNvPr id="16" name="Text Box 2">
              <a:extLst>
                <a:ext uri="{FF2B5EF4-FFF2-40B4-BE49-F238E27FC236}">
                  <a16:creationId xmlns:a16="http://schemas.microsoft.com/office/drawing/2014/main" id="{2D4FAF57-2E8B-E40E-2727-55AE1B7EB79E}"/>
                </a:ext>
              </a:extLst>
            </p:cNvPr>
            <p:cNvSpPr txBox="1"/>
            <p:nvPr/>
          </p:nvSpPr>
          <p:spPr>
            <a:xfrm>
              <a:off x="2542136" y="345888"/>
              <a:ext cx="9365655" cy="1026995"/>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gn="r"/>
              <a:r>
                <a:rPr lang="en-CA" sz="2800" b="1"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GRADE 7 CARTESIAN COORDINATES:</a:t>
              </a:r>
            </a:p>
            <a:p>
              <a:pPr algn="r"/>
              <a:r>
                <a:rPr lang="en-CA" sz="20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OPEN QUESTIONS</a:t>
              </a:r>
              <a:endParaRPr lang="en-CA" sz="20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p:txBody>
        </p:sp>
      </p:grpSp>
      <p:sp>
        <p:nvSpPr>
          <p:cNvPr id="12" name="Rectangle 1">
            <a:extLst>
              <a:ext uri="{FF2B5EF4-FFF2-40B4-BE49-F238E27FC236}">
                <a16:creationId xmlns:a16="http://schemas.microsoft.com/office/drawing/2014/main" id="{B6A6C488-DAE4-98A0-CA3F-CF855DBAF6A3}"/>
              </a:ext>
            </a:extLst>
          </p:cNvPr>
          <p:cNvSpPr>
            <a:spLocks noChangeArrowheads="1"/>
          </p:cNvSpPr>
          <p:nvPr/>
        </p:nvSpPr>
        <p:spPr bwMode="auto">
          <a:xfrm>
            <a:off x="491016" y="1769916"/>
            <a:ext cx="11209967" cy="440120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tabLst>
                <a:tab pos="457200" algn="l"/>
              </a:tabLst>
              <a:defRPr>
                <a:solidFill>
                  <a:schemeClr val="tx1"/>
                </a:solidFill>
                <a:latin typeface="Arial" panose="020B0604020202020204" pitchFamily="34" charset="0"/>
              </a:defRPr>
            </a:lvl1pPr>
            <a:lvl2pPr eaLnBrk="0" fontAlgn="base" hangingPunct="0">
              <a:spcBef>
                <a:spcPct val="0"/>
              </a:spcBef>
              <a:spcAft>
                <a:spcPct val="0"/>
              </a:spcAft>
              <a:tabLst>
                <a:tab pos="457200" algn="l"/>
              </a:tabLst>
              <a:defRPr>
                <a:solidFill>
                  <a:schemeClr val="tx1"/>
                </a:solidFill>
                <a:latin typeface="Arial" panose="020B0604020202020204" pitchFamily="34" charset="0"/>
              </a:defRPr>
            </a:lvl2pPr>
            <a:lvl3pPr eaLnBrk="0" fontAlgn="base" hangingPunct="0">
              <a:spcBef>
                <a:spcPct val="0"/>
              </a:spcBef>
              <a:spcAft>
                <a:spcPct val="0"/>
              </a:spcAft>
              <a:tabLst>
                <a:tab pos="457200" algn="l"/>
              </a:tabLst>
              <a:defRPr>
                <a:solidFill>
                  <a:schemeClr val="tx1"/>
                </a:solidFill>
                <a:latin typeface="Arial" panose="020B0604020202020204" pitchFamily="34" charset="0"/>
              </a:defRPr>
            </a:lvl3pPr>
            <a:lvl4pPr eaLnBrk="0" fontAlgn="base" hangingPunct="0">
              <a:spcBef>
                <a:spcPct val="0"/>
              </a:spcBef>
              <a:spcAft>
                <a:spcPct val="0"/>
              </a:spcAft>
              <a:tabLst>
                <a:tab pos="457200" algn="l"/>
              </a:tabLst>
              <a:defRPr>
                <a:solidFill>
                  <a:schemeClr val="tx1"/>
                </a:solidFill>
                <a:latin typeface="Arial" panose="020B0604020202020204" pitchFamily="34" charset="0"/>
              </a:defRPr>
            </a:lvl4pPr>
            <a:lvl5pPr eaLnBrk="0" fontAlgn="base" hangingPunct="0">
              <a:spcBef>
                <a:spcPct val="0"/>
              </a:spcBef>
              <a:spcAft>
                <a:spcPct val="0"/>
              </a:spcAft>
              <a:tabLst>
                <a:tab pos="457200" algn="l"/>
              </a:tabLst>
              <a:defRPr>
                <a:solidFill>
                  <a:schemeClr val="tx1"/>
                </a:solidFill>
                <a:latin typeface="Arial" panose="020B0604020202020204" pitchFamily="34" charset="0"/>
              </a:defRPr>
            </a:lvl5pPr>
            <a:lvl6pPr eaLnBrk="0" fontAlgn="base" hangingPunct="0">
              <a:spcBef>
                <a:spcPct val="0"/>
              </a:spcBef>
              <a:spcAft>
                <a:spcPct val="0"/>
              </a:spcAft>
              <a:tabLst>
                <a:tab pos="457200" algn="l"/>
              </a:tabLst>
              <a:defRPr>
                <a:solidFill>
                  <a:schemeClr val="tx1"/>
                </a:solidFill>
                <a:latin typeface="Arial" panose="020B0604020202020204" pitchFamily="34" charset="0"/>
              </a:defRPr>
            </a:lvl6pPr>
            <a:lvl7pPr eaLnBrk="0" fontAlgn="base" hangingPunct="0">
              <a:spcBef>
                <a:spcPct val="0"/>
              </a:spcBef>
              <a:spcAft>
                <a:spcPct val="0"/>
              </a:spcAft>
              <a:tabLst>
                <a:tab pos="457200" algn="l"/>
              </a:tabLst>
              <a:defRPr>
                <a:solidFill>
                  <a:schemeClr val="tx1"/>
                </a:solidFill>
                <a:latin typeface="Arial" panose="020B0604020202020204" pitchFamily="34" charset="0"/>
              </a:defRPr>
            </a:lvl7pPr>
            <a:lvl8pPr eaLnBrk="0" fontAlgn="base" hangingPunct="0">
              <a:spcBef>
                <a:spcPct val="0"/>
              </a:spcBef>
              <a:spcAft>
                <a:spcPct val="0"/>
              </a:spcAft>
              <a:tabLst>
                <a:tab pos="457200" algn="l"/>
              </a:tabLst>
              <a:defRPr>
                <a:solidFill>
                  <a:schemeClr val="tx1"/>
                </a:solidFill>
                <a:latin typeface="Arial" panose="020B0604020202020204" pitchFamily="34" charset="0"/>
              </a:defRPr>
            </a:lvl8pPr>
            <a:lvl9pPr eaLnBrk="0" fontAlgn="base" hangingPunct="0">
              <a:spcBef>
                <a:spcPct val="0"/>
              </a:spcBef>
              <a:spcAft>
                <a:spcPct val="0"/>
              </a:spcAft>
              <a:tabLst>
                <a:tab pos="457200" algn="l"/>
              </a:tabLst>
              <a:defRPr>
                <a:solidFill>
                  <a:schemeClr val="tx1"/>
                </a:solidFill>
                <a:latin typeface="Arial" panose="020B0604020202020204" pitchFamily="34" charset="0"/>
              </a:defRPr>
            </a:lvl9pPr>
          </a:lstStyle>
          <a:p>
            <a:r>
              <a:rPr lang="en-CA" sz="2800" dirty="0">
                <a:solidFill>
                  <a:srgbClr val="000000"/>
                </a:solidFill>
                <a:ea typeface="Times New Roman" panose="02020603050405020304" pitchFamily="18" charset="0"/>
                <a:cs typeface="Arial" panose="020B0604020202020204" pitchFamily="34" charset="0"/>
              </a:rPr>
              <a:t>9. </a:t>
            </a:r>
            <a:r>
              <a:rPr lang="en-CA" sz="2800" dirty="0" err="1">
                <a:solidFill>
                  <a:srgbClr val="000000"/>
                </a:solidFill>
                <a:ea typeface="Times New Roman" panose="02020603050405020304" pitchFamily="18" charset="0"/>
                <a:cs typeface="Arial" panose="020B0604020202020204" pitchFamily="34" charset="0"/>
              </a:rPr>
              <a:t>Dosaj</a:t>
            </a:r>
            <a:r>
              <a:rPr lang="en-CA" sz="2800" dirty="0">
                <a:solidFill>
                  <a:srgbClr val="000000"/>
                </a:solidFill>
                <a:ea typeface="Times New Roman" panose="02020603050405020304" pitchFamily="18" charset="0"/>
                <a:cs typeface="Arial" panose="020B0604020202020204" pitchFamily="34" charset="0"/>
              </a:rPr>
              <a:t> has a bank account with $250 in it. He has a paper route job and deposits $50 of his earnings into his account at the end of every month. </a:t>
            </a:r>
          </a:p>
          <a:p>
            <a:pPr marL="342900" indent="-342900">
              <a:buFont typeface="+mj-lt"/>
              <a:buAutoNum type="alphaLcParenR"/>
            </a:pPr>
            <a:r>
              <a:rPr lang="en-CA" sz="2800" dirty="0">
                <a:solidFill>
                  <a:srgbClr val="000000"/>
                </a:solidFill>
                <a:ea typeface="Times New Roman" panose="02020603050405020304" pitchFamily="18" charset="0"/>
                <a:cs typeface="Arial" panose="020B0604020202020204" pitchFamily="34" charset="0"/>
              </a:rPr>
              <a:t>Create a table of values that represents how much money is in </a:t>
            </a:r>
            <a:r>
              <a:rPr lang="en-CA" sz="2800" dirty="0" err="1">
                <a:solidFill>
                  <a:srgbClr val="000000"/>
                </a:solidFill>
                <a:ea typeface="Times New Roman" panose="02020603050405020304" pitchFamily="18" charset="0"/>
                <a:cs typeface="Arial" panose="020B0604020202020204" pitchFamily="34" charset="0"/>
              </a:rPr>
              <a:t>Dosaj’s</a:t>
            </a:r>
            <a:r>
              <a:rPr lang="en-CA" sz="2800" dirty="0">
                <a:solidFill>
                  <a:srgbClr val="000000"/>
                </a:solidFill>
                <a:ea typeface="Times New Roman" panose="02020603050405020304" pitchFamily="18" charset="0"/>
                <a:cs typeface="Arial" panose="020B0604020202020204" pitchFamily="34" charset="0"/>
              </a:rPr>
              <a:t> account each month for a year. </a:t>
            </a:r>
          </a:p>
          <a:p>
            <a:pPr marL="342900" indent="-342900">
              <a:buFont typeface="+mj-lt"/>
              <a:buAutoNum type="alphaLcParenR"/>
            </a:pPr>
            <a:r>
              <a:rPr lang="en-CA" sz="2800" dirty="0">
                <a:solidFill>
                  <a:srgbClr val="000000"/>
                </a:solidFill>
                <a:ea typeface="Times New Roman" panose="02020603050405020304" pitchFamily="18" charset="0"/>
                <a:cs typeface="Arial" panose="020B0604020202020204" pitchFamily="34" charset="0"/>
              </a:rPr>
              <a:t>Draw a graph that represents this data.</a:t>
            </a:r>
          </a:p>
          <a:p>
            <a:pPr marL="342900" indent="-342900">
              <a:buFont typeface="+mj-lt"/>
              <a:buAutoNum type="alphaLcParenR"/>
            </a:pPr>
            <a:r>
              <a:rPr lang="en-CA" sz="2800" dirty="0">
                <a:solidFill>
                  <a:srgbClr val="000000"/>
                </a:solidFill>
                <a:ea typeface="Times New Roman" panose="02020603050405020304" pitchFamily="18" charset="0"/>
                <a:cs typeface="Arial" panose="020B0604020202020204" pitchFamily="34" charset="0"/>
              </a:rPr>
              <a:t>Use the graph to tell how long it will take </a:t>
            </a:r>
            <a:r>
              <a:rPr lang="en-CA" sz="2800" dirty="0" err="1">
                <a:solidFill>
                  <a:srgbClr val="000000"/>
                </a:solidFill>
                <a:ea typeface="Times New Roman" panose="02020603050405020304" pitchFamily="18" charset="0"/>
                <a:cs typeface="Arial" panose="020B0604020202020204" pitchFamily="34" charset="0"/>
              </a:rPr>
              <a:t>Dosaj</a:t>
            </a:r>
            <a:r>
              <a:rPr lang="en-CA" sz="2800" dirty="0">
                <a:solidFill>
                  <a:srgbClr val="000000"/>
                </a:solidFill>
                <a:ea typeface="Times New Roman" panose="02020603050405020304" pitchFamily="18" charset="0"/>
                <a:cs typeface="Arial" panose="020B0604020202020204" pitchFamily="34" charset="0"/>
              </a:rPr>
              <a:t> to have $400 in his account.</a:t>
            </a:r>
          </a:p>
          <a:p>
            <a:pPr marL="342900" indent="-342900">
              <a:buFont typeface="+mj-lt"/>
              <a:buAutoNum type="alphaLcParenR"/>
            </a:pPr>
            <a:r>
              <a:rPr lang="en-CA" sz="2800" dirty="0">
                <a:solidFill>
                  <a:srgbClr val="000000"/>
                </a:solidFill>
                <a:ea typeface="Times New Roman" panose="02020603050405020304" pitchFamily="18" charset="0"/>
                <a:cs typeface="Arial" panose="020B0604020202020204" pitchFamily="34" charset="0"/>
              </a:rPr>
              <a:t>Predict how long it will take </a:t>
            </a:r>
            <a:r>
              <a:rPr lang="en-CA" sz="2800" dirty="0" err="1">
                <a:solidFill>
                  <a:srgbClr val="000000"/>
                </a:solidFill>
                <a:ea typeface="Times New Roman" panose="02020603050405020304" pitchFamily="18" charset="0"/>
                <a:cs typeface="Arial" panose="020B0604020202020204" pitchFamily="34" charset="0"/>
              </a:rPr>
              <a:t>Dosaj</a:t>
            </a:r>
            <a:r>
              <a:rPr lang="en-CA" sz="2800" dirty="0">
                <a:solidFill>
                  <a:srgbClr val="000000"/>
                </a:solidFill>
                <a:ea typeface="Times New Roman" panose="02020603050405020304" pitchFamily="18" charset="0"/>
                <a:cs typeface="Arial" panose="020B0604020202020204" pitchFamily="34" charset="0"/>
              </a:rPr>
              <a:t> to have $1000 in his account, if he doesn’t spend any money. </a:t>
            </a:r>
          </a:p>
        </p:txBody>
      </p:sp>
    </p:spTree>
    <p:extLst>
      <p:ext uri="{BB962C8B-B14F-4D97-AF65-F5344CB8AC3E}">
        <p14:creationId xmlns:p14="http://schemas.microsoft.com/office/powerpoint/2010/main" val="216760360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16" name="Text Box 2">
            <a:extLst>
              <a:ext uri="{FF2B5EF4-FFF2-40B4-BE49-F238E27FC236}">
                <a16:creationId xmlns:a16="http://schemas.microsoft.com/office/drawing/2014/main" id="{F11B2BCC-FD86-2CD7-F85C-7FF327BFFD94}"/>
              </a:ext>
            </a:extLst>
          </p:cNvPr>
          <p:cNvSpPr txBox="1"/>
          <p:nvPr/>
        </p:nvSpPr>
        <p:spPr>
          <a:xfrm>
            <a:off x="1201678" y="2448151"/>
            <a:ext cx="9788643" cy="800375"/>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gn="ctr"/>
            <a:r>
              <a:rPr lang="en-CA" sz="4000" kern="100" dirty="0">
                <a:solidFill>
                  <a:schemeClr val="bg1"/>
                </a:solidFill>
                <a:latin typeface="+mj-lt"/>
                <a:ea typeface="Aptos" panose="020B0004020202020204" pitchFamily="34" charset="0"/>
                <a:cs typeface="Times New Roman" panose="02020603050405020304" pitchFamily="18" charset="0"/>
              </a:rPr>
              <a:t>GRADE 7 PRACTICE QUESTIONS </a:t>
            </a:r>
          </a:p>
          <a:p>
            <a:pPr algn="ctr"/>
            <a:r>
              <a:rPr lang="en-CA" sz="6000" b="1" kern="100" dirty="0">
                <a:solidFill>
                  <a:schemeClr val="bg1"/>
                </a:solidFill>
                <a:latin typeface="+mj-lt"/>
                <a:ea typeface="Aptos" panose="020B0004020202020204" pitchFamily="34" charset="0"/>
                <a:cs typeface="Times New Roman" panose="02020603050405020304" pitchFamily="18" charset="0"/>
              </a:rPr>
              <a:t>CIRCLE GRAPHS</a:t>
            </a:r>
          </a:p>
        </p:txBody>
      </p:sp>
      <p:grpSp>
        <p:nvGrpSpPr>
          <p:cNvPr id="3" name="Group 2">
            <a:extLst>
              <a:ext uri="{FF2B5EF4-FFF2-40B4-BE49-F238E27FC236}">
                <a16:creationId xmlns:a16="http://schemas.microsoft.com/office/drawing/2014/main" id="{19BAEC7F-C769-8406-B355-E0C589D84095}"/>
              </a:ext>
            </a:extLst>
          </p:cNvPr>
          <p:cNvGrpSpPr/>
          <p:nvPr/>
        </p:nvGrpSpPr>
        <p:grpSpPr>
          <a:xfrm>
            <a:off x="271077" y="91715"/>
            <a:ext cx="4920331" cy="1422087"/>
            <a:chOff x="2430532" y="761755"/>
            <a:chExt cx="6267545" cy="2222462"/>
          </a:xfrm>
        </p:grpSpPr>
        <p:pic>
          <p:nvPicPr>
            <p:cNvPr id="8" name="Picture 7" descr="A black and white logo&#10;&#10;AI-generated content may be incorrect.">
              <a:extLst>
                <a:ext uri="{FF2B5EF4-FFF2-40B4-BE49-F238E27FC236}">
                  <a16:creationId xmlns:a16="http://schemas.microsoft.com/office/drawing/2014/main" id="{43F3BE70-D1B6-7AF8-9E5A-F09C4B9B9E5D}"/>
                </a:ext>
              </a:extLst>
            </p:cNvPr>
            <p:cNvPicPr>
              <a:picLocks noChangeAspect="1"/>
            </p:cNvPicPr>
            <p:nvPr/>
          </p:nvPicPr>
          <p:blipFill>
            <a:blip r:embed="rId2"/>
            <a:srcRect t="27729" r="75903" b="47306"/>
            <a:stretch>
              <a:fillRect/>
            </a:stretch>
          </p:blipFill>
          <p:spPr>
            <a:xfrm>
              <a:off x="2430532" y="761755"/>
              <a:ext cx="1895764" cy="2222462"/>
            </a:xfrm>
            <a:prstGeom prst="rect">
              <a:avLst/>
            </a:prstGeom>
          </p:spPr>
        </p:pic>
        <p:sp>
          <p:nvSpPr>
            <p:cNvPr id="9" name="Text Box 2">
              <a:extLst>
                <a:ext uri="{FF2B5EF4-FFF2-40B4-BE49-F238E27FC236}">
                  <a16:creationId xmlns:a16="http://schemas.microsoft.com/office/drawing/2014/main" id="{44C0351B-0363-F377-BC31-E6A9A73C45C7}"/>
                </a:ext>
              </a:extLst>
            </p:cNvPr>
            <p:cNvSpPr txBox="1"/>
            <p:nvPr/>
          </p:nvSpPr>
          <p:spPr>
            <a:xfrm>
              <a:off x="4330716" y="2139177"/>
              <a:ext cx="4362939" cy="800375"/>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15000"/>
                </a:lnSpc>
                <a:spcAft>
                  <a:spcPts val="800"/>
                </a:spcAft>
              </a:pPr>
              <a:r>
                <a:rPr lang="en-CA" sz="20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ELEMENTARY MATH PROJECT</a:t>
              </a:r>
              <a:endParaRPr lang="en-CA" sz="20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p:txBody>
        </p:sp>
        <p:pic>
          <p:nvPicPr>
            <p:cNvPr id="2" name="Picture 1" descr="A black and white logo&#10;&#10;AI-generated content may be incorrect.">
              <a:extLst>
                <a:ext uri="{FF2B5EF4-FFF2-40B4-BE49-F238E27FC236}">
                  <a16:creationId xmlns:a16="http://schemas.microsoft.com/office/drawing/2014/main" id="{2BDEA459-AB60-D706-295C-AAD2355B6C7E}"/>
                </a:ext>
              </a:extLst>
            </p:cNvPr>
            <p:cNvPicPr>
              <a:picLocks noChangeAspect="1"/>
            </p:cNvPicPr>
            <p:nvPr/>
          </p:nvPicPr>
          <p:blipFill>
            <a:blip r:embed="rId2"/>
            <a:srcRect l="23285" t="37318" r="5666" b="51187"/>
            <a:stretch>
              <a:fillRect/>
            </a:stretch>
          </p:blipFill>
          <p:spPr>
            <a:xfrm>
              <a:off x="4326296" y="1472798"/>
              <a:ext cx="4371781" cy="800375"/>
            </a:xfrm>
            <a:prstGeom prst="rect">
              <a:avLst/>
            </a:prstGeom>
          </p:spPr>
        </p:pic>
      </p:grpSp>
    </p:spTree>
    <p:extLst>
      <p:ext uri="{BB962C8B-B14F-4D97-AF65-F5344CB8AC3E}">
        <p14:creationId xmlns:p14="http://schemas.microsoft.com/office/powerpoint/2010/main" val="359842137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ABD0B61-07D8-CBA1-BA30-12D008EF63A9}"/>
            </a:ext>
          </a:extLst>
        </p:cNvPr>
        <p:cNvGrpSpPr/>
        <p:nvPr/>
      </p:nvGrpSpPr>
      <p:grpSpPr>
        <a:xfrm>
          <a:off x="0" y="0"/>
          <a:ext cx="0" cy="0"/>
          <a:chOff x="0" y="0"/>
          <a:chExt cx="0" cy="0"/>
        </a:xfrm>
      </p:grpSpPr>
      <p:grpSp>
        <p:nvGrpSpPr>
          <p:cNvPr id="10" name="Group 9">
            <a:extLst>
              <a:ext uri="{FF2B5EF4-FFF2-40B4-BE49-F238E27FC236}">
                <a16:creationId xmlns:a16="http://schemas.microsoft.com/office/drawing/2014/main" id="{ED260F4E-1558-A602-0320-A3BDBA700251}"/>
              </a:ext>
            </a:extLst>
          </p:cNvPr>
          <p:cNvGrpSpPr/>
          <p:nvPr/>
        </p:nvGrpSpPr>
        <p:grpSpPr>
          <a:xfrm>
            <a:off x="0" y="312348"/>
            <a:ext cx="12192000" cy="1071965"/>
            <a:chOff x="0" y="300918"/>
            <a:chExt cx="12192000" cy="1071965"/>
          </a:xfrm>
        </p:grpSpPr>
        <p:sp>
          <p:nvSpPr>
            <p:cNvPr id="6" name="Rectangle 5">
              <a:extLst>
                <a:ext uri="{FF2B5EF4-FFF2-40B4-BE49-F238E27FC236}">
                  <a16:creationId xmlns:a16="http://schemas.microsoft.com/office/drawing/2014/main" id="{5F2DAA19-3407-8B83-3084-CCF5EF3200F7}"/>
                </a:ext>
              </a:extLst>
            </p:cNvPr>
            <p:cNvSpPr/>
            <p:nvPr/>
          </p:nvSpPr>
          <p:spPr>
            <a:xfrm>
              <a:off x="0" y="300918"/>
              <a:ext cx="12192000" cy="1026995"/>
            </a:xfrm>
            <a:prstGeom prst="rect">
              <a:avLst/>
            </a:prstGeom>
            <a:solidFill>
              <a:schemeClr val="tx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descr="A black and white logo&#10;&#10;AI-generated content may be incorrect.">
              <a:extLst>
                <a:ext uri="{FF2B5EF4-FFF2-40B4-BE49-F238E27FC236}">
                  <a16:creationId xmlns:a16="http://schemas.microsoft.com/office/drawing/2014/main" id="{ED08FE54-B040-3E7C-F00A-5C24938DD8B6}"/>
                </a:ext>
              </a:extLst>
            </p:cNvPr>
            <p:cNvPicPr>
              <a:picLocks noChangeAspect="1"/>
            </p:cNvPicPr>
            <p:nvPr/>
          </p:nvPicPr>
          <p:blipFill>
            <a:blip r:embed="rId2"/>
            <a:srcRect t="27728" b="47123"/>
            <a:stretch>
              <a:fillRect/>
            </a:stretch>
          </p:blipFill>
          <p:spPr>
            <a:xfrm>
              <a:off x="284210" y="345446"/>
              <a:ext cx="2257926" cy="642532"/>
            </a:xfrm>
            <a:prstGeom prst="rect">
              <a:avLst/>
            </a:prstGeom>
          </p:spPr>
        </p:pic>
        <p:sp>
          <p:nvSpPr>
            <p:cNvPr id="9" name="Text Box 2">
              <a:extLst>
                <a:ext uri="{FF2B5EF4-FFF2-40B4-BE49-F238E27FC236}">
                  <a16:creationId xmlns:a16="http://schemas.microsoft.com/office/drawing/2014/main" id="{D27F1EDC-FE7C-28C2-0352-D64A5F8256F2}"/>
                </a:ext>
              </a:extLst>
            </p:cNvPr>
            <p:cNvSpPr txBox="1"/>
            <p:nvPr/>
          </p:nvSpPr>
          <p:spPr>
            <a:xfrm>
              <a:off x="437660" y="937525"/>
              <a:ext cx="2901285" cy="390388"/>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15000"/>
                </a:lnSpc>
                <a:spcAft>
                  <a:spcPts val="800"/>
                </a:spcAft>
              </a:pPr>
              <a:r>
                <a:rPr lang="en-CA" sz="12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ELEMENTARY MATH PROJECT</a:t>
              </a:r>
              <a:endParaRPr lang="en-CA" sz="12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p:txBody>
        </p:sp>
        <p:sp>
          <p:nvSpPr>
            <p:cNvPr id="16" name="Text Box 2">
              <a:extLst>
                <a:ext uri="{FF2B5EF4-FFF2-40B4-BE49-F238E27FC236}">
                  <a16:creationId xmlns:a16="http://schemas.microsoft.com/office/drawing/2014/main" id="{5388F116-A66F-2968-6925-976B593305AE}"/>
                </a:ext>
              </a:extLst>
            </p:cNvPr>
            <p:cNvSpPr txBox="1"/>
            <p:nvPr/>
          </p:nvSpPr>
          <p:spPr>
            <a:xfrm>
              <a:off x="2542136" y="345888"/>
              <a:ext cx="9365655" cy="1026995"/>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gn="r"/>
              <a:r>
                <a:rPr lang="en-CA" sz="2800" b="1"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GRADE 7 CIRCLES:</a:t>
              </a:r>
            </a:p>
            <a:p>
              <a:pPr algn="r"/>
              <a:r>
                <a:rPr lang="en-CA" sz="20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CIRCLE GRAPHS</a:t>
              </a:r>
              <a:endParaRPr lang="en-CA" sz="20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p:txBody>
        </p:sp>
      </p:grpSp>
      <p:sp>
        <p:nvSpPr>
          <p:cNvPr id="12" name="Rectangle 1">
            <a:extLst>
              <a:ext uri="{FF2B5EF4-FFF2-40B4-BE49-F238E27FC236}">
                <a16:creationId xmlns:a16="http://schemas.microsoft.com/office/drawing/2014/main" id="{2A5C13EF-6CFD-F9E5-EE99-F42AFDAEB5EF}"/>
              </a:ext>
            </a:extLst>
          </p:cNvPr>
          <p:cNvSpPr>
            <a:spLocks noChangeArrowheads="1"/>
          </p:cNvSpPr>
          <p:nvPr/>
        </p:nvSpPr>
        <p:spPr bwMode="auto">
          <a:xfrm>
            <a:off x="318339" y="1591045"/>
            <a:ext cx="11555321"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tabLst>
                <a:tab pos="457200" algn="l"/>
              </a:tabLst>
              <a:defRPr>
                <a:solidFill>
                  <a:schemeClr val="tx1"/>
                </a:solidFill>
                <a:latin typeface="Arial" panose="020B0604020202020204" pitchFamily="34" charset="0"/>
              </a:defRPr>
            </a:lvl1pPr>
            <a:lvl2pPr eaLnBrk="0" fontAlgn="base" hangingPunct="0">
              <a:spcBef>
                <a:spcPct val="0"/>
              </a:spcBef>
              <a:spcAft>
                <a:spcPct val="0"/>
              </a:spcAft>
              <a:tabLst>
                <a:tab pos="457200" algn="l"/>
              </a:tabLst>
              <a:defRPr>
                <a:solidFill>
                  <a:schemeClr val="tx1"/>
                </a:solidFill>
                <a:latin typeface="Arial" panose="020B0604020202020204" pitchFamily="34" charset="0"/>
              </a:defRPr>
            </a:lvl2pPr>
            <a:lvl3pPr eaLnBrk="0" fontAlgn="base" hangingPunct="0">
              <a:spcBef>
                <a:spcPct val="0"/>
              </a:spcBef>
              <a:spcAft>
                <a:spcPct val="0"/>
              </a:spcAft>
              <a:tabLst>
                <a:tab pos="457200" algn="l"/>
              </a:tabLst>
              <a:defRPr>
                <a:solidFill>
                  <a:schemeClr val="tx1"/>
                </a:solidFill>
                <a:latin typeface="Arial" panose="020B0604020202020204" pitchFamily="34" charset="0"/>
              </a:defRPr>
            </a:lvl3pPr>
            <a:lvl4pPr eaLnBrk="0" fontAlgn="base" hangingPunct="0">
              <a:spcBef>
                <a:spcPct val="0"/>
              </a:spcBef>
              <a:spcAft>
                <a:spcPct val="0"/>
              </a:spcAft>
              <a:tabLst>
                <a:tab pos="457200" algn="l"/>
              </a:tabLst>
              <a:defRPr>
                <a:solidFill>
                  <a:schemeClr val="tx1"/>
                </a:solidFill>
                <a:latin typeface="Arial" panose="020B0604020202020204" pitchFamily="34" charset="0"/>
              </a:defRPr>
            </a:lvl4pPr>
            <a:lvl5pPr eaLnBrk="0" fontAlgn="base" hangingPunct="0">
              <a:spcBef>
                <a:spcPct val="0"/>
              </a:spcBef>
              <a:spcAft>
                <a:spcPct val="0"/>
              </a:spcAft>
              <a:tabLst>
                <a:tab pos="457200" algn="l"/>
              </a:tabLst>
              <a:defRPr>
                <a:solidFill>
                  <a:schemeClr val="tx1"/>
                </a:solidFill>
                <a:latin typeface="Arial" panose="020B0604020202020204" pitchFamily="34" charset="0"/>
              </a:defRPr>
            </a:lvl5pPr>
            <a:lvl6pPr eaLnBrk="0" fontAlgn="base" hangingPunct="0">
              <a:spcBef>
                <a:spcPct val="0"/>
              </a:spcBef>
              <a:spcAft>
                <a:spcPct val="0"/>
              </a:spcAft>
              <a:tabLst>
                <a:tab pos="457200" algn="l"/>
              </a:tabLst>
              <a:defRPr>
                <a:solidFill>
                  <a:schemeClr val="tx1"/>
                </a:solidFill>
                <a:latin typeface="Arial" panose="020B0604020202020204" pitchFamily="34" charset="0"/>
              </a:defRPr>
            </a:lvl6pPr>
            <a:lvl7pPr eaLnBrk="0" fontAlgn="base" hangingPunct="0">
              <a:spcBef>
                <a:spcPct val="0"/>
              </a:spcBef>
              <a:spcAft>
                <a:spcPct val="0"/>
              </a:spcAft>
              <a:tabLst>
                <a:tab pos="457200" algn="l"/>
              </a:tabLst>
              <a:defRPr>
                <a:solidFill>
                  <a:schemeClr val="tx1"/>
                </a:solidFill>
                <a:latin typeface="Arial" panose="020B0604020202020204" pitchFamily="34" charset="0"/>
              </a:defRPr>
            </a:lvl7pPr>
            <a:lvl8pPr eaLnBrk="0" fontAlgn="base" hangingPunct="0">
              <a:spcBef>
                <a:spcPct val="0"/>
              </a:spcBef>
              <a:spcAft>
                <a:spcPct val="0"/>
              </a:spcAft>
              <a:tabLst>
                <a:tab pos="457200" algn="l"/>
              </a:tabLst>
              <a:defRPr>
                <a:solidFill>
                  <a:schemeClr val="tx1"/>
                </a:solidFill>
                <a:latin typeface="Arial" panose="020B0604020202020204" pitchFamily="34" charset="0"/>
              </a:defRPr>
            </a:lvl8pPr>
            <a:lvl9pPr eaLnBrk="0" fontAlgn="base" hangingPunct="0">
              <a:spcBef>
                <a:spcPct val="0"/>
              </a:spcBef>
              <a:spcAft>
                <a:spcPct val="0"/>
              </a:spcAft>
              <a:tabLst>
                <a:tab pos="457200" algn="l"/>
              </a:tabLst>
              <a:defRPr>
                <a:solidFill>
                  <a:schemeClr val="tx1"/>
                </a:solidFill>
                <a:latin typeface="Arial" panose="020B0604020202020204" pitchFamily="34" charset="0"/>
              </a:defRPr>
            </a:lvl9pPr>
          </a:lstStyle>
          <a:p>
            <a:r>
              <a:rPr lang="en-CA" sz="2800" dirty="0">
                <a:solidFill>
                  <a:srgbClr val="000000"/>
                </a:solidFill>
                <a:ea typeface="Times New Roman" panose="02020603050405020304" pitchFamily="18" charset="0"/>
                <a:cs typeface="Arial" panose="020B0604020202020204" pitchFamily="34" charset="0"/>
              </a:rPr>
              <a:t>1. </a:t>
            </a:r>
          </a:p>
        </p:txBody>
      </p:sp>
      <p:pic>
        <p:nvPicPr>
          <p:cNvPr id="2" name="Picture 2" descr="A pie chart with text on it&#10;&#10;AI-generated content may be incorrect.">
            <a:extLst>
              <a:ext uri="{FF2B5EF4-FFF2-40B4-BE49-F238E27FC236}">
                <a16:creationId xmlns:a16="http://schemas.microsoft.com/office/drawing/2014/main" id="{86B7C399-A53C-1405-F8B6-7E66E20CC18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04421" y="1429283"/>
            <a:ext cx="5428717" cy="542871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7287832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CA83668-B1C7-9C82-A8F8-26F58ADE4BB8}"/>
            </a:ext>
          </a:extLst>
        </p:cNvPr>
        <p:cNvGrpSpPr/>
        <p:nvPr/>
      </p:nvGrpSpPr>
      <p:grpSpPr>
        <a:xfrm>
          <a:off x="0" y="0"/>
          <a:ext cx="0" cy="0"/>
          <a:chOff x="0" y="0"/>
          <a:chExt cx="0" cy="0"/>
        </a:xfrm>
      </p:grpSpPr>
      <p:grpSp>
        <p:nvGrpSpPr>
          <p:cNvPr id="10" name="Group 9">
            <a:extLst>
              <a:ext uri="{FF2B5EF4-FFF2-40B4-BE49-F238E27FC236}">
                <a16:creationId xmlns:a16="http://schemas.microsoft.com/office/drawing/2014/main" id="{1F6FD24C-94EB-68D7-47C7-4CEBFB00C6E1}"/>
              </a:ext>
            </a:extLst>
          </p:cNvPr>
          <p:cNvGrpSpPr/>
          <p:nvPr/>
        </p:nvGrpSpPr>
        <p:grpSpPr>
          <a:xfrm>
            <a:off x="0" y="312348"/>
            <a:ext cx="12192000" cy="1071965"/>
            <a:chOff x="0" y="300918"/>
            <a:chExt cx="12192000" cy="1071965"/>
          </a:xfrm>
        </p:grpSpPr>
        <p:sp>
          <p:nvSpPr>
            <p:cNvPr id="6" name="Rectangle 5">
              <a:extLst>
                <a:ext uri="{FF2B5EF4-FFF2-40B4-BE49-F238E27FC236}">
                  <a16:creationId xmlns:a16="http://schemas.microsoft.com/office/drawing/2014/main" id="{00C08B00-EB33-19DC-BC69-699140700A7D}"/>
                </a:ext>
              </a:extLst>
            </p:cNvPr>
            <p:cNvSpPr/>
            <p:nvPr/>
          </p:nvSpPr>
          <p:spPr>
            <a:xfrm>
              <a:off x="0" y="300918"/>
              <a:ext cx="12192000" cy="1026995"/>
            </a:xfrm>
            <a:prstGeom prst="rect">
              <a:avLst/>
            </a:prstGeom>
            <a:solidFill>
              <a:schemeClr val="tx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descr="A black and white logo&#10;&#10;AI-generated content may be incorrect.">
              <a:extLst>
                <a:ext uri="{FF2B5EF4-FFF2-40B4-BE49-F238E27FC236}">
                  <a16:creationId xmlns:a16="http://schemas.microsoft.com/office/drawing/2014/main" id="{763FCEBB-6666-E027-1772-6D4C8878B4E8}"/>
                </a:ext>
              </a:extLst>
            </p:cNvPr>
            <p:cNvPicPr>
              <a:picLocks noChangeAspect="1"/>
            </p:cNvPicPr>
            <p:nvPr/>
          </p:nvPicPr>
          <p:blipFill>
            <a:blip r:embed="rId2"/>
            <a:srcRect t="27728" b="47123"/>
            <a:stretch>
              <a:fillRect/>
            </a:stretch>
          </p:blipFill>
          <p:spPr>
            <a:xfrm>
              <a:off x="284210" y="345446"/>
              <a:ext cx="2257926" cy="642532"/>
            </a:xfrm>
            <a:prstGeom prst="rect">
              <a:avLst/>
            </a:prstGeom>
          </p:spPr>
        </p:pic>
        <p:sp>
          <p:nvSpPr>
            <p:cNvPr id="9" name="Text Box 2">
              <a:extLst>
                <a:ext uri="{FF2B5EF4-FFF2-40B4-BE49-F238E27FC236}">
                  <a16:creationId xmlns:a16="http://schemas.microsoft.com/office/drawing/2014/main" id="{5DA282E0-8EAC-31FB-D5BA-87E61B6D5089}"/>
                </a:ext>
              </a:extLst>
            </p:cNvPr>
            <p:cNvSpPr txBox="1"/>
            <p:nvPr/>
          </p:nvSpPr>
          <p:spPr>
            <a:xfrm>
              <a:off x="437660" y="937525"/>
              <a:ext cx="2901285" cy="390388"/>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15000"/>
                </a:lnSpc>
                <a:spcAft>
                  <a:spcPts val="800"/>
                </a:spcAft>
              </a:pPr>
              <a:r>
                <a:rPr lang="en-CA" sz="12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ELEMENTARY MATH PROJECT</a:t>
              </a:r>
              <a:endParaRPr lang="en-CA" sz="12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p:txBody>
        </p:sp>
        <p:sp>
          <p:nvSpPr>
            <p:cNvPr id="16" name="Text Box 2">
              <a:extLst>
                <a:ext uri="{FF2B5EF4-FFF2-40B4-BE49-F238E27FC236}">
                  <a16:creationId xmlns:a16="http://schemas.microsoft.com/office/drawing/2014/main" id="{336BEAD3-06D4-6DB5-C94C-96EEA1A2FE52}"/>
                </a:ext>
              </a:extLst>
            </p:cNvPr>
            <p:cNvSpPr txBox="1"/>
            <p:nvPr/>
          </p:nvSpPr>
          <p:spPr>
            <a:xfrm>
              <a:off x="2542136" y="345888"/>
              <a:ext cx="9365655" cy="1026995"/>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gn="r"/>
              <a:r>
                <a:rPr lang="en-CA" sz="2800" b="1"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GRADE 7 CIRCLES:</a:t>
              </a:r>
            </a:p>
            <a:p>
              <a:pPr algn="r"/>
              <a:r>
                <a:rPr lang="en-CA" sz="20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CIRCLE GRAPHS</a:t>
              </a:r>
              <a:endParaRPr lang="en-CA" sz="20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p:txBody>
        </p:sp>
      </p:grpSp>
      <p:sp>
        <p:nvSpPr>
          <p:cNvPr id="12" name="Rectangle 1">
            <a:extLst>
              <a:ext uri="{FF2B5EF4-FFF2-40B4-BE49-F238E27FC236}">
                <a16:creationId xmlns:a16="http://schemas.microsoft.com/office/drawing/2014/main" id="{FA0366C9-EA12-A405-0E73-8BC58F579E66}"/>
              </a:ext>
            </a:extLst>
          </p:cNvPr>
          <p:cNvSpPr>
            <a:spLocks noChangeArrowheads="1"/>
          </p:cNvSpPr>
          <p:nvPr/>
        </p:nvSpPr>
        <p:spPr bwMode="auto">
          <a:xfrm>
            <a:off x="437660" y="1591045"/>
            <a:ext cx="11555321" cy="440120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tabLst>
                <a:tab pos="457200" algn="l"/>
              </a:tabLst>
              <a:defRPr>
                <a:solidFill>
                  <a:schemeClr val="tx1"/>
                </a:solidFill>
                <a:latin typeface="Arial" panose="020B0604020202020204" pitchFamily="34" charset="0"/>
              </a:defRPr>
            </a:lvl1pPr>
            <a:lvl2pPr eaLnBrk="0" fontAlgn="base" hangingPunct="0">
              <a:spcBef>
                <a:spcPct val="0"/>
              </a:spcBef>
              <a:spcAft>
                <a:spcPct val="0"/>
              </a:spcAft>
              <a:tabLst>
                <a:tab pos="457200" algn="l"/>
              </a:tabLst>
              <a:defRPr>
                <a:solidFill>
                  <a:schemeClr val="tx1"/>
                </a:solidFill>
                <a:latin typeface="Arial" panose="020B0604020202020204" pitchFamily="34" charset="0"/>
              </a:defRPr>
            </a:lvl2pPr>
            <a:lvl3pPr eaLnBrk="0" fontAlgn="base" hangingPunct="0">
              <a:spcBef>
                <a:spcPct val="0"/>
              </a:spcBef>
              <a:spcAft>
                <a:spcPct val="0"/>
              </a:spcAft>
              <a:tabLst>
                <a:tab pos="457200" algn="l"/>
              </a:tabLst>
              <a:defRPr>
                <a:solidFill>
                  <a:schemeClr val="tx1"/>
                </a:solidFill>
                <a:latin typeface="Arial" panose="020B0604020202020204" pitchFamily="34" charset="0"/>
              </a:defRPr>
            </a:lvl3pPr>
            <a:lvl4pPr eaLnBrk="0" fontAlgn="base" hangingPunct="0">
              <a:spcBef>
                <a:spcPct val="0"/>
              </a:spcBef>
              <a:spcAft>
                <a:spcPct val="0"/>
              </a:spcAft>
              <a:tabLst>
                <a:tab pos="457200" algn="l"/>
              </a:tabLst>
              <a:defRPr>
                <a:solidFill>
                  <a:schemeClr val="tx1"/>
                </a:solidFill>
                <a:latin typeface="Arial" panose="020B0604020202020204" pitchFamily="34" charset="0"/>
              </a:defRPr>
            </a:lvl4pPr>
            <a:lvl5pPr eaLnBrk="0" fontAlgn="base" hangingPunct="0">
              <a:spcBef>
                <a:spcPct val="0"/>
              </a:spcBef>
              <a:spcAft>
                <a:spcPct val="0"/>
              </a:spcAft>
              <a:tabLst>
                <a:tab pos="457200" algn="l"/>
              </a:tabLst>
              <a:defRPr>
                <a:solidFill>
                  <a:schemeClr val="tx1"/>
                </a:solidFill>
                <a:latin typeface="Arial" panose="020B0604020202020204" pitchFamily="34" charset="0"/>
              </a:defRPr>
            </a:lvl5pPr>
            <a:lvl6pPr eaLnBrk="0" fontAlgn="base" hangingPunct="0">
              <a:spcBef>
                <a:spcPct val="0"/>
              </a:spcBef>
              <a:spcAft>
                <a:spcPct val="0"/>
              </a:spcAft>
              <a:tabLst>
                <a:tab pos="457200" algn="l"/>
              </a:tabLst>
              <a:defRPr>
                <a:solidFill>
                  <a:schemeClr val="tx1"/>
                </a:solidFill>
                <a:latin typeface="Arial" panose="020B0604020202020204" pitchFamily="34" charset="0"/>
              </a:defRPr>
            </a:lvl6pPr>
            <a:lvl7pPr eaLnBrk="0" fontAlgn="base" hangingPunct="0">
              <a:spcBef>
                <a:spcPct val="0"/>
              </a:spcBef>
              <a:spcAft>
                <a:spcPct val="0"/>
              </a:spcAft>
              <a:tabLst>
                <a:tab pos="457200" algn="l"/>
              </a:tabLst>
              <a:defRPr>
                <a:solidFill>
                  <a:schemeClr val="tx1"/>
                </a:solidFill>
                <a:latin typeface="Arial" panose="020B0604020202020204" pitchFamily="34" charset="0"/>
              </a:defRPr>
            </a:lvl7pPr>
            <a:lvl8pPr eaLnBrk="0" fontAlgn="base" hangingPunct="0">
              <a:spcBef>
                <a:spcPct val="0"/>
              </a:spcBef>
              <a:spcAft>
                <a:spcPct val="0"/>
              </a:spcAft>
              <a:tabLst>
                <a:tab pos="457200" algn="l"/>
              </a:tabLst>
              <a:defRPr>
                <a:solidFill>
                  <a:schemeClr val="tx1"/>
                </a:solidFill>
                <a:latin typeface="Arial" panose="020B0604020202020204" pitchFamily="34" charset="0"/>
              </a:defRPr>
            </a:lvl8pPr>
            <a:lvl9pPr eaLnBrk="0" fontAlgn="base" hangingPunct="0">
              <a:spcBef>
                <a:spcPct val="0"/>
              </a:spcBef>
              <a:spcAft>
                <a:spcPct val="0"/>
              </a:spcAft>
              <a:tabLst>
                <a:tab pos="457200" algn="l"/>
              </a:tabLst>
              <a:defRPr>
                <a:solidFill>
                  <a:schemeClr val="tx1"/>
                </a:solidFill>
                <a:latin typeface="Arial" panose="020B0604020202020204" pitchFamily="34" charset="0"/>
              </a:defRPr>
            </a:lvl9pPr>
          </a:lstStyle>
          <a:p>
            <a:r>
              <a:rPr lang="en-CA" sz="2800" dirty="0">
                <a:solidFill>
                  <a:srgbClr val="000000"/>
                </a:solidFill>
                <a:ea typeface="Times New Roman" panose="02020603050405020304" pitchFamily="18" charset="0"/>
                <a:cs typeface="Arial" panose="020B0604020202020204" pitchFamily="34" charset="0"/>
              </a:rPr>
              <a:t>1. The circle graph shows the types of books (genres) students in a grade 7 class prefer to read.</a:t>
            </a:r>
          </a:p>
          <a:p>
            <a:pPr marL="342900" indent="-342900">
              <a:buFont typeface="+mj-lt"/>
              <a:buAutoNum type="alphaLcParenR"/>
            </a:pPr>
            <a:r>
              <a:rPr lang="en-CA" sz="2800" dirty="0">
                <a:solidFill>
                  <a:srgbClr val="000000"/>
                </a:solidFill>
                <a:ea typeface="Times New Roman" panose="02020603050405020304" pitchFamily="18" charset="0"/>
                <a:cs typeface="Arial" panose="020B0604020202020204" pitchFamily="34" charset="0"/>
              </a:rPr>
              <a:t>What genre of books does most students enjoy reading? Show your thinking.</a:t>
            </a:r>
          </a:p>
          <a:p>
            <a:pPr marL="342900" indent="-342900">
              <a:buFont typeface="+mj-lt"/>
              <a:buAutoNum type="alphaLcParenR"/>
            </a:pPr>
            <a:r>
              <a:rPr lang="en-CA" sz="2800" dirty="0">
                <a:solidFill>
                  <a:srgbClr val="000000"/>
                </a:solidFill>
                <a:ea typeface="Times New Roman" panose="02020603050405020304" pitchFamily="18" charset="0"/>
                <a:cs typeface="Arial" panose="020B0604020202020204" pitchFamily="34" charset="0"/>
              </a:rPr>
              <a:t>What genre of books does students enjoy the least? How do you know?</a:t>
            </a:r>
          </a:p>
          <a:p>
            <a:pPr marL="342900" indent="-342900">
              <a:buFont typeface="+mj-lt"/>
              <a:buAutoNum type="alphaLcParenR"/>
            </a:pPr>
            <a:r>
              <a:rPr lang="en-CA" sz="2800" dirty="0">
                <a:solidFill>
                  <a:srgbClr val="000000"/>
                </a:solidFill>
                <a:ea typeface="Times New Roman" panose="02020603050405020304" pitchFamily="18" charset="0"/>
                <a:cs typeface="Arial" panose="020B0604020202020204" pitchFamily="34" charset="0"/>
              </a:rPr>
              <a:t>If there are 28 students in the class, how many students prefer to read adventure books? Show your thinking.</a:t>
            </a:r>
          </a:p>
          <a:p>
            <a:pPr marL="342900" indent="-342900">
              <a:buFont typeface="+mj-lt"/>
              <a:buAutoNum type="alphaLcParenR"/>
            </a:pPr>
            <a:r>
              <a:rPr lang="en-CA" sz="2800" dirty="0">
                <a:solidFill>
                  <a:srgbClr val="000000"/>
                </a:solidFill>
                <a:ea typeface="Times New Roman" panose="02020603050405020304" pitchFamily="18" charset="0"/>
                <a:cs typeface="Arial" panose="020B0604020202020204" pitchFamily="34" charset="0"/>
              </a:rPr>
              <a:t>How many more students prefer to read science fiction books than fantasy books? Show your thinking.</a:t>
            </a:r>
          </a:p>
        </p:txBody>
      </p:sp>
    </p:spTree>
    <p:extLst>
      <p:ext uri="{BB962C8B-B14F-4D97-AF65-F5344CB8AC3E}">
        <p14:creationId xmlns:p14="http://schemas.microsoft.com/office/powerpoint/2010/main" val="116564582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975A07F-72AA-5CF4-B4CF-7565907A01F0}"/>
            </a:ext>
          </a:extLst>
        </p:cNvPr>
        <p:cNvGrpSpPr/>
        <p:nvPr/>
      </p:nvGrpSpPr>
      <p:grpSpPr>
        <a:xfrm>
          <a:off x="0" y="0"/>
          <a:ext cx="0" cy="0"/>
          <a:chOff x="0" y="0"/>
          <a:chExt cx="0" cy="0"/>
        </a:xfrm>
      </p:grpSpPr>
      <p:grpSp>
        <p:nvGrpSpPr>
          <p:cNvPr id="10" name="Group 9">
            <a:extLst>
              <a:ext uri="{FF2B5EF4-FFF2-40B4-BE49-F238E27FC236}">
                <a16:creationId xmlns:a16="http://schemas.microsoft.com/office/drawing/2014/main" id="{14035913-5996-3661-53F3-497D77A72F79}"/>
              </a:ext>
            </a:extLst>
          </p:cNvPr>
          <p:cNvGrpSpPr/>
          <p:nvPr/>
        </p:nvGrpSpPr>
        <p:grpSpPr>
          <a:xfrm>
            <a:off x="0" y="312348"/>
            <a:ext cx="12192000" cy="1071965"/>
            <a:chOff x="0" y="300918"/>
            <a:chExt cx="12192000" cy="1071965"/>
          </a:xfrm>
        </p:grpSpPr>
        <p:sp>
          <p:nvSpPr>
            <p:cNvPr id="6" name="Rectangle 5">
              <a:extLst>
                <a:ext uri="{FF2B5EF4-FFF2-40B4-BE49-F238E27FC236}">
                  <a16:creationId xmlns:a16="http://schemas.microsoft.com/office/drawing/2014/main" id="{22296C36-0A14-09EF-4769-6BD053D74665}"/>
                </a:ext>
              </a:extLst>
            </p:cNvPr>
            <p:cNvSpPr/>
            <p:nvPr/>
          </p:nvSpPr>
          <p:spPr>
            <a:xfrm>
              <a:off x="0" y="300918"/>
              <a:ext cx="12192000" cy="1026995"/>
            </a:xfrm>
            <a:prstGeom prst="rect">
              <a:avLst/>
            </a:prstGeom>
            <a:solidFill>
              <a:schemeClr val="tx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descr="A black and white logo&#10;&#10;AI-generated content may be incorrect.">
              <a:extLst>
                <a:ext uri="{FF2B5EF4-FFF2-40B4-BE49-F238E27FC236}">
                  <a16:creationId xmlns:a16="http://schemas.microsoft.com/office/drawing/2014/main" id="{F35B6E7C-CB59-FEF9-E5FB-611CEF5BF8E7}"/>
                </a:ext>
              </a:extLst>
            </p:cNvPr>
            <p:cNvPicPr>
              <a:picLocks noChangeAspect="1"/>
            </p:cNvPicPr>
            <p:nvPr/>
          </p:nvPicPr>
          <p:blipFill>
            <a:blip r:embed="rId2"/>
            <a:srcRect t="27728" b="47123"/>
            <a:stretch>
              <a:fillRect/>
            </a:stretch>
          </p:blipFill>
          <p:spPr>
            <a:xfrm>
              <a:off x="284210" y="345446"/>
              <a:ext cx="2257926" cy="642532"/>
            </a:xfrm>
            <a:prstGeom prst="rect">
              <a:avLst/>
            </a:prstGeom>
          </p:spPr>
        </p:pic>
        <p:sp>
          <p:nvSpPr>
            <p:cNvPr id="9" name="Text Box 2">
              <a:extLst>
                <a:ext uri="{FF2B5EF4-FFF2-40B4-BE49-F238E27FC236}">
                  <a16:creationId xmlns:a16="http://schemas.microsoft.com/office/drawing/2014/main" id="{889E85EB-7C3D-D544-B0B5-6D79082A4BDB}"/>
                </a:ext>
              </a:extLst>
            </p:cNvPr>
            <p:cNvSpPr txBox="1"/>
            <p:nvPr/>
          </p:nvSpPr>
          <p:spPr>
            <a:xfrm>
              <a:off x="437660" y="937525"/>
              <a:ext cx="2901285" cy="390388"/>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15000"/>
                </a:lnSpc>
                <a:spcAft>
                  <a:spcPts val="800"/>
                </a:spcAft>
              </a:pPr>
              <a:r>
                <a:rPr lang="en-CA" sz="12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ELEMENTARY MATH PROJECT</a:t>
              </a:r>
              <a:endParaRPr lang="en-CA" sz="12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p:txBody>
        </p:sp>
        <p:sp>
          <p:nvSpPr>
            <p:cNvPr id="16" name="Text Box 2">
              <a:extLst>
                <a:ext uri="{FF2B5EF4-FFF2-40B4-BE49-F238E27FC236}">
                  <a16:creationId xmlns:a16="http://schemas.microsoft.com/office/drawing/2014/main" id="{7E3DB9A8-94E6-A4D1-AA17-49D413187FA3}"/>
                </a:ext>
              </a:extLst>
            </p:cNvPr>
            <p:cNvSpPr txBox="1"/>
            <p:nvPr/>
          </p:nvSpPr>
          <p:spPr>
            <a:xfrm>
              <a:off x="2542136" y="345888"/>
              <a:ext cx="9365655" cy="1026995"/>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gn="r"/>
              <a:r>
                <a:rPr lang="en-CA" sz="2800" b="1"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GRADE 7 CIRCLES:</a:t>
              </a:r>
            </a:p>
            <a:p>
              <a:pPr algn="r"/>
              <a:r>
                <a:rPr lang="en-CA" sz="20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CIRCLE GRAPHS</a:t>
              </a:r>
              <a:endParaRPr lang="en-CA" sz="20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p:txBody>
        </p:sp>
      </p:grpSp>
      <p:sp>
        <p:nvSpPr>
          <p:cNvPr id="12" name="Rectangle 1">
            <a:extLst>
              <a:ext uri="{FF2B5EF4-FFF2-40B4-BE49-F238E27FC236}">
                <a16:creationId xmlns:a16="http://schemas.microsoft.com/office/drawing/2014/main" id="{7C9F0CC4-8F29-AF46-52C4-487BAE681DD8}"/>
              </a:ext>
            </a:extLst>
          </p:cNvPr>
          <p:cNvSpPr>
            <a:spLocks noChangeArrowheads="1"/>
          </p:cNvSpPr>
          <p:nvPr/>
        </p:nvSpPr>
        <p:spPr bwMode="auto">
          <a:xfrm>
            <a:off x="284207" y="1591045"/>
            <a:ext cx="4620724" cy="48320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tabLst>
                <a:tab pos="457200" algn="l"/>
              </a:tabLst>
              <a:defRPr>
                <a:solidFill>
                  <a:schemeClr val="tx1"/>
                </a:solidFill>
                <a:latin typeface="Arial" panose="020B0604020202020204" pitchFamily="34" charset="0"/>
              </a:defRPr>
            </a:lvl1pPr>
            <a:lvl2pPr eaLnBrk="0" fontAlgn="base" hangingPunct="0">
              <a:spcBef>
                <a:spcPct val="0"/>
              </a:spcBef>
              <a:spcAft>
                <a:spcPct val="0"/>
              </a:spcAft>
              <a:tabLst>
                <a:tab pos="457200" algn="l"/>
              </a:tabLst>
              <a:defRPr>
                <a:solidFill>
                  <a:schemeClr val="tx1"/>
                </a:solidFill>
                <a:latin typeface="Arial" panose="020B0604020202020204" pitchFamily="34" charset="0"/>
              </a:defRPr>
            </a:lvl2pPr>
            <a:lvl3pPr eaLnBrk="0" fontAlgn="base" hangingPunct="0">
              <a:spcBef>
                <a:spcPct val="0"/>
              </a:spcBef>
              <a:spcAft>
                <a:spcPct val="0"/>
              </a:spcAft>
              <a:tabLst>
                <a:tab pos="457200" algn="l"/>
              </a:tabLst>
              <a:defRPr>
                <a:solidFill>
                  <a:schemeClr val="tx1"/>
                </a:solidFill>
                <a:latin typeface="Arial" panose="020B0604020202020204" pitchFamily="34" charset="0"/>
              </a:defRPr>
            </a:lvl3pPr>
            <a:lvl4pPr eaLnBrk="0" fontAlgn="base" hangingPunct="0">
              <a:spcBef>
                <a:spcPct val="0"/>
              </a:spcBef>
              <a:spcAft>
                <a:spcPct val="0"/>
              </a:spcAft>
              <a:tabLst>
                <a:tab pos="457200" algn="l"/>
              </a:tabLst>
              <a:defRPr>
                <a:solidFill>
                  <a:schemeClr val="tx1"/>
                </a:solidFill>
                <a:latin typeface="Arial" panose="020B0604020202020204" pitchFamily="34" charset="0"/>
              </a:defRPr>
            </a:lvl4pPr>
            <a:lvl5pPr eaLnBrk="0" fontAlgn="base" hangingPunct="0">
              <a:spcBef>
                <a:spcPct val="0"/>
              </a:spcBef>
              <a:spcAft>
                <a:spcPct val="0"/>
              </a:spcAft>
              <a:tabLst>
                <a:tab pos="457200" algn="l"/>
              </a:tabLst>
              <a:defRPr>
                <a:solidFill>
                  <a:schemeClr val="tx1"/>
                </a:solidFill>
                <a:latin typeface="Arial" panose="020B0604020202020204" pitchFamily="34" charset="0"/>
              </a:defRPr>
            </a:lvl5pPr>
            <a:lvl6pPr eaLnBrk="0" fontAlgn="base" hangingPunct="0">
              <a:spcBef>
                <a:spcPct val="0"/>
              </a:spcBef>
              <a:spcAft>
                <a:spcPct val="0"/>
              </a:spcAft>
              <a:tabLst>
                <a:tab pos="457200" algn="l"/>
              </a:tabLst>
              <a:defRPr>
                <a:solidFill>
                  <a:schemeClr val="tx1"/>
                </a:solidFill>
                <a:latin typeface="Arial" panose="020B0604020202020204" pitchFamily="34" charset="0"/>
              </a:defRPr>
            </a:lvl6pPr>
            <a:lvl7pPr eaLnBrk="0" fontAlgn="base" hangingPunct="0">
              <a:spcBef>
                <a:spcPct val="0"/>
              </a:spcBef>
              <a:spcAft>
                <a:spcPct val="0"/>
              </a:spcAft>
              <a:tabLst>
                <a:tab pos="457200" algn="l"/>
              </a:tabLst>
              <a:defRPr>
                <a:solidFill>
                  <a:schemeClr val="tx1"/>
                </a:solidFill>
                <a:latin typeface="Arial" panose="020B0604020202020204" pitchFamily="34" charset="0"/>
              </a:defRPr>
            </a:lvl7pPr>
            <a:lvl8pPr eaLnBrk="0" fontAlgn="base" hangingPunct="0">
              <a:spcBef>
                <a:spcPct val="0"/>
              </a:spcBef>
              <a:spcAft>
                <a:spcPct val="0"/>
              </a:spcAft>
              <a:tabLst>
                <a:tab pos="457200" algn="l"/>
              </a:tabLst>
              <a:defRPr>
                <a:solidFill>
                  <a:schemeClr val="tx1"/>
                </a:solidFill>
                <a:latin typeface="Arial" panose="020B0604020202020204" pitchFamily="34" charset="0"/>
              </a:defRPr>
            </a:lvl8pPr>
            <a:lvl9pPr eaLnBrk="0" fontAlgn="base" hangingPunct="0">
              <a:spcBef>
                <a:spcPct val="0"/>
              </a:spcBef>
              <a:spcAft>
                <a:spcPct val="0"/>
              </a:spcAft>
              <a:tabLst>
                <a:tab pos="457200" algn="l"/>
              </a:tabLst>
              <a:defRPr>
                <a:solidFill>
                  <a:schemeClr val="tx1"/>
                </a:solidFill>
                <a:latin typeface="Arial" panose="020B0604020202020204" pitchFamily="34" charset="0"/>
              </a:defRPr>
            </a:lvl9pPr>
          </a:lstStyle>
          <a:p>
            <a:r>
              <a:rPr lang="en-CA" sz="2800" dirty="0">
                <a:solidFill>
                  <a:srgbClr val="000000"/>
                </a:solidFill>
                <a:ea typeface="Times New Roman" panose="02020603050405020304" pitchFamily="18" charset="0"/>
                <a:cs typeface="Arial" panose="020B0604020202020204" pitchFamily="34" charset="0"/>
              </a:rPr>
              <a:t>2. The data in the chart represents the number of hours a student spends doing specific activities each week.  </a:t>
            </a:r>
          </a:p>
          <a:p>
            <a:pPr marL="342900" indent="-342900">
              <a:buFont typeface="+mj-lt"/>
              <a:buAutoNum type="alphaLcParenR"/>
            </a:pPr>
            <a:r>
              <a:rPr lang="en-CA" sz="2800" dirty="0">
                <a:solidFill>
                  <a:srgbClr val="000000"/>
                </a:solidFill>
                <a:ea typeface="Times New Roman" panose="02020603050405020304" pitchFamily="18" charset="0"/>
                <a:cs typeface="Arial" panose="020B0604020202020204" pitchFamily="34" charset="0"/>
              </a:rPr>
              <a:t>Calculate the percentage of total time this student spends doing each activity every week. Record the percentages in the chart below.</a:t>
            </a:r>
          </a:p>
        </p:txBody>
      </p:sp>
      <p:graphicFrame>
        <p:nvGraphicFramePr>
          <p:cNvPr id="2" name="Table 1">
            <a:extLst>
              <a:ext uri="{FF2B5EF4-FFF2-40B4-BE49-F238E27FC236}">
                <a16:creationId xmlns:a16="http://schemas.microsoft.com/office/drawing/2014/main" id="{8EEF4FCF-9783-581B-5197-B945F328DB44}"/>
              </a:ext>
            </a:extLst>
          </p:cNvPr>
          <p:cNvGraphicFramePr>
            <a:graphicFrameLocks noGrp="1"/>
          </p:cNvGraphicFramePr>
          <p:nvPr/>
        </p:nvGraphicFramePr>
        <p:xfrm>
          <a:off x="5058384" y="1478208"/>
          <a:ext cx="6849409" cy="5185379"/>
        </p:xfrm>
        <a:graphic>
          <a:graphicData uri="http://schemas.openxmlformats.org/drawingml/2006/table">
            <a:tbl>
              <a:tblPr firstRow="1" bandRow="1">
                <a:tableStyleId>{5C22544A-7EE6-4342-B048-85BDC9FD1C3A}</a:tableStyleId>
              </a:tblPr>
              <a:tblGrid>
                <a:gridCol w="2103584">
                  <a:extLst>
                    <a:ext uri="{9D8B030D-6E8A-4147-A177-3AD203B41FA5}">
                      <a16:colId xmlns:a16="http://schemas.microsoft.com/office/drawing/2014/main" val="3092985367"/>
                    </a:ext>
                  </a:extLst>
                </a:gridCol>
                <a:gridCol w="2103584">
                  <a:extLst>
                    <a:ext uri="{9D8B030D-6E8A-4147-A177-3AD203B41FA5}">
                      <a16:colId xmlns:a16="http://schemas.microsoft.com/office/drawing/2014/main" val="729455027"/>
                    </a:ext>
                  </a:extLst>
                </a:gridCol>
                <a:gridCol w="2642241">
                  <a:extLst>
                    <a:ext uri="{9D8B030D-6E8A-4147-A177-3AD203B41FA5}">
                      <a16:colId xmlns:a16="http://schemas.microsoft.com/office/drawing/2014/main" val="211087138"/>
                    </a:ext>
                  </a:extLst>
                </a:gridCol>
              </a:tblGrid>
              <a:tr h="430499">
                <a:tc>
                  <a:txBody>
                    <a:bodyPr/>
                    <a:lstStyle/>
                    <a:p>
                      <a:pPr algn="ctr" rtl="0" fontAlgn="t">
                        <a:spcAft>
                          <a:spcPts val="800"/>
                        </a:spcAft>
                        <a:buNone/>
                      </a:pPr>
                      <a:r>
                        <a:rPr lang="en-CA" sz="2000" b="1" i="0" u="none" strike="noStrike" dirty="0">
                          <a:solidFill>
                            <a:srgbClr val="000000"/>
                          </a:solidFill>
                          <a:effectLst/>
                          <a:latin typeface="Aptos" panose="020B0004020202020204" pitchFamily="34" charset="0"/>
                        </a:rPr>
                        <a:t>Activity</a:t>
                      </a:r>
                      <a:endParaRPr lang="en-CA" sz="3200" dirty="0">
                        <a:effectLst/>
                      </a:endParaRPr>
                    </a:p>
                  </a:txBody>
                  <a:tcPr marL="68580" marR="6858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t">
                        <a:spcAft>
                          <a:spcPts val="800"/>
                        </a:spcAft>
                        <a:buNone/>
                      </a:pPr>
                      <a:r>
                        <a:rPr lang="en-CA" sz="2000" b="1" i="0" u="none" strike="noStrike" dirty="0">
                          <a:solidFill>
                            <a:srgbClr val="000000"/>
                          </a:solidFill>
                          <a:effectLst/>
                          <a:latin typeface="Aptos" panose="020B0004020202020204" pitchFamily="34" charset="0"/>
                        </a:rPr>
                        <a:t>Hours in a Week</a:t>
                      </a:r>
                      <a:endParaRPr lang="en-CA" sz="3200" dirty="0">
                        <a:effectLst/>
                      </a:endParaRPr>
                    </a:p>
                  </a:txBody>
                  <a:tcPr marL="68580" marR="6858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t">
                        <a:spcAft>
                          <a:spcPts val="800"/>
                        </a:spcAft>
                        <a:buNone/>
                      </a:pPr>
                      <a:r>
                        <a:rPr lang="en-CA" sz="2000" b="1" i="0" u="none" strike="noStrike" dirty="0">
                          <a:solidFill>
                            <a:srgbClr val="000000"/>
                          </a:solidFill>
                          <a:effectLst/>
                          <a:latin typeface="Aptos" panose="020B0004020202020204" pitchFamily="34" charset="0"/>
                        </a:rPr>
                        <a:t>Percent of Total</a:t>
                      </a:r>
                      <a:endParaRPr lang="en-CA" sz="3200" dirty="0">
                        <a:effectLst/>
                      </a:endParaRPr>
                    </a:p>
                  </a:txBody>
                  <a:tcPr marL="68580" marR="6858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70643692"/>
                  </a:ext>
                </a:extLst>
              </a:tr>
              <a:tr h="573997">
                <a:tc>
                  <a:txBody>
                    <a:bodyPr/>
                    <a:lstStyle/>
                    <a:p>
                      <a:pPr algn="ctr" rtl="0" fontAlgn="t">
                        <a:spcAft>
                          <a:spcPts val="800"/>
                        </a:spcAft>
                        <a:buNone/>
                      </a:pPr>
                      <a:r>
                        <a:rPr lang="en-CA" sz="2000" b="0" i="0" u="none" strike="noStrike">
                          <a:solidFill>
                            <a:srgbClr val="000000"/>
                          </a:solidFill>
                          <a:effectLst/>
                          <a:latin typeface="Aptos" panose="020B0004020202020204" pitchFamily="34" charset="0"/>
                        </a:rPr>
                        <a:t>weight training</a:t>
                      </a:r>
                      <a:endParaRPr lang="en-CA" sz="3200">
                        <a:effectLst/>
                      </a:endParaRPr>
                    </a:p>
                  </a:txBody>
                  <a:tcPr marL="68580" marR="6858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t">
                        <a:spcAft>
                          <a:spcPts val="800"/>
                        </a:spcAft>
                        <a:buNone/>
                      </a:pPr>
                      <a:r>
                        <a:rPr lang="en-CA" sz="2000" b="0" i="0" u="none" strike="noStrike" dirty="0">
                          <a:solidFill>
                            <a:srgbClr val="000000"/>
                          </a:solidFill>
                          <a:effectLst/>
                          <a:latin typeface="Aptos" panose="020B0004020202020204" pitchFamily="34" charset="0"/>
                        </a:rPr>
                        <a:t>1.5</a:t>
                      </a:r>
                      <a:endParaRPr lang="en-CA" sz="3200" dirty="0">
                        <a:effectLst/>
                      </a:endParaRPr>
                    </a:p>
                  </a:txBody>
                  <a:tcPr marL="68580" marR="6858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US" sz="320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62793166"/>
                  </a:ext>
                </a:extLst>
              </a:tr>
              <a:tr h="573997">
                <a:tc>
                  <a:txBody>
                    <a:bodyPr/>
                    <a:lstStyle/>
                    <a:p>
                      <a:pPr algn="ctr" rtl="0" fontAlgn="t">
                        <a:spcAft>
                          <a:spcPts val="800"/>
                        </a:spcAft>
                        <a:buNone/>
                      </a:pPr>
                      <a:r>
                        <a:rPr lang="en-CA" sz="2000" b="0" i="0" u="none" strike="noStrike">
                          <a:solidFill>
                            <a:srgbClr val="000000"/>
                          </a:solidFill>
                          <a:effectLst/>
                          <a:latin typeface="Aptos" panose="020B0004020202020204" pitchFamily="34" charset="0"/>
                        </a:rPr>
                        <a:t>swimming</a:t>
                      </a:r>
                      <a:endParaRPr lang="en-CA" sz="3200">
                        <a:effectLst/>
                      </a:endParaRPr>
                    </a:p>
                  </a:txBody>
                  <a:tcPr marL="68580" marR="6858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t">
                        <a:spcAft>
                          <a:spcPts val="800"/>
                        </a:spcAft>
                        <a:buNone/>
                      </a:pPr>
                      <a:r>
                        <a:rPr lang="en-CA" sz="2000" b="0" i="0" u="none" strike="noStrike" dirty="0">
                          <a:solidFill>
                            <a:srgbClr val="000000"/>
                          </a:solidFill>
                          <a:effectLst/>
                          <a:latin typeface="Aptos" panose="020B0004020202020204" pitchFamily="34" charset="0"/>
                        </a:rPr>
                        <a:t>2</a:t>
                      </a:r>
                      <a:endParaRPr lang="en-CA" sz="3200" dirty="0">
                        <a:effectLst/>
                      </a:endParaRPr>
                    </a:p>
                  </a:txBody>
                  <a:tcPr marL="68580" marR="6858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US" sz="320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425317947"/>
                  </a:ext>
                </a:extLst>
              </a:tr>
              <a:tr h="573997">
                <a:tc>
                  <a:txBody>
                    <a:bodyPr/>
                    <a:lstStyle/>
                    <a:p>
                      <a:pPr algn="ctr" rtl="0" fontAlgn="t">
                        <a:spcAft>
                          <a:spcPts val="800"/>
                        </a:spcAft>
                        <a:buNone/>
                      </a:pPr>
                      <a:r>
                        <a:rPr lang="en-CA" sz="2000" b="0" i="0" u="none" strike="noStrike">
                          <a:solidFill>
                            <a:srgbClr val="000000"/>
                          </a:solidFill>
                          <a:effectLst/>
                          <a:latin typeface="Aptos" panose="020B0004020202020204" pitchFamily="34" charset="0"/>
                        </a:rPr>
                        <a:t>robotics club</a:t>
                      </a:r>
                      <a:endParaRPr lang="en-CA" sz="3200">
                        <a:effectLst/>
                      </a:endParaRPr>
                    </a:p>
                  </a:txBody>
                  <a:tcPr marL="68580" marR="6858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t">
                        <a:spcAft>
                          <a:spcPts val="800"/>
                        </a:spcAft>
                        <a:buNone/>
                      </a:pPr>
                      <a:r>
                        <a:rPr lang="en-CA" sz="2000" b="0" i="0" u="none" strike="noStrike" dirty="0">
                          <a:solidFill>
                            <a:srgbClr val="000000"/>
                          </a:solidFill>
                          <a:effectLst/>
                          <a:latin typeface="Aptos" panose="020B0004020202020204" pitchFamily="34" charset="0"/>
                        </a:rPr>
                        <a:t>15</a:t>
                      </a:r>
                      <a:endParaRPr lang="en-CA" sz="3200" dirty="0">
                        <a:effectLst/>
                      </a:endParaRPr>
                    </a:p>
                  </a:txBody>
                  <a:tcPr marL="68580" marR="6858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US" sz="320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89810383"/>
                  </a:ext>
                </a:extLst>
              </a:tr>
              <a:tr h="573997">
                <a:tc>
                  <a:txBody>
                    <a:bodyPr/>
                    <a:lstStyle/>
                    <a:p>
                      <a:pPr algn="ctr" rtl="0" fontAlgn="t">
                        <a:spcAft>
                          <a:spcPts val="800"/>
                        </a:spcAft>
                        <a:buNone/>
                      </a:pPr>
                      <a:r>
                        <a:rPr lang="en-CA" sz="2000" b="0" i="0" u="none" strike="noStrike">
                          <a:solidFill>
                            <a:srgbClr val="000000"/>
                          </a:solidFill>
                          <a:effectLst/>
                          <a:latin typeface="Aptos" panose="020B0004020202020204" pitchFamily="34" charset="0"/>
                        </a:rPr>
                        <a:t>television and movies</a:t>
                      </a:r>
                      <a:endParaRPr lang="en-CA" sz="3200">
                        <a:effectLst/>
                      </a:endParaRPr>
                    </a:p>
                  </a:txBody>
                  <a:tcPr marL="68580" marR="6858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t">
                        <a:spcAft>
                          <a:spcPts val="800"/>
                        </a:spcAft>
                        <a:buNone/>
                      </a:pPr>
                      <a:r>
                        <a:rPr lang="en-CA" sz="2000" b="0" i="0" u="none" strike="noStrike" dirty="0">
                          <a:solidFill>
                            <a:srgbClr val="000000"/>
                          </a:solidFill>
                          <a:effectLst/>
                          <a:latin typeface="Aptos" panose="020B0004020202020204" pitchFamily="34" charset="0"/>
                        </a:rPr>
                        <a:t>8</a:t>
                      </a:r>
                      <a:endParaRPr lang="en-CA" sz="3200" dirty="0">
                        <a:effectLst/>
                      </a:endParaRPr>
                    </a:p>
                  </a:txBody>
                  <a:tcPr marL="68580" marR="6858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US" sz="320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690597031"/>
                  </a:ext>
                </a:extLst>
              </a:tr>
              <a:tr h="573997">
                <a:tc>
                  <a:txBody>
                    <a:bodyPr/>
                    <a:lstStyle/>
                    <a:p>
                      <a:pPr algn="ctr" rtl="0" fontAlgn="t">
                        <a:spcAft>
                          <a:spcPts val="800"/>
                        </a:spcAft>
                        <a:buNone/>
                      </a:pPr>
                      <a:r>
                        <a:rPr lang="en-CA" sz="2000" b="0" i="0" u="none" strike="noStrike">
                          <a:solidFill>
                            <a:srgbClr val="000000"/>
                          </a:solidFill>
                          <a:effectLst/>
                          <a:latin typeface="Aptos" panose="020B0004020202020204" pitchFamily="34" charset="0"/>
                        </a:rPr>
                        <a:t>student council</a:t>
                      </a:r>
                      <a:endParaRPr lang="en-CA" sz="3200">
                        <a:effectLst/>
                      </a:endParaRPr>
                    </a:p>
                  </a:txBody>
                  <a:tcPr marL="68580" marR="6858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t">
                        <a:spcAft>
                          <a:spcPts val="800"/>
                        </a:spcAft>
                        <a:buNone/>
                      </a:pPr>
                      <a:r>
                        <a:rPr lang="en-CA" sz="2000" b="0" i="0" u="none" strike="noStrike" dirty="0">
                          <a:solidFill>
                            <a:srgbClr val="000000"/>
                          </a:solidFill>
                          <a:effectLst/>
                          <a:latin typeface="Aptos" panose="020B0004020202020204" pitchFamily="34" charset="0"/>
                        </a:rPr>
                        <a:t>2</a:t>
                      </a:r>
                      <a:endParaRPr lang="en-CA" sz="3200" dirty="0">
                        <a:effectLst/>
                      </a:endParaRPr>
                    </a:p>
                  </a:txBody>
                  <a:tcPr marL="68580" marR="6858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US" sz="320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892652800"/>
                  </a:ext>
                </a:extLst>
              </a:tr>
              <a:tr h="573997">
                <a:tc>
                  <a:txBody>
                    <a:bodyPr/>
                    <a:lstStyle/>
                    <a:p>
                      <a:pPr algn="ctr" rtl="0" fontAlgn="t">
                        <a:spcAft>
                          <a:spcPts val="800"/>
                        </a:spcAft>
                        <a:buNone/>
                      </a:pPr>
                      <a:r>
                        <a:rPr lang="en-CA" sz="2000" b="0" i="0" u="none" strike="noStrike">
                          <a:solidFill>
                            <a:srgbClr val="000000"/>
                          </a:solidFill>
                          <a:effectLst/>
                          <a:latin typeface="Aptos" panose="020B0004020202020204" pitchFamily="34" charset="0"/>
                        </a:rPr>
                        <a:t>reading</a:t>
                      </a:r>
                      <a:endParaRPr lang="en-CA" sz="3200">
                        <a:effectLst/>
                      </a:endParaRPr>
                    </a:p>
                  </a:txBody>
                  <a:tcPr marL="68580" marR="6858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t">
                        <a:spcAft>
                          <a:spcPts val="800"/>
                        </a:spcAft>
                        <a:buNone/>
                      </a:pPr>
                      <a:r>
                        <a:rPr lang="en-CA" sz="2000" b="0" i="0" u="none" strike="noStrike" dirty="0">
                          <a:solidFill>
                            <a:srgbClr val="000000"/>
                          </a:solidFill>
                          <a:effectLst/>
                          <a:latin typeface="Aptos" panose="020B0004020202020204" pitchFamily="34" charset="0"/>
                        </a:rPr>
                        <a:t>1</a:t>
                      </a:r>
                      <a:endParaRPr lang="en-CA" sz="3200" dirty="0">
                        <a:effectLst/>
                      </a:endParaRPr>
                    </a:p>
                  </a:txBody>
                  <a:tcPr marL="68580" marR="6858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US" sz="320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659292099"/>
                  </a:ext>
                </a:extLst>
              </a:tr>
              <a:tr h="573997">
                <a:tc>
                  <a:txBody>
                    <a:bodyPr/>
                    <a:lstStyle/>
                    <a:p>
                      <a:pPr algn="ctr" rtl="0" fontAlgn="t">
                        <a:spcAft>
                          <a:spcPts val="800"/>
                        </a:spcAft>
                        <a:buNone/>
                      </a:pPr>
                      <a:r>
                        <a:rPr lang="en-CA" sz="2000" b="0" i="0" u="none" strike="noStrike">
                          <a:solidFill>
                            <a:srgbClr val="000000"/>
                          </a:solidFill>
                          <a:effectLst/>
                          <a:latin typeface="Aptos" panose="020B0004020202020204" pitchFamily="34" charset="0"/>
                        </a:rPr>
                        <a:t>playing piano</a:t>
                      </a:r>
                      <a:endParaRPr lang="en-CA" sz="3200">
                        <a:effectLst/>
                      </a:endParaRPr>
                    </a:p>
                  </a:txBody>
                  <a:tcPr marL="68580" marR="6858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t">
                        <a:spcAft>
                          <a:spcPts val="800"/>
                        </a:spcAft>
                        <a:buNone/>
                      </a:pPr>
                      <a:r>
                        <a:rPr lang="en-CA" sz="2000" b="0" i="0" u="none" strike="noStrike" dirty="0">
                          <a:solidFill>
                            <a:srgbClr val="000000"/>
                          </a:solidFill>
                          <a:effectLst/>
                          <a:latin typeface="Aptos" panose="020B0004020202020204" pitchFamily="34" charset="0"/>
                        </a:rPr>
                        <a:t>1.5</a:t>
                      </a:r>
                      <a:endParaRPr lang="en-CA" sz="3200" dirty="0">
                        <a:effectLst/>
                      </a:endParaRPr>
                    </a:p>
                  </a:txBody>
                  <a:tcPr marL="68580" marR="6858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US" sz="32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178767614"/>
                  </a:ext>
                </a:extLst>
              </a:tr>
              <a:tr h="573997">
                <a:tc>
                  <a:txBody>
                    <a:bodyPr/>
                    <a:lstStyle/>
                    <a:p>
                      <a:pPr algn="ctr" rtl="0" fontAlgn="t">
                        <a:spcAft>
                          <a:spcPts val="800"/>
                        </a:spcAft>
                        <a:buNone/>
                      </a:pPr>
                      <a:r>
                        <a:rPr lang="en-CA" sz="2000" b="0" i="0" u="none" strike="noStrike">
                          <a:solidFill>
                            <a:srgbClr val="000000"/>
                          </a:solidFill>
                          <a:effectLst/>
                          <a:latin typeface="Aptos" panose="020B0004020202020204" pitchFamily="34" charset="0"/>
                        </a:rPr>
                        <a:t>video games</a:t>
                      </a:r>
                      <a:endParaRPr lang="en-CA" sz="3200">
                        <a:effectLst/>
                      </a:endParaRPr>
                    </a:p>
                  </a:txBody>
                  <a:tcPr marL="68580" marR="6858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t">
                        <a:spcAft>
                          <a:spcPts val="800"/>
                        </a:spcAft>
                        <a:buNone/>
                      </a:pPr>
                      <a:r>
                        <a:rPr lang="en-CA" sz="2000" b="0" i="0" u="none" strike="noStrike" dirty="0">
                          <a:solidFill>
                            <a:srgbClr val="000000"/>
                          </a:solidFill>
                          <a:effectLst/>
                          <a:latin typeface="Aptos" panose="020B0004020202020204" pitchFamily="34" charset="0"/>
                        </a:rPr>
                        <a:t>9</a:t>
                      </a:r>
                      <a:endParaRPr lang="en-CA" sz="3200" dirty="0">
                        <a:effectLst/>
                      </a:endParaRPr>
                    </a:p>
                  </a:txBody>
                  <a:tcPr marL="68580" marR="6858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US" sz="32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266019643"/>
                  </a:ext>
                </a:extLst>
              </a:tr>
            </a:tbl>
          </a:graphicData>
        </a:graphic>
      </p:graphicFrame>
    </p:spTree>
    <p:extLst>
      <p:ext uri="{BB962C8B-B14F-4D97-AF65-F5344CB8AC3E}">
        <p14:creationId xmlns:p14="http://schemas.microsoft.com/office/powerpoint/2010/main" val="226970523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2C5819-880C-E1A1-A8DF-278EDB55BE95}"/>
            </a:ext>
          </a:extLst>
        </p:cNvPr>
        <p:cNvGrpSpPr/>
        <p:nvPr/>
      </p:nvGrpSpPr>
      <p:grpSpPr>
        <a:xfrm>
          <a:off x="0" y="0"/>
          <a:ext cx="0" cy="0"/>
          <a:chOff x="0" y="0"/>
          <a:chExt cx="0" cy="0"/>
        </a:xfrm>
      </p:grpSpPr>
      <p:grpSp>
        <p:nvGrpSpPr>
          <p:cNvPr id="10" name="Group 9">
            <a:extLst>
              <a:ext uri="{FF2B5EF4-FFF2-40B4-BE49-F238E27FC236}">
                <a16:creationId xmlns:a16="http://schemas.microsoft.com/office/drawing/2014/main" id="{4AB0AC74-B188-B7A6-F401-9565AFE1884D}"/>
              </a:ext>
            </a:extLst>
          </p:cNvPr>
          <p:cNvGrpSpPr/>
          <p:nvPr/>
        </p:nvGrpSpPr>
        <p:grpSpPr>
          <a:xfrm>
            <a:off x="0" y="312348"/>
            <a:ext cx="12192000" cy="1071965"/>
            <a:chOff x="0" y="300918"/>
            <a:chExt cx="12192000" cy="1071965"/>
          </a:xfrm>
        </p:grpSpPr>
        <p:sp>
          <p:nvSpPr>
            <p:cNvPr id="6" name="Rectangle 5">
              <a:extLst>
                <a:ext uri="{FF2B5EF4-FFF2-40B4-BE49-F238E27FC236}">
                  <a16:creationId xmlns:a16="http://schemas.microsoft.com/office/drawing/2014/main" id="{0B0C5010-D62C-3C4A-7E97-8BA9F5E1889B}"/>
                </a:ext>
              </a:extLst>
            </p:cNvPr>
            <p:cNvSpPr/>
            <p:nvPr/>
          </p:nvSpPr>
          <p:spPr>
            <a:xfrm>
              <a:off x="0" y="300918"/>
              <a:ext cx="12192000" cy="1026995"/>
            </a:xfrm>
            <a:prstGeom prst="rect">
              <a:avLst/>
            </a:prstGeom>
            <a:solidFill>
              <a:schemeClr val="tx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descr="A black and white logo&#10;&#10;AI-generated content may be incorrect.">
              <a:extLst>
                <a:ext uri="{FF2B5EF4-FFF2-40B4-BE49-F238E27FC236}">
                  <a16:creationId xmlns:a16="http://schemas.microsoft.com/office/drawing/2014/main" id="{70DF25DD-7C66-7E82-5B61-5BD6D9AFBFAF}"/>
                </a:ext>
              </a:extLst>
            </p:cNvPr>
            <p:cNvPicPr>
              <a:picLocks noChangeAspect="1"/>
            </p:cNvPicPr>
            <p:nvPr/>
          </p:nvPicPr>
          <p:blipFill>
            <a:blip r:embed="rId2"/>
            <a:srcRect t="27728" b="47123"/>
            <a:stretch>
              <a:fillRect/>
            </a:stretch>
          </p:blipFill>
          <p:spPr>
            <a:xfrm>
              <a:off x="284210" y="345446"/>
              <a:ext cx="2257926" cy="642532"/>
            </a:xfrm>
            <a:prstGeom prst="rect">
              <a:avLst/>
            </a:prstGeom>
          </p:spPr>
        </p:pic>
        <p:sp>
          <p:nvSpPr>
            <p:cNvPr id="9" name="Text Box 2">
              <a:extLst>
                <a:ext uri="{FF2B5EF4-FFF2-40B4-BE49-F238E27FC236}">
                  <a16:creationId xmlns:a16="http://schemas.microsoft.com/office/drawing/2014/main" id="{8FC1653C-8B7F-9E8E-C090-964DBC45F1AD}"/>
                </a:ext>
              </a:extLst>
            </p:cNvPr>
            <p:cNvSpPr txBox="1"/>
            <p:nvPr/>
          </p:nvSpPr>
          <p:spPr>
            <a:xfrm>
              <a:off x="437660" y="937525"/>
              <a:ext cx="2901285" cy="390388"/>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15000"/>
                </a:lnSpc>
                <a:spcAft>
                  <a:spcPts val="800"/>
                </a:spcAft>
              </a:pPr>
              <a:r>
                <a:rPr lang="en-CA" sz="12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ELEMENTARY MATH PROJECT</a:t>
              </a:r>
              <a:endParaRPr lang="en-CA" sz="12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p:txBody>
        </p:sp>
        <p:sp>
          <p:nvSpPr>
            <p:cNvPr id="16" name="Text Box 2">
              <a:extLst>
                <a:ext uri="{FF2B5EF4-FFF2-40B4-BE49-F238E27FC236}">
                  <a16:creationId xmlns:a16="http://schemas.microsoft.com/office/drawing/2014/main" id="{5CC53F8A-8060-1072-DDFC-CFFD43415746}"/>
                </a:ext>
              </a:extLst>
            </p:cNvPr>
            <p:cNvSpPr txBox="1"/>
            <p:nvPr/>
          </p:nvSpPr>
          <p:spPr>
            <a:xfrm>
              <a:off x="2542136" y="345888"/>
              <a:ext cx="9365655" cy="1026995"/>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gn="r"/>
              <a:r>
                <a:rPr lang="en-CA" sz="2800" b="1"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GRADE 7 CIRCLES:</a:t>
              </a:r>
            </a:p>
            <a:p>
              <a:pPr algn="r"/>
              <a:r>
                <a:rPr lang="en-CA" sz="20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CIRCLE GRAPHS</a:t>
              </a:r>
              <a:endParaRPr lang="en-CA" sz="20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p:txBody>
        </p:sp>
      </p:grpSp>
      <p:sp>
        <p:nvSpPr>
          <p:cNvPr id="12" name="Rectangle 1">
            <a:extLst>
              <a:ext uri="{FF2B5EF4-FFF2-40B4-BE49-F238E27FC236}">
                <a16:creationId xmlns:a16="http://schemas.microsoft.com/office/drawing/2014/main" id="{2A346664-FD43-9579-7077-48BE7036B2EE}"/>
              </a:ext>
            </a:extLst>
          </p:cNvPr>
          <p:cNvSpPr>
            <a:spLocks noChangeArrowheads="1"/>
          </p:cNvSpPr>
          <p:nvPr/>
        </p:nvSpPr>
        <p:spPr bwMode="auto">
          <a:xfrm>
            <a:off x="437660" y="1930980"/>
            <a:ext cx="11213887" cy="267765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tabLst>
                <a:tab pos="457200" algn="l"/>
              </a:tabLst>
              <a:defRPr>
                <a:solidFill>
                  <a:schemeClr val="tx1"/>
                </a:solidFill>
                <a:latin typeface="Arial" panose="020B0604020202020204" pitchFamily="34" charset="0"/>
              </a:defRPr>
            </a:lvl1pPr>
            <a:lvl2pPr eaLnBrk="0" fontAlgn="base" hangingPunct="0">
              <a:spcBef>
                <a:spcPct val="0"/>
              </a:spcBef>
              <a:spcAft>
                <a:spcPct val="0"/>
              </a:spcAft>
              <a:tabLst>
                <a:tab pos="457200" algn="l"/>
              </a:tabLst>
              <a:defRPr>
                <a:solidFill>
                  <a:schemeClr val="tx1"/>
                </a:solidFill>
                <a:latin typeface="Arial" panose="020B0604020202020204" pitchFamily="34" charset="0"/>
              </a:defRPr>
            </a:lvl2pPr>
            <a:lvl3pPr eaLnBrk="0" fontAlgn="base" hangingPunct="0">
              <a:spcBef>
                <a:spcPct val="0"/>
              </a:spcBef>
              <a:spcAft>
                <a:spcPct val="0"/>
              </a:spcAft>
              <a:tabLst>
                <a:tab pos="457200" algn="l"/>
              </a:tabLst>
              <a:defRPr>
                <a:solidFill>
                  <a:schemeClr val="tx1"/>
                </a:solidFill>
                <a:latin typeface="Arial" panose="020B0604020202020204" pitchFamily="34" charset="0"/>
              </a:defRPr>
            </a:lvl3pPr>
            <a:lvl4pPr eaLnBrk="0" fontAlgn="base" hangingPunct="0">
              <a:spcBef>
                <a:spcPct val="0"/>
              </a:spcBef>
              <a:spcAft>
                <a:spcPct val="0"/>
              </a:spcAft>
              <a:tabLst>
                <a:tab pos="457200" algn="l"/>
              </a:tabLst>
              <a:defRPr>
                <a:solidFill>
                  <a:schemeClr val="tx1"/>
                </a:solidFill>
                <a:latin typeface="Arial" panose="020B0604020202020204" pitchFamily="34" charset="0"/>
              </a:defRPr>
            </a:lvl4pPr>
            <a:lvl5pPr eaLnBrk="0" fontAlgn="base" hangingPunct="0">
              <a:spcBef>
                <a:spcPct val="0"/>
              </a:spcBef>
              <a:spcAft>
                <a:spcPct val="0"/>
              </a:spcAft>
              <a:tabLst>
                <a:tab pos="457200" algn="l"/>
              </a:tabLst>
              <a:defRPr>
                <a:solidFill>
                  <a:schemeClr val="tx1"/>
                </a:solidFill>
                <a:latin typeface="Arial" panose="020B0604020202020204" pitchFamily="34" charset="0"/>
              </a:defRPr>
            </a:lvl5pPr>
            <a:lvl6pPr eaLnBrk="0" fontAlgn="base" hangingPunct="0">
              <a:spcBef>
                <a:spcPct val="0"/>
              </a:spcBef>
              <a:spcAft>
                <a:spcPct val="0"/>
              </a:spcAft>
              <a:tabLst>
                <a:tab pos="457200" algn="l"/>
              </a:tabLst>
              <a:defRPr>
                <a:solidFill>
                  <a:schemeClr val="tx1"/>
                </a:solidFill>
                <a:latin typeface="Arial" panose="020B0604020202020204" pitchFamily="34" charset="0"/>
              </a:defRPr>
            </a:lvl6pPr>
            <a:lvl7pPr eaLnBrk="0" fontAlgn="base" hangingPunct="0">
              <a:spcBef>
                <a:spcPct val="0"/>
              </a:spcBef>
              <a:spcAft>
                <a:spcPct val="0"/>
              </a:spcAft>
              <a:tabLst>
                <a:tab pos="457200" algn="l"/>
              </a:tabLst>
              <a:defRPr>
                <a:solidFill>
                  <a:schemeClr val="tx1"/>
                </a:solidFill>
                <a:latin typeface="Arial" panose="020B0604020202020204" pitchFamily="34" charset="0"/>
              </a:defRPr>
            </a:lvl7pPr>
            <a:lvl8pPr eaLnBrk="0" fontAlgn="base" hangingPunct="0">
              <a:spcBef>
                <a:spcPct val="0"/>
              </a:spcBef>
              <a:spcAft>
                <a:spcPct val="0"/>
              </a:spcAft>
              <a:tabLst>
                <a:tab pos="457200" algn="l"/>
              </a:tabLst>
              <a:defRPr>
                <a:solidFill>
                  <a:schemeClr val="tx1"/>
                </a:solidFill>
                <a:latin typeface="Arial" panose="020B0604020202020204" pitchFamily="34" charset="0"/>
              </a:defRPr>
            </a:lvl8pPr>
            <a:lvl9pPr eaLnBrk="0" fontAlgn="base" hangingPunct="0">
              <a:spcBef>
                <a:spcPct val="0"/>
              </a:spcBef>
              <a:spcAft>
                <a:spcPct val="0"/>
              </a:spcAft>
              <a:tabLst>
                <a:tab pos="457200" algn="l"/>
              </a:tabLst>
              <a:defRPr>
                <a:solidFill>
                  <a:schemeClr val="tx1"/>
                </a:solidFill>
                <a:latin typeface="Arial" panose="020B0604020202020204" pitchFamily="34" charset="0"/>
              </a:defRPr>
            </a:lvl9pPr>
          </a:lstStyle>
          <a:p>
            <a:r>
              <a:rPr lang="en-CA" sz="2800" dirty="0">
                <a:solidFill>
                  <a:srgbClr val="000000"/>
                </a:solidFill>
                <a:ea typeface="Times New Roman" panose="02020603050405020304" pitchFamily="18" charset="0"/>
                <a:cs typeface="Arial" panose="020B0604020202020204" pitchFamily="34" charset="0"/>
              </a:rPr>
              <a:t>2b) On the circle graph, write the percent value for each activity inside or next to its sector. Create a legend on the side that shows the colour used for each activity. Make sure every slice is labeled so it shows what the activity is and the portion of the circle it represents, as a percent value. Also, create a title for this circle graph that describes what the graph shows!</a:t>
            </a:r>
          </a:p>
        </p:txBody>
      </p:sp>
    </p:spTree>
    <p:extLst>
      <p:ext uri="{BB962C8B-B14F-4D97-AF65-F5344CB8AC3E}">
        <p14:creationId xmlns:p14="http://schemas.microsoft.com/office/powerpoint/2010/main" val="281169885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4A45FEF-B371-495D-6733-1FBDDB963347}"/>
            </a:ext>
          </a:extLst>
        </p:cNvPr>
        <p:cNvGrpSpPr/>
        <p:nvPr/>
      </p:nvGrpSpPr>
      <p:grpSpPr>
        <a:xfrm>
          <a:off x="0" y="0"/>
          <a:ext cx="0" cy="0"/>
          <a:chOff x="0" y="0"/>
          <a:chExt cx="0" cy="0"/>
        </a:xfrm>
      </p:grpSpPr>
      <p:grpSp>
        <p:nvGrpSpPr>
          <p:cNvPr id="10" name="Group 9">
            <a:extLst>
              <a:ext uri="{FF2B5EF4-FFF2-40B4-BE49-F238E27FC236}">
                <a16:creationId xmlns:a16="http://schemas.microsoft.com/office/drawing/2014/main" id="{E88E71CE-5226-6813-51F7-900DBED7DB08}"/>
              </a:ext>
            </a:extLst>
          </p:cNvPr>
          <p:cNvGrpSpPr/>
          <p:nvPr/>
        </p:nvGrpSpPr>
        <p:grpSpPr>
          <a:xfrm>
            <a:off x="0" y="312348"/>
            <a:ext cx="12192000" cy="1071965"/>
            <a:chOff x="0" y="300918"/>
            <a:chExt cx="12192000" cy="1071965"/>
          </a:xfrm>
        </p:grpSpPr>
        <p:sp>
          <p:nvSpPr>
            <p:cNvPr id="6" name="Rectangle 5">
              <a:extLst>
                <a:ext uri="{FF2B5EF4-FFF2-40B4-BE49-F238E27FC236}">
                  <a16:creationId xmlns:a16="http://schemas.microsoft.com/office/drawing/2014/main" id="{2A774C59-A6E6-A47D-9022-938656326BF3}"/>
                </a:ext>
              </a:extLst>
            </p:cNvPr>
            <p:cNvSpPr/>
            <p:nvPr/>
          </p:nvSpPr>
          <p:spPr>
            <a:xfrm>
              <a:off x="0" y="300918"/>
              <a:ext cx="12192000" cy="1026995"/>
            </a:xfrm>
            <a:prstGeom prst="rect">
              <a:avLst/>
            </a:prstGeom>
            <a:solidFill>
              <a:schemeClr val="tx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descr="A black and white logo&#10;&#10;AI-generated content may be incorrect.">
              <a:extLst>
                <a:ext uri="{FF2B5EF4-FFF2-40B4-BE49-F238E27FC236}">
                  <a16:creationId xmlns:a16="http://schemas.microsoft.com/office/drawing/2014/main" id="{AA0D6F97-F84E-D4B3-4333-558C8BCE2963}"/>
                </a:ext>
              </a:extLst>
            </p:cNvPr>
            <p:cNvPicPr>
              <a:picLocks noChangeAspect="1"/>
            </p:cNvPicPr>
            <p:nvPr/>
          </p:nvPicPr>
          <p:blipFill>
            <a:blip r:embed="rId2"/>
            <a:srcRect t="27728" b="47123"/>
            <a:stretch>
              <a:fillRect/>
            </a:stretch>
          </p:blipFill>
          <p:spPr>
            <a:xfrm>
              <a:off x="284210" y="345446"/>
              <a:ext cx="2257926" cy="642532"/>
            </a:xfrm>
            <a:prstGeom prst="rect">
              <a:avLst/>
            </a:prstGeom>
          </p:spPr>
        </p:pic>
        <p:sp>
          <p:nvSpPr>
            <p:cNvPr id="9" name="Text Box 2">
              <a:extLst>
                <a:ext uri="{FF2B5EF4-FFF2-40B4-BE49-F238E27FC236}">
                  <a16:creationId xmlns:a16="http://schemas.microsoft.com/office/drawing/2014/main" id="{08ADFE72-70BF-3D0F-3288-631DB7D5FCC7}"/>
                </a:ext>
              </a:extLst>
            </p:cNvPr>
            <p:cNvSpPr txBox="1"/>
            <p:nvPr/>
          </p:nvSpPr>
          <p:spPr>
            <a:xfrm>
              <a:off x="437660" y="937525"/>
              <a:ext cx="2901285" cy="390388"/>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15000"/>
                </a:lnSpc>
                <a:spcAft>
                  <a:spcPts val="800"/>
                </a:spcAft>
              </a:pPr>
              <a:r>
                <a:rPr lang="en-CA" sz="12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ELEMENTARY MATH PROJECT</a:t>
              </a:r>
              <a:endParaRPr lang="en-CA" sz="12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p:txBody>
        </p:sp>
        <p:sp>
          <p:nvSpPr>
            <p:cNvPr id="16" name="Text Box 2">
              <a:extLst>
                <a:ext uri="{FF2B5EF4-FFF2-40B4-BE49-F238E27FC236}">
                  <a16:creationId xmlns:a16="http://schemas.microsoft.com/office/drawing/2014/main" id="{107EE688-9DFD-2E10-B65D-09C0BE708703}"/>
                </a:ext>
              </a:extLst>
            </p:cNvPr>
            <p:cNvSpPr txBox="1"/>
            <p:nvPr/>
          </p:nvSpPr>
          <p:spPr>
            <a:xfrm>
              <a:off x="2542136" y="345888"/>
              <a:ext cx="9365655" cy="1026995"/>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gn="r"/>
              <a:r>
                <a:rPr lang="en-CA" sz="2800" b="1"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GRADE 7 CIRCLES:</a:t>
              </a:r>
            </a:p>
            <a:p>
              <a:pPr algn="r"/>
              <a:r>
                <a:rPr lang="en-CA" sz="20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CIRCLE GRAPHS</a:t>
              </a:r>
              <a:endParaRPr lang="en-CA" sz="20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p:txBody>
        </p:sp>
      </p:grpSp>
      <p:sp>
        <p:nvSpPr>
          <p:cNvPr id="12" name="Rectangle 1">
            <a:extLst>
              <a:ext uri="{FF2B5EF4-FFF2-40B4-BE49-F238E27FC236}">
                <a16:creationId xmlns:a16="http://schemas.microsoft.com/office/drawing/2014/main" id="{52A2F2A8-F346-42FB-C8F9-806877C48CD8}"/>
              </a:ext>
            </a:extLst>
          </p:cNvPr>
          <p:cNvSpPr>
            <a:spLocks noChangeArrowheads="1"/>
          </p:cNvSpPr>
          <p:nvPr/>
        </p:nvSpPr>
        <p:spPr bwMode="auto">
          <a:xfrm>
            <a:off x="110221" y="2379974"/>
            <a:ext cx="2901285" cy="267765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tabLst>
                <a:tab pos="457200" algn="l"/>
              </a:tabLst>
              <a:defRPr>
                <a:solidFill>
                  <a:schemeClr val="tx1"/>
                </a:solidFill>
                <a:latin typeface="Arial" panose="020B0604020202020204" pitchFamily="34" charset="0"/>
              </a:defRPr>
            </a:lvl1pPr>
            <a:lvl2pPr eaLnBrk="0" fontAlgn="base" hangingPunct="0">
              <a:spcBef>
                <a:spcPct val="0"/>
              </a:spcBef>
              <a:spcAft>
                <a:spcPct val="0"/>
              </a:spcAft>
              <a:tabLst>
                <a:tab pos="457200" algn="l"/>
              </a:tabLst>
              <a:defRPr>
                <a:solidFill>
                  <a:schemeClr val="tx1"/>
                </a:solidFill>
                <a:latin typeface="Arial" panose="020B0604020202020204" pitchFamily="34" charset="0"/>
              </a:defRPr>
            </a:lvl2pPr>
            <a:lvl3pPr eaLnBrk="0" fontAlgn="base" hangingPunct="0">
              <a:spcBef>
                <a:spcPct val="0"/>
              </a:spcBef>
              <a:spcAft>
                <a:spcPct val="0"/>
              </a:spcAft>
              <a:tabLst>
                <a:tab pos="457200" algn="l"/>
              </a:tabLst>
              <a:defRPr>
                <a:solidFill>
                  <a:schemeClr val="tx1"/>
                </a:solidFill>
                <a:latin typeface="Arial" panose="020B0604020202020204" pitchFamily="34" charset="0"/>
              </a:defRPr>
            </a:lvl3pPr>
            <a:lvl4pPr eaLnBrk="0" fontAlgn="base" hangingPunct="0">
              <a:spcBef>
                <a:spcPct val="0"/>
              </a:spcBef>
              <a:spcAft>
                <a:spcPct val="0"/>
              </a:spcAft>
              <a:tabLst>
                <a:tab pos="457200" algn="l"/>
              </a:tabLst>
              <a:defRPr>
                <a:solidFill>
                  <a:schemeClr val="tx1"/>
                </a:solidFill>
                <a:latin typeface="Arial" panose="020B0604020202020204" pitchFamily="34" charset="0"/>
              </a:defRPr>
            </a:lvl4pPr>
            <a:lvl5pPr eaLnBrk="0" fontAlgn="base" hangingPunct="0">
              <a:spcBef>
                <a:spcPct val="0"/>
              </a:spcBef>
              <a:spcAft>
                <a:spcPct val="0"/>
              </a:spcAft>
              <a:tabLst>
                <a:tab pos="457200" algn="l"/>
              </a:tabLst>
              <a:defRPr>
                <a:solidFill>
                  <a:schemeClr val="tx1"/>
                </a:solidFill>
                <a:latin typeface="Arial" panose="020B0604020202020204" pitchFamily="34" charset="0"/>
              </a:defRPr>
            </a:lvl5pPr>
            <a:lvl6pPr eaLnBrk="0" fontAlgn="base" hangingPunct="0">
              <a:spcBef>
                <a:spcPct val="0"/>
              </a:spcBef>
              <a:spcAft>
                <a:spcPct val="0"/>
              </a:spcAft>
              <a:tabLst>
                <a:tab pos="457200" algn="l"/>
              </a:tabLst>
              <a:defRPr>
                <a:solidFill>
                  <a:schemeClr val="tx1"/>
                </a:solidFill>
                <a:latin typeface="Arial" panose="020B0604020202020204" pitchFamily="34" charset="0"/>
              </a:defRPr>
            </a:lvl6pPr>
            <a:lvl7pPr eaLnBrk="0" fontAlgn="base" hangingPunct="0">
              <a:spcBef>
                <a:spcPct val="0"/>
              </a:spcBef>
              <a:spcAft>
                <a:spcPct val="0"/>
              </a:spcAft>
              <a:tabLst>
                <a:tab pos="457200" algn="l"/>
              </a:tabLst>
              <a:defRPr>
                <a:solidFill>
                  <a:schemeClr val="tx1"/>
                </a:solidFill>
                <a:latin typeface="Arial" panose="020B0604020202020204" pitchFamily="34" charset="0"/>
              </a:defRPr>
            </a:lvl7pPr>
            <a:lvl8pPr eaLnBrk="0" fontAlgn="base" hangingPunct="0">
              <a:spcBef>
                <a:spcPct val="0"/>
              </a:spcBef>
              <a:spcAft>
                <a:spcPct val="0"/>
              </a:spcAft>
              <a:tabLst>
                <a:tab pos="457200" algn="l"/>
              </a:tabLst>
              <a:defRPr>
                <a:solidFill>
                  <a:schemeClr val="tx1"/>
                </a:solidFill>
                <a:latin typeface="Arial" panose="020B0604020202020204" pitchFamily="34" charset="0"/>
              </a:defRPr>
            </a:lvl8pPr>
            <a:lvl9pPr eaLnBrk="0" fontAlgn="base" hangingPunct="0">
              <a:spcBef>
                <a:spcPct val="0"/>
              </a:spcBef>
              <a:spcAft>
                <a:spcPct val="0"/>
              </a:spcAft>
              <a:tabLst>
                <a:tab pos="457200" algn="l"/>
              </a:tabLst>
              <a:defRPr>
                <a:solidFill>
                  <a:schemeClr val="tx1"/>
                </a:solidFill>
                <a:latin typeface="Arial" panose="020B0604020202020204" pitchFamily="34" charset="0"/>
              </a:defRPr>
            </a:lvl9pPr>
          </a:lstStyle>
          <a:p>
            <a:r>
              <a:rPr lang="en-CA" sz="2800" dirty="0">
                <a:solidFill>
                  <a:srgbClr val="000000"/>
                </a:solidFill>
                <a:ea typeface="Times New Roman" panose="02020603050405020304" pitchFamily="18" charset="0"/>
                <a:cs typeface="Arial" panose="020B0604020202020204" pitchFamily="34" charset="0"/>
              </a:rPr>
              <a:t>3. All the grade 7s were surveyed to determine their favourite flavour of ice cream. </a:t>
            </a:r>
          </a:p>
        </p:txBody>
      </p:sp>
      <p:graphicFrame>
        <p:nvGraphicFramePr>
          <p:cNvPr id="2" name="Table 1">
            <a:extLst>
              <a:ext uri="{FF2B5EF4-FFF2-40B4-BE49-F238E27FC236}">
                <a16:creationId xmlns:a16="http://schemas.microsoft.com/office/drawing/2014/main" id="{FF4B90F6-3341-6E01-52FE-720544688639}"/>
              </a:ext>
            </a:extLst>
          </p:cNvPr>
          <p:cNvGraphicFramePr>
            <a:graphicFrameLocks noGrp="1"/>
          </p:cNvGraphicFramePr>
          <p:nvPr/>
        </p:nvGraphicFramePr>
        <p:xfrm>
          <a:off x="3188481" y="1930980"/>
          <a:ext cx="8719310" cy="4254264"/>
        </p:xfrm>
        <a:graphic>
          <a:graphicData uri="http://schemas.openxmlformats.org/drawingml/2006/table">
            <a:tbl>
              <a:tblPr firstRow="1" bandRow="1">
                <a:tableStyleId>{5C22544A-7EE6-4342-B048-85BDC9FD1C3A}</a:tableStyleId>
              </a:tblPr>
              <a:tblGrid>
                <a:gridCol w="1511617">
                  <a:extLst>
                    <a:ext uri="{9D8B030D-6E8A-4147-A177-3AD203B41FA5}">
                      <a16:colId xmlns:a16="http://schemas.microsoft.com/office/drawing/2014/main" val="3092985367"/>
                    </a:ext>
                  </a:extLst>
                </a:gridCol>
                <a:gridCol w="1759068">
                  <a:extLst>
                    <a:ext uri="{9D8B030D-6E8A-4147-A177-3AD203B41FA5}">
                      <a16:colId xmlns:a16="http://schemas.microsoft.com/office/drawing/2014/main" val="729455027"/>
                    </a:ext>
                  </a:extLst>
                </a:gridCol>
                <a:gridCol w="1651241">
                  <a:extLst>
                    <a:ext uri="{9D8B030D-6E8A-4147-A177-3AD203B41FA5}">
                      <a16:colId xmlns:a16="http://schemas.microsoft.com/office/drawing/2014/main" val="211087138"/>
                    </a:ext>
                  </a:extLst>
                </a:gridCol>
                <a:gridCol w="1898692">
                  <a:extLst>
                    <a:ext uri="{9D8B030D-6E8A-4147-A177-3AD203B41FA5}">
                      <a16:colId xmlns:a16="http://schemas.microsoft.com/office/drawing/2014/main" val="1476769449"/>
                    </a:ext>
                  </a:extLst>
                </a:gridCol>
                <a:gridCol w="1898692">
                  <a:extLst>
                    <a:ext uri="{9D8B030D-6E8A-4147-A177-3AD203B41FA5}">
                      <a16:colId xmlns:a16="http://schemas.microsoft.com/office/drawing/2014/main" val="589198597"/>
                    </a:ext>
                  </a:extLst>
                </a:gridCol>
              </a:tblGrid>
              <a:tr h="843506">
                <a:tc>
                  <a:txBody>
                    <a:bodyPr/>
                    <a:lstStyle/>
                    <a:p>
                      <a:pPr algn="ctr" rtl="0" fontAlgn="t">
                        <a:spcAft>
                          <a:spcPts val="800"/>
                        </a:spcAft>
                        <a:buNone/>
                      </a:pPr>
                      <a:r>
                        <a:rPr lang="en-CA" sz="2000" b="1" i="0" u="none" strike="noStrike" dirty="0">
                          <a:solidFill>
                            <a:srgbClr val="000000"/>
                          </a:solidFill>
                          <a:effectLst/>
                          <a:latin typeface="Aptos" panose="020B0004020202020204" pitchFamily="34" charset="0"/>
                        </a:rPr>
                        <a:t>Favourite Ice Cream Flavour</a:t>
                      </a:r>
                      <a:endParaRPr lang="en-CA" sz="3200" dirty="0">
                        <a:effectLst/>
                      </a:endParaRPr>
                    </a:p>
                  </a:txBody>
                  <a:tcPr marL="68580" marR="6858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t">
                        <a:spcAft>
                          <a:spcPts val="800"/>
                        </a:spcAft>
                        <a:buNone/>
                      </a:pPr>
                      <a:r>
                        <a:rPr lang="en-CA" sz="2000" b="1" i="0" u="none" strike="noStrike">
                          <a:solidFill>
                            <a:srgbClr val="000000"/>
                          </a:solidFill>
                          <a:effectLst/>
                          <a:latin typeface="Aptos" panose="020B0004020202020204" pitchFamily="34" charset="0"/>
                        </a:rPr>
                        <a:t>Number of Students</a:t>
                      </a:r>
                      <a:endParaRPr lang="en-CA" sz="3200">
                        <a:effectLst/>
                      </a:endParaRPr>
                    </a:p>
                  </a:txBody>
                  <a:tcPr marL="68580" marR="6858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t">
                        <a:spcAft>
                          <a:spcPts val="800"/>
                        </a:spcAft>
                        <a:buNone/>
                      </a:pPr>
                      <a:r>
                        <a:rPr lang="en-CA" sz="2000" b="1" i="0" u="none" strike="noStrike">
                          <a:solidFill>
                            <a:srgbClr val="000000"/>
                          </a:solidFill>
                          <a:effectLst/>
                          <a:latin typeface="Aptos" panose="020B0004020202020204" pitchFamily="34" charset="0"/>
                        </a:rPr>
                        <a:t>Percent of Total</a:t>
                      </a:r>
                      <a:endParaRPr lang="en-CA" sz="3200">
                        <a:effectLst/>
                      </a:endParaRPr>
                    </a:p>
                  </a:txBody>
                  <a:tcPr marL="68580" marR="6858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t">
                        <a:spcAft>
                          <a:spcPts val="800"/>
                        </a:spcAft>
                        <a:buNone/>
                      </a:pPr>
                      <a:r>
                        <a:rPr lang="en-CA" sz="2000" b="1" i="0" u="none" strike="noStrike">
                          <a:solidFill>
                            <a:srgbClr val="000000"/>
                          </a:solidFill>
                          <a:effectLst/>
                          <a:latin typeface="Aptos" panose="020B0004020202020204" pitchFamily="34" charset="0"/>
                        </a:rPr>
                        <a:t>Decimal Value Equivalent</a:t>
                      </a:r>
                      <a:endParaRPr lang="en-CA" sz="3200">
                        <a:effectLst/>
                      </a:endParaRPr>
                    </a:p>
                  </a:txBody>
                  <a:tcPr marL="68580" marR="6858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t">
                        <a:buNone/>
                      </a:pPr>
                      <a:r>
                        <a:rPr lang="en-CA" sz="2000" b="1" i="0" u="none" strike="noStrike" dirty="0">
                          <a:solidFill>
                            <a:srgbClr val="000000"/>
                          </a:solidFill>
                          <a:effectLst/>
                          <a:latin typeface="Aptos" panose="020B0004020202020204" pitchFamily="34" charset="0"/>
                        </a:rPr>
                        <a:t>Central Angle</a:t>
                      </a:r>
                      <a:endParaRPr lang="en-CA" sz="3200" dirty="0">
                        <a:effectLst/>
                      </a:endParaRPr>
                    </a:p>
                    <a:p>
                      <a:pPr algn="ctr" rtl="0" fontAlgn="t">
                        <a:spcAft>
                          <a:spcPts val="800"/>
                        </a:spcAft>
                        <a:buNone/>
                      </a:pPr>
                      <a:r>
                        <a:rPr lang="en-CA" sz="2000" b="0" i="0" u="none" strike="noStrike" dirty="0">
                          <a:solidFill>
                            <a:srgbClr val="000000"/>
                          </a:solidFill>
                          <a:effectLst/>
                          <a:latin typeface="Aptos" panose="020B0004020202020204" pitchFamily="34" charset="0"/>
                        </a:rPr>
                        <a:t>(decimal value equivalent x 360</a:t>
                      </a:r>
                      <a:r>
                        <a:rPr lang="en-CA" sz="2000" b="0" i="0" u="none" strike="noStrike" dirty="0">
                          <a:solidFill>
                            <a:srgbClr val="000000"/>
                          </a:solidFill>
                          <a:effectLst/>
                          <a:latin typeface="Symbol" pitchFamily="2" charset="2"/>
                        </a:rPr>
                        <a:t>°</a:t>
                      </a:r>
                      <a:r>
                        <a:rPr lang="en-CA" sz="2000" b="0" i="0" u="none" strike="noStrike" dirty="0">
                          <a:solidFill>
                            <a:srgbClr val="000000"/>
                          </a:solidFill>
                          <a:effectLst/>
                          <a:latin typeface="Aptos" panose="020B0004020202020204" pitchFamily="34" charset="0"/>
                        </a:rPr>
                        <a:t>)</a:t>
                      </a:r>
                      <a:endParaRPr lang="en-CA" sz="3200" dirty="0">
                        <a:effectLst/>
                      </a:endParaRPr>
                    </a:p>
                  </a:txBody>
                  <a:tcPr marL="68580" marR="6858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70643692"/>
                  </a:ext>
                </a:extLst>
              </a:tr>
              <a:tr h="742579">
                <a:tc>
                  <a:txBody>
                    <a:bodyPr/>
                    <a:lstStyle/>
                    <a:p>
                      <a:pPr algn="ctr" rtl="0" fontAlgn="t">
                        <a:spcAft>
                          <a:spcPts val="800"/>
                        </a:spcAft>
                        <a:buNone/>
                      </a:pPr>
                      <a:r>
                        <a:rPr lang="en-CA" sz="2000" b="1" i="0" u="none" strike="noStrike">
                          <a:solidFill>
                            <a:srgbClr val="000000"/>
                          </a:solidFill>
                          <a:effectLst/>
                          <a:latin typeface="Aptos" panose="020B0004020202020204" pitchFamily="34" charset="0"/>
                        </a:rPr>
                        <a:t>vanilla</a:t>
                      </a:r>
                      <a:endParaRPr lang="en-CA" sz="3200">
                        <a:effectLst/>
                      </a:endParaRPr>
                    </a:p>
                  </a:txBody>
                  <a:tcPr marL="68580" marR="6858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t">
                        <a:spcAft>
                          <a:spcPts val="800"/>
                        </a:spcAft>
                        <a:buNone/>
                      </a:pPr>
                      <a:r>
                        <a:rPr lang="en-CA" sz="2000" b="0" i="0" u="none" strike="noStrike">
                          <a:solidFill>
                            <a:srgbClr val="000000"/>
                          </a:solidFill>
                          <a:effectLst/>
                          <a:latin typeface="Aptos" panose="020B0004020202020204" pitchFamily="34" charset="0"/>
                        </a:rPr>
                        <a:t>40</a:t>
                      </a:r>
                      <a:endParaRPr lang="en-CA" sz="3200">
                        <a:effectLst/>
                      </a:endParaRPr>
                    </a:p>
                  </a:txBody>
                  <a:tcPr marL="68580" marR="6858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fontAlgn="t">
                        <a:buNone/>
                      </a:pPr>
                      <a:endParaRPr lang="en-CA" sz="3200" dirty="0">
                        <a:effectLst/>
                      </a:endParaRPr>
                    </a:p>
                  </a:txBody>
                  <a:tcPr marL="68580" marR="6858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fontAlgn="t">
                        <a:buNone/>
                      </a:pPr>
                      <a:endParaRPr lang="en-CA" sz="3200" dirty="0">
                        <a:effectLst/>
                      </a:endParaRPr>
                    </a:p>
                  </a:txBody>
                  <a:tcPr marL="68580" marR="6858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fontAlgn="t">
                        <a:buNone/>
                      </a:pPr>
                      <a:endParaRPr lang="en-CA" sz="3200" dirty="0">
                        <a:effectLst/>
                      </a:endParaRPr>
                    </a:p>
                  </a:txBody>
                  <a:tcPr marL="68580" marR="6858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62793166"/>
                  </a:ext>
                </a:extLst>
              </a:tr>
              <a:tr h="564204">
                <a:tc>
                  <a:txBody>
                    <a:bodyPr/>
                    <a:lstStyle/>
                    <a:p>
                      <a:pPr algn="ctr" rtl="0" fontAlgn="t">
                        <a:spcAft>
                          <a:spcPts val="800"/>
                        </a:spcAft>
                        <a:buNone/>
                      </a:pPr>
                      <a:r>
                        <a:rPr lang="en-CA" sz="2000" b="1" i="0" u="none" strike="noStrike">
                          <a:solidFill>
                            <a:srgbClr val="000000"/>
                          </a:solidFill>
                          <a:effectLst/>
                          <a:latin typeface="Aptos" panose="020B0004020202020204" pitchFamily="34" charset="0"/>
                        </a:rPr>
                        <a:t>chocolate</a:t>
                      </a:r>
                      <a:endParaRPr lang="en-CA" sz="3200">
                        <a:effectLst/>
                      </a:endParaRPr>
                    </a:p>
                  </a:txBody>
                  <a:tcPr marL="68580" marR="6858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t">
                        <a:spcAft>
                          <a:spcPts val="800"/>
                        </a:spcAft>
                        <a:buNone/>
                      </a:pPr>
                      <a:r>
                        <a:rPr lang="en-CA" sz="2000" b="0" i="0" u="none" strike="noStrike">
                          <a:solidFill>
                            <a:srgbClr val="000000"/>
                          </a:solidFill>
                          <a:effectLst/>
                          <a:latin typeface="Aptos" panose="020B0004020202020204" pitchFamily="34" charset="0"/>
                        </a:rPr>
                        <a:t>20</a:t>
                      </a:r>
                      <a:endParaRPr lang="en-CA" sz="3200">
                        <a:effectLst/>
                      </a:endParaRPr>
                    </a:p>
                  </a:txBody>
                  <a:tcPr marL="68580" marR="6858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fontAlgn="t">
                        <a:buNone/>
                      </a:pPr>
                      <a:endParaRPr lang="en-CA" sz="3200" dirty="0">
                        <a:effectLst/>
                      </a:endParaRPr>
                    </a:p>
                  </a:txBody>
                  <a:tcPr marL="68580" marR="6858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fontAlgn="t">
                        <a:buNone/>
                      </a:pPr>
                      <a:endParaRPr lang="en-CA" sz="3200" dirty="0">
                        <a:effectLst/>
                      </a:endParaRPr>
                    </a:p>
                  </a:txBody>
                  <a:tcPr marL="68580" marR="6858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fontAlgn="t">
                        <a:buNone/>
                      </a:pPr>
                      <a:endParaRPr lang="en-CA" sz="3200" dirty="0">
                        <a:effectLst/>
                      </a:endParaRPr>
                    </a:p>
                  </a:txBody>
                  <a:tcPr marL="68580" marR="6858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425317947"/>
                  </a:ext>
                </a:extLst>
              </a:tr>
              <a:tr h="646565">
                <a:tc>
                  <a:txBody>
                    <a:bodyPr/>
                    <a:lstStyle/>
                    <a:p>
                      <a:pPr algn="ctr" rtl="0" fontAlgn="t">
                        <a:spcAft>
                          <a:spcPts val="800"/>
                        </a:spcAft>
                        <a:buNone/>
                      </a:pPr>
                      <a:r>
                        <a:rPr lang="en-CA" sz="2000" b="1" i="0" u="none" strike="noStrike" dirty="0">
                          <a:solidFill>
                            <a:srgbClr val="000000"/>
                          </a:solidFill>
                          <a:effectLst/>
                          <a:latin typeface="Aptos" panose="020B0004020202020204" pitchFamily="34" charset="0"/>
                        </a:rPr>
                        <a:t>strawberry</a:t>
                      </a:r>
                      <a:endParaRPr lang="en-CA" sz="3200" dirty="0">
                        <a:effectLst/>
                      </a:endParaRPr>
                    </a:p>
                  </a:txBody>
                  <a:tcPr marL="68580" marR="6858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t">
                        <a:spcAft>
                          <a:spcPts val="800"/>
                        </a:spcAft>
                        <a:buNone/>
                      </a:pPr>
                      <a:r>
                        <a:rPr lang="en-CA" sz="2000" b="0" i="0" u="none" strike="noStrike" dirty="0">
                          <a:solidFill>
                            <a:srgbClr val="000000"/>
                          </a:solidFill>
                          <a:effectLst/>
                          <a:latin typeface="Aptos" panose="020B0004020202020204" pitchFamily="34" charset="0"/>
                        </a:rPr>
                        <a:t>12</a:t>
                      </a:r>
                      <a:endParaRPr lang="en-CA" sz="3200" dirty="0">
                        <a:effectLst/>
                      </a:endParaRPr>
                    </a:p>
                  </a:txBody>
                  <a:tcPr marL="68580" marR="6858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fontAlgn="t">
                        <a:buNone/>
                      </a:pPr>
                      <a:endParaRPr lang="en-CA" sz="3200" dirty="0">
                        <a:effectLst/>
                      </a:endParaRPr>
                    </a:p>
                  </a:txBody>
                  <a:tcPr marL="68580" marR="6858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fontAlgn="t">
                        <a:buNone/>
                      </a:pPr>
                      <a:endParaRPr lang="en-CA" sz="3200" dirty="0">
                        <a:effectLst/>
                      </a:endParaRPr>
                    </a:p>
                  </a:txBody>
                  <a:tcPr marL="68580" marR="6858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fontAlgn="t">
                        <a:buNone/>
                      </a:pPr>
                      <a:endParaRPr lang="en-CA" sz="3200" dirty="0">
                        <a:effectLst/>
                      </a:endParaRPr>
                    </a:p>
                  </a:txBody>
                  <a:tcPr marL="68580" marR="6858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89810383"/>
                  </a:ext>
                </a:extLst>
              </a:tr>
              <a:tr h="525294">
                <a:tc>
                  <a:txBody>
                    <a:bodyPr/>
                    <a:lstStyle/>
                    <a:p>
                      <a:pPr algn="ctr" rtl="0" fontAlgn="t">
                        <a:spcAft>
                          <a:spcPts val="800"/>
                        </a:spcAft>
                        <a:buNone/>
                      </a:pPr>
                      <a:r>
                        <a:rPr lang="en-CA" sz="2000" b="1" i="0" u="none" strike="noStrike">
                          <a:solidFill>
                            <a:srgbClr val="000000"/>
                          </a:solidFill>
                          <a:effectLst/>
                          <a:latin typeface="Aptos" panose="020B0004020202020204" pitchFamily="34" charset="0"/>
                        </a:rPr>
                        <a:t>other</a:t>
                      </a:r>
                      <a:endParaRPr lang="en-CA" sz="3200">
                        <a:effectLst/>
                      </a:endParaRPr>
                    </a:p>
                  </a:txBody>
                  <a:tcPr marL="68580" marR="6858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t">
                        <a:spcAft>
                          <a:spcPts val="800"/>
                        </a:spcAft>
                        <a:buNone/>
                      </a:pPr>
                      <a:r>
                        <a:rPr lang="en-CA" sz="2000" b="0" i="0" u="none" strike="noStrike">
                          <a:solidFill>
                            <a:srgbClr val="000000"/>
                          </a:solidFill>
                          <a:effectLst/>
                          <a:latin typeface="Aptos" panose="020B0004020202020204" pitchFamily="34" charset="0"/>
                        </a:rPr>
                        <a:t>8</a:t>
                      </a:r>
                      <a:endParaRPr lang="en-CA" sz="3200">
                        <a:effectLst/>
                      </a:endParaRPr>
                    </a:p>
                  </a:txBody>
                  <a:tcPr marL="68580" marR="6858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fontAlgn="t">
                        <a:buNone/>
                      </a:pPr>
                      <a:endParaRPr lang="en-CA" sz="3200" dirty="0">
                        <a:effectLst/>
                      </a:endParaRPr>
                    </a:p>
                  </a:txBody>
                  <a:tcPr marL="68580" marR="6858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fontAlgn="t">
                        <a:buNone/>
                      </a:pPr>
                      <a:endParaRPr lang="en-CA" sz="3200" dirty="0">
                        <a:effectLst/>
                      </a:endParaRPr>
                    </a:p>
                  </a:txBody>
                  <a:tcPr marL="68580" marR="6858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fontAlgn="t">
                        <a:buNone/>
                      </a:pPr>
                      <a:endParaRPr lang="en-CA" sz="3200" dirty="0">
                        <a:effectLst/>
                      </a:endParaRPr>
                    </a:p>
                  </a:txBody>
                  <a:tcPr marL="68580" marR="6858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690597031"/>
                  </a:ext>
                </a:extLst>
              </a:tr>
              <a:tr h="336368">
                <a:tc>
                  <a:txBody>
                    <a:bodyPr/>
                    <a:lstStyle/>
                    <a:p>
                      <a:pPr algn="ctr" rtl="0" fontAlgn="t">
                        <a:spcAft>
                          <a:spcPts val="800"/>
                        </a:spcAft>
                        <a:buNone/>
                      </a:pPr>
                      <a:r>
                        <a:rPr lang="en-CA" sz="2000" b="1" i="0" u="none" strike="noStrike">
                          <a:solidFill>
                            <a:srgbClr val="000000"/>
                          </a:solidFill>
                          <a:effectLst/>
                          <a:latin typeface="Aptos" panose="020B0004020202020204" pitchFamily="34" charset="0"/>
                        </a:rPr>
                        <a:t>TOTALS</a:t>
                      </a:r>
                      <a:endParaRPr lang="en-CA" sz="3200">
                        <a:effectLst/>
                      </a:endParaRPr>
                    </a:p>
                  </a:txBody>
                  <a:tcPr marL="68580" marR="6858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t">
                        <a:spcAft>
                          <a:spcPts val="800"/>
                        </a:spcAft>
                        <a:buNone/>
                      </a:pPr>
                      <a:r>
                        <a:rPr lang="en-CA" sz="2000" b="0" i="0" u="none" strike="noStrike">
                          <a:solidFill>
                            <a:srgbClr val="000000"/>
                          </a:solidFill>
                          <a:effectLst/>
                          <a:latin typeface="Aptos" panose="020B0004020202020204" pitchFamily="34" charset="0"/>
                        </a:rPr>
                        <a:t>80</a:t>
                      </a:r>
                      <a:endParaRPr lang="en-CA" sz="3200">
                        <a:effectLst/>
                      </a:endParaRPr>
                    </a:p>
                  </a:txBody>
                  <a:tcPr marL="68580" marR="6858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t">
                        <a:spcAft>
                          <a:spcPts val="800"/>
                        </a:spcAft>
                        <a:buNone/>
                      </a:pPr>
                      <a:r>
                        <a:rPr lang="en-CA" sz="2000" b="0" i="0" u="none" strike="noStrike">
                          <a:solidFill>
                            <a:srgbClr val="000000"/>
                          </a:solidFill>
                          <a:effectLst/>
                          <a:latin typeface="Aptos" panose="020B0004020202020204" pitchFamily="34" charset="0"/>
                        </a:rPr>
                        <a:t>100</a:t>
                      </a:r>
                      <a:endParaRPr lang="en-CA" sz="3200">
                        <a:effectLst/>
                      </a:endParaRPr>
                    </a:p>
                  </a:txBody>
                  <a:tcPr marL="68580" marR="6858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t">
                        <a:spcAft>
                          <a:spcPts val="800"/>
                        </a:spcAft>
                        <a:buNone/>
                      </a:pPr>
                      <a:r>
                        <a:rPr lang="en-CA" sz="2000" b="0" i="0" u="none" strike="noStrike">
                          <a:solidFill>
                            <a:srgbClr val="000000"/>
                          </a:solidFill>
                          <a:effectLst/>
                          <a:latin typeface="Aptos" panose="020B0004020202020204" pitchFamily="34" charset="0"/>
                        </a:rPr>
                        <a:t>1.0</a:t>
                      </a:r>
                      <a:endParaRPr lang="en-CA" sz="3200">
                        <a:effectLst/>
                      </a:endParaRPr>
                    </a:p>
                  </a:txBody>
                  <a:tcPr marL="68580" marR="6858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t">
                        <a:spcAft>
                          <a:spcPts val="800"/>
                        </a:spcAft>
                        <a:buNone/>
                      </a:pPr>
                      <a:r>
                        <a:rPr lang="en-CA" sz="2000" b="0" i="0" u="none" strike="noStrike" dirty="0">
                          <a:solidFill>
                            <a:srgbClr val="000000"/>
                          </a:solidFill>
                          <a:effectLst/>
                          <a:latin typeface="Aptos" panose="020B0004020202020204" pitchFamily="34" charset="0"/>
                        </a:rPr>
                        <a:t>360</a:t>
                      </a:r>
                      <a:endParaRPr lang="en-CA" sz="3200" dirty="0">
                        <a:effectLst/>
                      </a:endParaRPr>
                    </a:p>
                  </a:txBody>
                  <a:tcPr marL="68580" marR="6858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892652800"/>
                  </a:ext>
                </a:extLst>
              </a:tr>
            </a:tbl>
          </a:graphicData>
        </a:graphic>
      </p:graphicFrame>
    </p:spTree>
    <p:extLst>
      <p:ext uri="{BB962C8B-B14F-4D97-AF65-F5344CB8AC3E}">
        <p14:creationId xmlns:p14="http://schemas.microsoft.com/office/powerpoint/2010/main" val="44300756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D2DA7B8-0817-248D-8A71-D923387CE750}"/>
            </a:ext>
          </a:extLst>
        </p:cNvPr>
        <p:cNvGrpSpPr/>
        <p:nvPr/>
      </p:nvGrpSpPr>
      <p:grpSpPr>
        <a:xfrm>
          <a:off x="0" y="0"/>
          <a:ext cx="0" cy="0"/>
          <a:chOff x="0" y="0"/>
          <a:chExt cx="0" cy="0"/>
        </a:xfrm>
      </p:grpSpPr>
      <p:grpSp>
        <p:nvGrpSpPr>
          <p:cNvPr id="10" name="Group 9">
            <a:extLst>
              <a:ext uri="{FF2B5EF4-FFF2-40B4-BE49-F238E27FC236}">
                <a16:creationId xmlns:a16="http://schemas.microsoft.com/office/drawing/2014/main" id="{BCF94AA1-73E1-E27C-BBD6-C19798EE1DB9}"/>
              </a:ext>
            </a:extLst>
          </p:cNvPr>
          <p:cNvGrpSpPr/>
          <p:nvPr/>
        </p:nvGrpSpPr>
        <p:grpSpPr>
          <a:xfrm>
            <a:off x="0" y="312348"/>
            <a:ext cx="12192000" cy="1071965"/>
            <a:chOff x="0" y="300918"/>
            <a:chExt cx="12192000" cy="1071965"/>
          </a:xfrm>
        </p:grpSpPr>
        <p:sp>
          <p:nvSpPr>
            <p:cNvPr id="6" name="Rectangle 5">
              <a:extLst>
                <a:ext uri="{FF2B5EF4-FFF2-40B4-BE49-F238E27FC236}">
                  <a16:creationId xmlns:a16="http://schemas.microsoft.com/office/drawing/2014/main" id="{BBE09022-207B-D895-39C4-389C6CAE9F0C}"/>
                </a:ext>
              </a:extLst>
            </p:cNvPr>
            <p:cNvSpPr/>
            <p:nvPr/>
          </p:nvSpPr>
          <p:spPr>
            <a:xfrm>
              <a:off x="0" y="300918"/>
              <a:ext cx="12192000" cy="1026995"/>
            </a:xfrm>
            <a:prstGeom prst="rect">
              <a:avLst/>
            </a:prstGeom>
            <a:solidFill>
              <a:schemeClr val="tx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descr="A black and white logo&#10;&#10;AI-generated content may be incorrect.">
              <a:extLst>
                <a:ext uri="{FF2B5EF4-FFF2-40B4-BE49-F238E27FC236}">
                  <a16:creationId xmlns:a16="http://schemas.microsoft.com/office/drawing/2014/main" id="{8B3A983A-AF44-C052-2DFF-02A48CD3DAC1}"/>
                </a:ext>
              </a:extLst>
            </p:cNvPr>
            <p:cNvPicPr>
              <a:picLocks noChangeAspect="1"/>
            </p:cNvPicPr>
            <p:nvPr/>
          </p:nvPicPr>
          <p:blipFill>
            <a:blip r:embed="rId2"/>
            <a:srcRect t="27728" b="47123"/>
            <a:stretch>
              <a:fillRect/>
            </a:stretch>
          </p:blipFill>
          <p:spPr>
            <a:xfrm>
              <a:off x="284210" y="345446"/>
              <a:ext cx="2257926" cy="642532"/>
            </a:xfrm>
            <a:prstGeom prst="rect">
              <a:avLst/>
            </a:prstGeom>
          </p:spPr>
        </p:pic>
        <p:sp>
          <p:nvSpPr>
            <p:cNvPr id="9" name="Text Box 2">
              <a:extLst>
                <a:ext uri="{FF2B5EF4-FFF2-40B4-BE49-F238E27FC236}">
                  <a16:creationId xmlns:a16="http://schemas.microsoft.com/office/drawing/2014/main" id="{77BF9EE6-4527-AE34-7684-2BF14F4DBE91}"/>
                </a:ext>
              </a:extLst>
            </p:cNvPr>
            <p:cNvSpPr txBox="1"/>
            <p:nvPr/>
          </p:nvSpPr>
          <p:spPr>
            <a:xfrm>
              <a:off x="437660" y="937525"/>
              <a:ext cx="2901285" cy="390388"/>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15000"/>
                </a:lnSpc>
                <a:spcAft>
                  <a:spcPts val="800"/>
                </a:spcAft>
              </a:pPr>
              <a:r>
                <a:rPr lang="en-CA" sz="12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ELEMENTARY MATH PROJECT</a:t>
              </a:r>
              <a:endParaRPr lang="en-CA" sz="12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p:txBody>
        </p:sp>
        <p:sp>
          <p:nvSpPr>
            <p:cNvPr id="16" name="Text Box 2">
              <a:extLst>
                <a:ext uri="{FF2B5EF4-FFF2-40B4-BE49-F238E27FC236}">
                  <a16:creationId xmlns:a16="http://schemas.microsoft.com/office/drawing/2014/main" id="{FF2E058A-E2FE-A0F3-0468-1D8C40907B88}"/>
                </a:ext>
              </a:extLst>
            </p:cNvPr>
            <p:cNvSpPr txBox="1"/>
            <p:nvPr/>
          </p:nvSpPr>
          <p:spPr>
            <a:xfrm>
              <a:off x="2542136" y="345888"/>
              <a:ext cx="9365655" cy="1026995"/>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gn="r"/>
              <a:r>
                <a:rPr lang="en-CA" sz="2800" b="1"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GRADE 7 CIRCLES:</a:t>
              </a:r>
            </a:p>
            <a:p>
              <a:pPr algn="r"/>
              <a:r>
                <a:rPr lang="en-CA" sz="20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CIRCLE GRAPHS</a:t>
              </a:r>
              <a:endParaRPr lang="en-CA" sz="20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p:txBody>
        </p:sp>
      </p:grpSp>
      <p:sp>
        <p:nvSpPr>
          <p:cNvPr id="12" name="Rectangle 1">
            <a:extLst>
              <a:ext uri="{FF2B5EF4-FFF2-40B4-BE49-F238E27FC236}">
                <a16:creationId xmlns:a16="http://schemas.microsoft.com/office/drawing/2014/main" id="{C9562998-77FC-41CA-863D-B1981EBDFE6F}"/>
              </a:ext>
            </a:extLst>
          </p:cNvPr>
          <p:cNvSpPr>
            <a:spLocks noChangeArrowheads="1"/>
          </p:cNvSpPr>
          <p:nvPr/>
        </p:nvSpPr>
        <p:spPr bwMode="auto">
          <a:xfrm>
            <a:off x="374976" y="1429283"/>
            <a:ext cx="11532815" cy="526297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tabLst>
                <a:tab pos="457200" algn="l"/>
              </a:tabLst>
              <a:defRPr>
                <a:solidFill>
                  <a:schemeClr val="tx1"/>
                </a:solidFill>
                <a:latin typeface="Arial" panose="020B0604020202020204" pitchFamily="34" charset="0"/>
              </a:defRPr>
            </a:lvl1pPr>
            <a:lvl2pPr eaLnBrk="0" fontAlgn="base" hangingPunct="0">
              <a:spcBef>
                <a:spcPct val="0"/>
              </a:spcBef>
              <a:spcAft>
                <a:spcPct val="0"/>
              </a:spcAft>
              <a:tabLst>
                <a:tab pos="457200" algn="l"/>
              </a:tabLst>
              <a:defRPr>
                <a:solidFill>
                  <a:schemeClr val="tx1"/>
                </a:solidFill>
                <a:latin typeface="Arial" panose="020B0604020202020204" pitchFamily="34" charset="0"/>
              </a:defRPr>
            </a:lvl2pPr>
            <a:lvl3pPr eaLnBrk="0" fontAlgn="base" hangingPunct="0">
              <a:spcBef>
                <a:spcPct val="0"/>
              </a:spcBef>
              <a:spcAft>
                <a:spcPct val="0"/>
              </a:spcAft>
              <a:tabLst>
                <a:tab pos="457200" algn="l"/>
              </a:tabLst>
              <a:defRPr>
                <a:solidFill>
                  <a:schemeClr val="tx1"/>
                </a:solidFill>
                <a:latin typeface="Arial" panose="020B0604020202020204" pitchFamily="34" charset="0"/>
              </a:defRPr>
            </a:lvl3pPr>
            <a:lvl4pPr eaLnBrk="0" fontAlgn="base" hangingPunct="0">
              <a:spcBef>
                <a:spcPct val="0"/>
              </a:spcBef>
              <a:spcAft>
                <a:spcPct val="0"/>
              </a:spcAft>
              <a:tabLst>
                <a:tab pos="457200" algn="l"/>
              </a:tabLst>
              <a:defRPr>
                <a:solidFill>
                  <a:schemeClr val="tx1"/>
                </a:solidFill>
                <a:latin typeface="Arial" panose="020B0604020202020204" pitchFamily="34" charset="0"/>
              </a:defRPr>
            </a:lvl4pPr>
            <a:lvl5pPr eaLnBrk="0" fontAlgn="base" hangingPunct="0">
              <a:spcBef>
                <a:spcPct val="0"/>
              </a:spcBef>
              <a:spcAft>
                <a:spcPct val="0"/>
              </a:spcAft>
              <a:tabLst>
                <a:tab pos="457200" algn="l"/>
              </a:tabLst>
              <a:defRPr>
                <a:solidFill>
                  <a:schemeClr val="tx1"/>
                </a:solidFill>
                <a:latin typeface="Arial" panose="020B0604020202020204" pitchFamily="34" charset="0"/>
              </a:defRPr>
            </a:lvl5pPr>
            <a:lvl6pPr eaLnBrk="0" fontAlgn="base" hangingPunct="0">
              <a:spcBef>
                <a:spcPct val="0"/>
              </a:spcBef>
              <a:spcAft>
                <a:spcPct val="0"/>
              </a:spcAft>
              <a:tabLst>
                <a:tab pos="457200" algn="l"/>
              </a:tabLst>
              <a:defRPr>
                <a:solidFill>
                  <a:schemeClr val="tx1"/>
                </a:solidFill>
                <a:latin typeface="Arial" panose="020B0604020202020204" pitchFamily="34" charset="0"/>
              </a:defRPr>
            </a:lvl6pPr>
            <a:lvl7pPr eaLnBrk="0" fontAlgn="base" hangingPunct="0">
              <a:spcBef>
                <a:spcPct val="0"/>
              </a:spcBef>
              <a:spcAft>
                <a:spcPct val="0"/>
              </a:spcAft>
              <a:tabLst>
                <a:tab pos="457200" algn="l"/>
              </a:tabLst>
              <a:defRPr>
                <a:solidFill>
                  <a:schemeClr val="tx1"/>
                </a:solidFill>
                <a:latin typeface="Arial" panose="020B0604020202020204" pitchFamily="34" charset="0"/>
              </a:defRPr>
            </a:lvl7pPr>
            <a:lvl8pPr eaLnBrk="0" fontAlgn="base" hangingPunct="0">
              <a:spcBef>
                <a:spcPct val="0"/>
              </a:spcBef>
              <a:spcAft>
                <a:spcPct val="0"/>
              </a:spcAft>
              <a:tabLst>
                <a:tab pos="457200" algn="l"/>
              </a:tabLst>
              <a:defRPr>
                <a:solidFill>
                  <a:schemeClr val="tx1"/>
                </a:solidFill>
                <a:latin typeface="Arial" panose="020B0604020202020204" pitchFamily="34" charset="0"/>
              </a:defRPr>
            </a:lvl8pPr>
            <a:lvl9pPr eaLnBrk="0" fontAlgn="base" hangingPunct="0">
              <a:spcBef>
                <a:spcPct val="0"/>
              </a:spcBef>
              <a:spcAft>
                <a:spcPct val="0"/>
              </a:spcAft>
              <a:tabLst>
                <a:tab pos="457200" algn="l"/>
              </a:tabLst>
              <a:defRPr>
                <a:solidFill>
                  <a:schemeClr val="tx1"/>
                </a:solidFill>
                <a:latin typeface="Arial" panose="020B0604020202020204" pitchFamily="34" charset="0"/>
              </a:defRPr>
            </a:lvl9pPr>
          </a:lstStyle>
          <a:p>
            <a:r>
              <a:rPr lang="en-CA" sz="2800" dirty="0">
                <a:solidFill>
                  <a:srgbClr val="000000"/>
                </a:solidFill>
                <a:ea typeface="Times New Roman" panose="02020603050405020304" pitchFamily="18" charset="0"/>
                <a:cs typeface="Arial" panose="020B0604020202020204" pitchFamily="34" charset="0"/>
              </a:rPr>
              <a:t>3. Complete the chart.</a:t>
            </a:r>
          </a:p>
          <a:p>
            <a:pPr marL="342900" indent="-342900">
              <a:buFont typeface="+mj-lt"/>
              <a:buAutoNum type="alphaLcParenR"/>
            </a:pPr>
            <a:r>
              <a:rPr lang="en-CA" sz="2800" dirty="0">
                <a:solidFill>
                  <a:srgbClr val="000000"/>
                </a:solidFill>
                <a:ea typeface="Times New Roman" panose="02020603050405020304" pitchFamily="18" charset="0"/>
                <a:cs typeface="Arial" panose="020B0604020202020204" pitchFamily="34" charset="0"/>
              </a:rPr>
              <a:t>Create a circle graph to represent the data. Use either a protractor, a percent wheel, or technology. Be sure to label the circle with percent values and create a legend on the side of the graph to show what the colours of the graph represent. Also, include a title for your graph!</a:t>
            </a:r>
          </a:p>
          <a:p>
            <a:pPr marL="342900" indent="-342900">
              <a:buFont typeface="+mj-lt"/>
              <a:buAutoNum type="alphaLcParenR"/>
            </a:pPr>
            <a:r>
              <a:rPr lang="en-CA" sz="2800" dirty="0">
                <a:solidFill>
                  <a:srgbClr val="000000"/>
                </a:solidFill>
                <a:ea typeface="Times New Roman" panose="02020603050405020304" pitchFamily="18" charset="0"/>
                <a:cs typeface="Arial" panose="020B0604020202020204" pitchFamily="34" charset="0"/>
              </a:rPr>
              <a:t>How many more students prefer vanilla than chocolate?</a:t>
            </a:r>
          </a:p>
          <a:p>
            <a:pPr marL="342900" indent="-342900">
              <a:buFont typeface="+mj-lt"/>
              <a:buAutoNum type="alphaLcParenR"/>
            </a:pPr>
            <a:r>
              <a:rPr lang="en-CA" sz="2800" dirty="0">
                <a:solidFill>
                  <a:srgbClr val="000000"/>
                </a:solidFill>
                <a:ea typeface="Times New Roman" panose="02020603050405020304" pitchFamily="18" charset="0"/>
                <a:cs typeface="Arial" panose="020B0604020202020204" pitchFamily="34" charset="0"/>
              </a:rPr>
              <a:t>If we added 10 more students to this grade, and the same proportions stayed the same, how many would prefer chocolate?</a:t>
            </a:r>
          </a:p>
          <a:p>
            <a:pPr marL="342900" indent="-342900">
              <a:buFont typeface="+mj-lt"/>
              <a:buAutoNum type="alphaLcParenR"/>
            </a:pPr>
            <a:r>
              <a:rPr lang="en-CA" sz="2800" dirty="0">
                <a:solidFill>
                  <a:srgbClr val="000000"/>
                </a:solidFill>
                <a:ea typeface="Times New Roman" panose="02020603050405020304" pitchFamily="18" charset="0"/>
                <a:cs typeface="Arial" panose="020B0604020202020204" pitchFamily="34" charset="0"/>
              </a:rPr>
              <a:t>If an ice cream truck could only stock two flavours, which should they choose? Explain your choice using data.</a:t>
            </a:r>
          </a:p>
          <a:p>
            <a:pPr marL="342900" indent="-342900">
              <a:buFont typeface="+mj-lt"/>
              <a:buAutoNum type="alphaLcParenR"/>
            </a:pPr>
            <a:r>
              <a:rPr lang="en-CA" sz="2800" dirty="0">
                <a:solidFill>
                  <a:srgbClr val="000000"/>
                </a:solidFill>
                <a:ea typeface="Times New Roman" panose="02020603050405020304" pitchFamily="18" charset="0"/>
                <a:cs typeface="Arial" panose="020B0604020202020204" pitchFamily="34" charset="0"/>
              </a:rPr>
              <a:t>What could the data suggest about students’ taste preferences overall?  Support your answer using the data.</a:t>
            </a:r>
          </a:p>
        </p:txBody>
      </p:sp>
    </p:spTree>
    <p:extLst>
      <p:ext uri="{BB962C8B-B14F-4D97-AF65-F5344CB8AC3E}">
        <p14:creationId xmlns:p14="http://schemas.microsoft.com/office/powerpoint/2010/main" val="58868258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CA83668-B1C7-9C82-A8F8-26F58ADE4BB8}"/>
            </a:ext>
          </a:extLst>
        </p:cNvPr>
        <p:cNvGrpSpPr/>
        <p:nvPr/>
      </p:nvGrpSpPr>
      <p:grpSpPr>
        <a:xfrm>
          <a:off x="0" y="0"/>
          <a:ext cx="0" cy="0"/>
          <a:chOff x="0" y="0"/>
          <a:chExt cx="0" cy="0"/>
        </a:xfrm>
      </p:grpSpPr>
      <p:grpSp>
        <p:nvGrpSpPr>
          <p:cNvPr id="10" name="Group 9">
            <a:extLst>
              <a:ext uri="{FF2B5EF4-FFF2-40B4-BE49-F238E27FC236}">
                <a16:creationId xmlns:a16="http://schemas.microsoft.com/office/drawing/2014/main" id="{1F6FD24C-94EB-68D7-47C7-4CEBFB00C6E1}"/>
              </a:ext>
            </a:extLst>
          </p:cNvPr>
          <p:cNvGrpSpPr/>
          <p:nvPr/>
        </p:nvGrpSpPr>
        <p:grpSpPr>
          <a:xfrm>
            <a:off x="0" y="312348"/>
            <a:ext cx="12192000" cy="1071965"/>
            <a:chOff x="0" y="300918"/>
            <a:chExt cx="12192000" cy="1071965"/>
          </a:xfrm>
        </p:grpSpPr>
        <p:sp>
          <p:nvSpPr>
            <p:cNvPr id="6" name="Rectangle 5">
              <a:extLst>
                <a:ext uri="{FF2B5EF4-FFF2-40B4-BE49-F238E27FC236}">
                  <a16:creationId xmlns:a16="http://schemas.microsoft.com/office/drawing/2014/main" id="{00C08B00-EB33-19DC-BC69-699140700A7D}"/>
                </a:ext>
              </a:extLst>
            </p:cNvPr>
            <p:cNvSpPr/>
            <p:nvPr/>
          </p:nvSpPr>
          <p:spPr>
            <a:xfrm>
              <a:off x="0" y="300918"/>
              <a:ext cx="12192000" cy="1026995"/>
            </a:xfrm>
            <a:prstGeom prst="rect">
              <a:avLst/>
            </a:prstGeom>
            <a:solidFill>
              <a:schemeClr val="tx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descr="A black and white logo&#10;&#10;AI-generated content may be incorrect.">
              <a:extLst>
                <a:ext uri="{FF2B5EF4-FFF2-40B4-BE49-F238E27FC236}">
                  <a16:creationId xmlns:a16="http://schemas.microsoft.com/office/drawing/2014/main" id="{763FCEBB-6666-E027-1772-6D4C8878B4E8}"/>
                </a:ext>
              </a:extLst>
            </p:cNvPr>
            <p:cNvPicPr>
              <a:picLocks noChangeAspect="1"/>
            </p:cNvPicPr>
            <p:nvPr/>
          </p:nvPicPr>
          <p:blipFill>
            <a:blip r:embed="rId2"/>
            <a:srcRect t="27728" b="47123"/>
            <a:stretch>
              <a:fillRect/>
            </a:stretch>
          </p:blipFill>
          <p:spPr>
            <a:xfrm>
              <a:off x="284210" y="345446"/>
              <a:ext cx="2257926" cy="642532"/>
            </a:xfrm>
            <a:prstGeom prst="rect">
              <a:avLst/>
            </a:prstGeom>
          </p:spPr>
        </p:pic>
        <p:sp>
          <p:nvSpPr>
            <p:cNvPr id="9" name="Text Box 2">
              <a:extLst>
                <a:ext uri="{FF2B5EF4-FFF2-40B4-BE49-F238E27FC236}">
                  <a16:creationId xmlns:a16="http://schemas.microsoft.com/office/drawing/2014/main" id="{5DA282E0-8EAC-31FB-D5BA-87E61B6D5089}"/>
                </a:ext>
              </a:extLst>
            </p:cNvPr>
            <p:cNvSpPr txBox="1"/>
            <p:nvPr/>
          </p:nvSpPr>
          <p:spPr>
            <a:xfrm>
              <a:off x="437660" y="937525"/>
              <a:ext cx="2901285" cy="390388"/>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15000"/>
                </a:lnSpc>
                <a:spcAft>
                  <a:spcPts val="800"/>
                </a:spcAft>
              </a:pPr>
              <a:r>
                <a:rPr lang="en-CA" sz="12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ELEMENTARY MATH PROJECT</a:t>
              </a:r>
              <a:endParaRPr lang="en-CA" sz="12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p:txBody>
        </p:sp>
        <p:sp>
          <p:nvSpPr>
            <p:cNvPr id="16" name="Text Box 2">
              <a:extLst>
                <a:ext uri="{FF2B5EF4-FFF2-40B4-BE49-F238E27FC236}">
                  <a16:creationId xmlns:a16="http://schemas.microsoft.com/office/drawing/2014/main" id="{336BEAD3-06D4-6DB5-C94C-96EEA1A2FE52}"/>
                </a:ext>
              </a:extLst>
            </p:cNvPr>
            <p:cNvSpPr txBox="1"/>
            <p:nvPr/>
          </p:nvSpPr>
          <p:spPr>
            <a:xfrm>
              <a:off x="2542136" y="345888"/>
              <a:ext cx="9365655" cy="1026995"/>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gn="r"/>
              <a:r>
                <a:rPr lang="en-CA" sz="2800" b="1"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GRADE 7 CARTESIAN COORDINATES:</a:t>
              </a:r>
            </a:p>
            <a:p>
              <a:pPr algn="r"/>
              <a:r>
                <a:rPr lang="en-CA" sz="20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CLOSED QUESTIONS</a:t>
              </a:r>
              <a:endParaRPr lang="en-CA" sz="20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p:txBody>
        </p:sp>
      </p:grpSp>
      <p:sp>
        <p:nvSpPr>
          <p:cNvPr id="12" name="Rectangle 1">
            <a:extLst>
              <a:ext uri="{FF2B5EF4-FFF2-40B4-BE49-F238E27FC236}">
                <a16:creationId xmlns:a16="http://schemas.microsoft.com/office/drawing/2014/main" id="{FA0366C9-EA12-A405-0E73-8BC58F579E66}"/>
              </a:ext>
            </a:extLst>
          </p:cNvPr>
          <p:cNvSpPr>
            <a:spLocks noChangeArrowheads="1"/>
          </p:cNvSpPr>
          <p:nvPr/>
        </p:nvSpPr>
        <p:spPr bwMode="auto">
          <a:xfrm>
            <a:off x="437660" y="1721861"/>
            <a:ext cx="5207001" cy="18158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tabLst>
                <a:tab pos="457200" algn="l"/>
              </a:tabLst>
              <a:defRPr>
                <a:solidFill>
                  <a:schemeClr val="tx1"/>
                </a:solidFill>
                <a:latin typeface="Arial" panose="020B0604020202020204" pitchFamily="34" charset="0"/>
              </a:defRPr>
            </a:lvl1pPr>
            <a:lvl2pPr eaLnBrk="0" fontAlgn="base" hangingPunct="0">
              <a:spcBef>
                <a:spcPct val="0"/>
              </a:spcBef>
              <a:spcAft>
                <a:spcPct val="0"/>
              </a:spcAft>
              <a:tabLst>
                <a:tab pos="457200" algn="l"/>
              </a:tabLst>
              <a:defRPr>
                <a:solidFill>
                  <a:schemeClr val="tx1"/>
                </a:solidFill>
                <a:latin typeface="Arial" panose="020B0604020202020204" pitchFamily="34" charset="0"/>
              </a:defRPr>
            </a:lvl2pPr>
            <a:lvl3pPr eaLnBrk="0" fontAlgn="base" hangingPunct="0">
              <a:spcBef>
                <a:spcPct val="0"/>
              </a:spcBef>
              <a:spcAft>
                <a:spcPct val="0"/>
              </a:spcAft>
              <a:tabLst>
                <a:tab pos="457200" algn="l"/>
              </a:tabLst>
              <a:defRPr>
                <a:solidFill>
                  <a:schemeClr val="tx1"/>
                </a:solidFill>
                <a:latin typeface="Arial" panose="020B0604020202020204" pitchFamily="34" charset="0"/>
              </a:defRPr>
            </a:lvl3pPr>
            <a:lvl4pPr eaLnBrk="0" fontAlgn="base" hangingPunct="0">
              <a:spcBef>
                <a:spcPct val="0"/>
              </a:spcBef>
              <a:spcAft>
                <a:spcPct val="0"/>
              </a:spcAft>
              <a:tabLst>
                <a:tab pos="457200" algn="l"/>
              </a:tabLst>
              <a:defRPr>
                <a:solidFill>
                  <a:schemeClr val="tx1"/>
                </a:solidFill>
                <a:latin typeface="Arial" panose="020B0604020202020204" pitchFamily="34" charset="0"/>
              </a:defRPr>
            </a:lvl4pPr>
            <a:lvl5pPr eaLnBrk="0" fontAlgn="base" hangingPunct="0">
              <a:spcBef>
                <a:spcPct val="0"/>
              </a:spcBef>
              <a:spcAft>
                <a:spcPct val="0"/>
              </a:spcAft>
              <a:tabLst>
                <a:tab pos="457200" algn="l"/>
              </a:tabLst>
              <a:defRPr>
                <a:solidFill>
                  <a:schemeClr val="tx1"/>
                </a:solidFill>
                <a:latin typeface="Arial" panose="020B0604020202020204" pitchFamily="34" charset="0"/>
              </a:defRPr>
            </a:lvl5pPr>
            <a:lvl6pPr eaLnBrk="0" fontAlgn="base" hangingPunct="0">
              <a:spcBef>
                <a:spcPct val="0"/>
              </a:spcBef>
              <a:spcAft>
                <a:spcPct val="0"/>
              </a:spcAft>
              <a:tabLst>
                <a:tab pos="457200" algn="l"/>
              </a:tabLst>
              <a:defRPr>
                <a:solidFill>
                  <a:schemeClr val="tx1"/>
                </a:solidFill>
                <a:latin typeface="Arial" panose="020B0604020202020204" pitchFamily="34" charset="0"/>
              </a:defRPr>
            </a:lvl6pPr>
            <a:lvl7pPr eaLnBrk="0" fontAlgn="base" hangingPunct="0">
              <a:spcBef>
                <a:spcPct val="0"/>
              </a:spcBef>
              <a:spcAft>
                <a:spcPct val="0"/>
              </a:spcAft>
              <a:tabLst>
                <a:tab pos="457200" algn="l"/>
              </a:tabLst>
              <a:defRPr>
                <a:solidFill>
                  <a:schemeClr val="tx1"/>
                </a:solidFill>
                <a:latin typeface="Arial" panose="020B0604020202020204" pitchFamily="34" charset="0"/>
              </a:defRPr>
            </a:lvl7pPr>
            <a:lvl8pPr eaLnBrk="0" fontAlgn="base" hangingPunct="0">
              <a:spcBef>
                <a:spcPct val="0"/>
              </a:spcBef>
              <a:spcAft>
                <a:spcPct val="0"/>
              </a:spcAft>
              <a:tabLst>
                <a:tab pos="457200" algn="l"/>
              </a:tabLst>
              <a:defRPr>
                <a:solidFill>
                  <a:schemeClr val="tx1"/>
                </a:solidFill>
                <a:latin typeface="Arial" panose="020B0604020202020204" pitchFamily="34" charset="0"/>
              </a:defRPr>
            </a:lvl8pPr>
            <a:lvl9pPr eaLnBrk="0" fontAlgn="base" hangingPunct="0">
              <a:spcBef>
                <a:spcPct val="0"/>
              </a:spcBef>
              <a:spcAft>
                <a:spcPct val="0"/>
              </a:spcAft>
              <a:tabLst>
                <a:tab pos="457200" algn="l"/>
              </a:tabLst>
              <a:defRPr>
                <a:solidFill>
                  <a:schemeClr val="tx1"/>
                </a:solidFill>
                <a:latin typeface="Arial" panose="020B0604020202020204" pitchFamily="34" charset="0"/>
              </a:defRPr>
            </a:lvl9pPr>
          </a:lstStyle>
          <a:p>
            <a:r>
              <a:rPr lang="en-CA" sz="2800" dirty="0">
                <a:solidFill>
                  <a:srgbClr val="000000"/>
                </a:solidFill>
                <a:ea typeface="Times New Roman" panose="02020603050405020304" pitchFamily="18" charset="0"/>
                <a:cs typeface="Arial" panose="020B0604020202020204" pitchFamily="34" charset="0"/>
              </a:rPr>
              <a:t>1. What are the coordinates for each point on the Cartesian Plane shown? Label each ordered pair on the graph.</a:t>
            </a:r>
          </a:p>
        </p:txBody>
      </p:sp>
      <p:pic>
        <p:nvPicPr>
          <p:cNvPr id="1026" name="Picture 2" descr="A graph of a function&#10;&#10;AI-generated content may be incorrect.">
            <a:extLst>
              <a:ext uri="{FF2B5EF4-FFF2-40B4-BE49-F238E27FC236}">
                <a16:creationId xmlns:a16="http://schemas.microsoft.com/office/drawing/2014/main" id="{180E00C0-BB46-19A5-D0E7-8B538131DD85}"/>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477671" y="1591045"/>
            <a:ext cx="5207000" cy="49276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92815744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16" name="Text Box 2">
            <a:extLst>
              <a:ext uri="{FF2B5EF4-FFF2-40B4-BE49-F238E27FC236}">
                <a16:creationId xmlns:a16="http://schemas.microsoft.com/office/drawing/2014/main" id="{F11B2BCC-FD86-2CD7-F85C-7FF327BFFD94}"/>
              </a:ext>
            </a:extLst>
          </p:cNvPr>
          <p:cNvSpPr txBox="1"/>
          <p:nvPr/>
        </p:nvSpPr>
        <p:spPr>
          <a:xfrm>
            <a:off x="1045069" y="2467606"/>
            <a:ext cx="10101862" cy="800375"/>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gn="ctr"/>
            <a:r>
              <a:rPr lang="en-CA" sz="4000" kern="100" dirty="0">
                <a:solidFill>
                  <a:schemeClr val="bg1"/>
                </a:solidFill>
                <a:latin typeface="+mj-lt"/>
                <a:ea typeface="Aptos" panose="020B0004020202020204" pitchFamily="34" charset="0"/>
                <a:cs typeface="Times New Roman" panose="02020603050405020304" pitchFamily="18" charset="0"/>
              </a:rPr>
              <a:t>GRADE 7 PRACTICE QUESTIONS </a:t>
            </a:r>
          </a:p>
          <a:p>
            <a:pPr algn="ctr"/>
            <a:r>
              <a:rPr lang="en-CA" sz="6000" b="1" kern="100" dirty="0">
                <a:solidFill>
                  <a:schemeClr val="bg1"/>
                </a:solidFill>
                <a:latin typeface="+mj-lt"/>
                <a:ea typeface="Aptos" panose="020B0004020202020204" pitchFamily="34" charset="0"/>
                <a:cs typeface="Times New Roman" panose="02020603050405020304" pitchFamily="18" charset="0"/>
              </a:rPr>
              <a:t>EXPERIMENTAL PROBABILITY</a:t>
            </a:r>
          </a:p>
        </p:txBody>
      </p:sp>
      <p:grpSp>
        <p:nvGrpSpPr>
          <p:cNvPr id="3" name="Group 2">
            <a:extLst>
              <a:ext uri="{FF2B5EF4-FFF2-40B4-BE49-F238E27FC236}">
                <a16:creationId xmlns:a16="http://schemas.microsoft.com/office/drawing/2014/main" id="{19BAEC7F-C769-8406-B355-E0C589D84095}"/>
              </a:ext>
            </a:extLst>
          </p:cNvPr>
          <p:cNvGrpSpPr/>
          <p:nvPr/>
        </p:nvGrpSpPr>
        <p:grpSpPr>
          <a:xfrm>
            <a:off x="271077" y="91715"/>
            <a:ext cx="4920331" cy="1422087"/>
            <a:chOff x="2430532" y="761755"/>
            <a:chExt cx="6267545" cy="2222462"/>
          </a:xfrm>
        </p:grpSpPr>
        <p:pic>
          <p:nvPicPr>
            <p:cNvPr id="8" name="Picture 7" descr="A black and white logo&#10;&#10;AI-generated content may be incorrect.">
              <a:extLst>
                <a:ext uri="{FF2B5EF4-FFF2-40B4-BE49-F238E27FC236}">
                  <a16:creationId xmlns:a16="http://schemas.microsoft.com/office/drawing/2014/main" id="{43F3BE70-D1B6-7AF8-9E5A-F09C4B9B9E5D}"/>
                </a:ext>
              </a:extLst>
            </p:cNvPr>
            <p:cNvPicPr>
              <a:picLocks noChangeAspect="1"/>
            </p:cNvPicPr>
            <p:nvPr/>
          </p:nvPicPr>
          <p:blipFill>
            <a:blip r:embed="rId2"/>
            <a:srcRect t="27729" r="75903" b="47306"/>
            <a:stretch>
              <a:fillRect/>
            </a:stretch>
          </p:blipFill>
          <p:spPr>
            <a:xfrm>
              <a:off x="2430532" y="761755"/>
              <a:ext cx="1895764" cy="2222462"/>
            </a:xfrm>
            <a:prstGeom prst="rect">
              <a:avLst/>
            </a:prstGeom>
          </p:spPr>
        </p:pic>
        <p:sp>
          <p:nvSpPr>
            <p:cNvPr id="9" name="Text Box 2">
              <a:extLst>
                <a:ext uri="{FF2B5EF4-FFF2-40B4-BE49-F238E27FC236}">
                  <a16:creationId xmlns:a16="http://schemas.microsoft.com/office/drawing/2014/main" id="{44C0351B-0363-F377-BC31-E6A9A73C45C7}"/>
                </a:ext>
              </a:extLst>
            </p:cNvPr>
            <p:cNvSpPr txBox="1"/>
            <p:nvPr/>
          </p:nvSpPr>
          <p:spPr>
            <a:xfrm>
              <a:off x="4330716" y="2139177"/>
              <a:ext cx="4362939" cy="800375"/>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15000"/>
                </a:lnSpc>
                <a:spcAft>
                  <a:spcPts val="800"/>
                </a:spcAft>
              </a:pPr>
              <a:r>
                <a:rPr lang="en-CA" sz="20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ELEMENTARY MATH PROJECT</a:t>
              </a:r>
              <a:endParaRPr lang="en-CA" sz="20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p:txBody>
        </p:sp>
        <p:pic>
          <p:nvPicPr>
            <p:cNvPr id="2" name="Picture 1" descr="A black and white logo&#10;&#10;AI-generated content may be incorrect.">
              <a:extLst>
                <a:ext uri="{FF2B5EF4-FFF2-40B4-BE49-F238E27FC236}">
                  <a16:creationId xmlns:a16="http://schemas.microsoft.com/office/drawing/2014/main" id="{2BDEA459-AB60-D706-295C-AAD2355B6C7E}"/>
                </a:ext>
              </a:extLst>
            </p:cNvPr>
            <p:cNvPicPr>
              <a:picLocks noChangeAspect="1"/>
            </p:cNvPicPr>
            <p:nvPr/>
          </p:nvPicPr>
          <p:blipFill>
            <a:blip r:embed="rId2"/>
            <a:srcRect l="23285" t="37318" r="5666" b="51187"/>
            <a:stretch>
              <a:fillRect/>
            </a:stretch>
          </p:blipFill>
          <p:spPr>
            <a:xfrm>
              <a:off x="4326296" y="1472798"/>
              <a:ext cx="4371781" cy="800375"/>
            </a:xfrm>
            <a:prstGeom prst="rect">
              <a:avLst/>
            </a:prstGeom>
          </p:spPr>
        </p:pic>
      </p:grpSp>
    </p:spTree>
    <p:extLst>
      <p:ext uri="{BB962C8B-B14F-4D97-AF65-F5344CB8AC3E}">
        <p14:creationId xmlns:p14="http://schemas.microsoft.com/office/powerpoint/2010/main" val="172945848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A7C12EB-9046-C313-2779-74C910B3D5B8}"/>
            </a:ext>
          </a:extLst>
        </p:cNvPr>
        <p:cNvGrpSpPr/>
        <p:nvPr/>
      </p:nvGrpSpPr>
      <p:grpSpPr>
        <a:xfrm>
          <a:off x="0" y="0"/>
          <a:ext cx="0" cy="0"/>
          <a:chOff x="0" y="0"/>
          <a:chExt cx="0" cy="0"/>
        </a:xfrm>
      </p:grpSpPr>
      <p:grpSp>
        <p:nvGrpSpPr>
          <p:cNvPr id="10" name="Group 9">
            <a:extLst>
              <a:ext uri="{FF2B5EF4-FFF2-40B4-BE49-F238E27FC236}">
                <a16:creationId xmlns:a16="http://schemas.microsoft.com/office/drawing/2014/main" id="{D580E1CB-DAC3-0DA0-48D8-0F1B6F3BC466}"/>
              </a:ext>
            </a:extLst>
          </p:cNvPr>
          <p:cNvGrpSpPr/>
          <p:nvPr/>
        </p:nvGrpSpPr>
        <p:grpSpPr>
          <a:xfrm>
            <a:off x="0" y="312348"/>
            <a:ext cx="12192000" cy="1071965"/>
            <a:chOff x="0" y="300918"/>
            <a:chExt cx="12192000" cy="1071965"/>
          </a:xfrm>
        </p:grpSpPr>
        <p:sp>
          <p:nvSpPr>
            <p:cNvPr id="6" name="Rectangle 5">
              <a:extLst>
                <a:ext uri="{FF2B5EF4-FFF2-40B4-BE49-F238E27FC236}">
                  <a16:creationId xmlns:a16="http://schemas.microsoft.com/office/drawing/2014/main" id="{4023458A-7C6A-7B9B-564C-7C042A2C9CAE}"/>
                </a:ext>
              </a:extLst>
            </p:cNvPr>
            <p:cNvSpPr/>
            <p:nvPr/>
          </p:nvSpPr>
          <p:spPr>
            <a:xfrm>
              <a:off x="0" y="300918"/>
              <a:ext cx="12192000" cy="1026995"/>
            </a:xfrm>
            <a:prstGeom prst="rect">
              <a:avLst/>
            </a:prstGeom>
            <a:solidFill>
              <a:schemeClr val="tx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descr="A black and white logo&#10;&#10;AI-generated content may be incorrect.">
              <a:extLst>
                <a:ext uri="{FF2B5EF4-FFF2-40B4-BE49-F238E27FC236}">
                  <a16:creationId xmlns:a16="http://schemas.microsoft.com/office/drawing/2014/main" id="{992D4A30-A49E-259D-8BAE-607ACD31EAC9}"/>
                </a:ext>
              </a:extLst>
            </p:cNvPr>
            <p:cNvPicPr>
              <a:picLocks noChangeAspect="1"/>
            </p:cNvPicPr>
            <p:nvPr/>
          </p:nvPicPr>
          <p:blipFill>
            <a:blip r:embed="rId2"/>
            <a:srcRect t="27728" b="47123"/>
            <a:stretch>
              <a:fillRect/>
            </a:stretch>
          </p:blipFill>
          <p:spPr>
            <a:xfrm>
              <a:off x="284210" y="345446"/>
              <a:ext cx="2257926" cy="642532"/>
            </a:xfrm>
            <a:prstGeom prst="rect">
              <a:avLst/>
            </a:prstGeom>
          </p:spPr>
        </p:pic>
        <p:sp>
          <p:nvSpPr>
            <p:cNvPr id="9" name="Text Box 2">
              <a:extLst>
                <a:ext uri="{FF2B5EF4-FFF2-40B4-BE49-F238E27FC236}">
                  <a16:creationId xmlns:a16="http://schemas.microsoft.com/office/drawing/2014/main" id="{6AEF730C-A7F4-B37F-8955-A3990A9C72C0}"/>
                </a:ext>
              </a:extLst>
            </p:cNvPr>
            <p:cNvSpPr txBox="1"/>
            <p:nvPr/>
          </p:nvSpPr>
          <p:spPr>
            <a:xfrm>
              <a:off x="437660" y="937525"/>
              <a:ext cx="2901285" cy="390388"/>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15000"/>
                </a:lnSpc>
                <a:spcAft>
                  <a:spcPts val="800"/>
                </a:spcAft>
              </a:pPr>
              <a:r>
                <a:rPr lang="en-CA" sz="12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ELEMENTARY MATH PROJECT</a:t>
              </a:r>
              <a:endParaRPr lang="en-CA" sz="12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p:txBody>
        </p:sp>
        <p:sp>
          <p:nvSpPr>
            <p:cNvPr id="16" name="Text Box 2">
              <a:extLst>
                <a:ext uri="{FF2B5EF4-FFF2-40B4-BE49-F238E27FC236}">
                  <a16:creationId xmlns:a16="http://schemas.microsoft.com/office/drawing/2014/main" id="{403BDDDA-F0AC-BC6E-D9B2-3B5A8284EDE2}"/>
                </a:ext>
              </a:extLst>
            </p:cNvPr>
            <p:cNvSpPr txBox="1"/>
            <p:nvPr/>
          </p:nvSpPr>
          <p:spPr>
            <a:xfrm>
              <a:off x="2542136" y="345888"/>
              <a:ext cx="9365655" cy="1026995"/>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gn="r"/>
              <a:r>
                <a:rPr lang="en-CA" sz="2800" b="1"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GRADE 7 EXPERIMENTAL PROBABILITY:</a:t>
              </a:r>
            </a:p>
            <a:p>
              <a:pPr algn="r"/>
              <a:r>
                <a:rPr lang="en-CA" sz="20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CLOSED QUESTIONS</a:t>
              </a:r>
            </a:p>
            <a:p>
              <a:pPr algn="r"/>
              <a:endParaRPr lang="en-CA" sz="2000" kern="100" dirty="0">
                <a:solidFill>
                  <a:schemeClr val="bg1"/>
                </a:solidFill>
                <a:latin typeface="Aptos" panose="020B0004020202020204" pitchFamily="34" charset="0"/>
                <a:ea typeface="Aptos" panose="020B0004020202020204" pitchFamily="34" charset="0"/>
                <a:cs typeface="Times New Roman" panose="02020603050405020304" pitchFamily="18" charset="0"/>
              </a:endParaRPr>
            </a:p>
          </p:txBody>
        </p:sp>
      </p:grpSp>
      <p:sp>
        <p:nvSpPr>
          <p:cNvPr id="12" name="Rectangle 1">
            <a:extLst>
              <a:ext uri="{FF2B5EF4-FFF2-40B4-BE49-F238E27FC236}">
                <a16:creationId xmlns:a16="http://schemas.microsoft.com/office/drawing/2014/main" id="{D046109A-95A7-1B12-74FE-F44BE3923DB0}"/>
              </a:ext>
            </a:extLst>
          </p:cNvPr>
          <p:cNvSpPr>
            <a:spLocks noChangeArrowheads="1"/>
          </p:cNvSpPr>
          <p:nvPr/>
        </p:nvSpPr>
        <p:spPr bwMode="auto">
          <a:xfrm>
            <a:off x="374976" y="1975950"/>
            <a:ext cx="11532815" cy="267765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tabLst>
                <a:tab pos="457200" algn="l"/>
              </a:tabLst>
              <a:defRPr>
                <a:solidFill>
                  <a:schemeClr val="tx1"/>
                </a:solidFill>
                <a:latin typeface="Arial" panose="020B0604020202020204" pitchFamily="34" charset="0"/>
              </a:defRPr>
            </a:lvl1pPr>
            <a:lvl2pPr eaLnBrk="0" fontAlgn="base" hangingPunct="0">
              <a:spcBef>
                <a:spcPct val="0"/>
              </a:spcBef>
              <a:spcAft>
                <a:spcPct val="0"/>
              </a:spcAft>
              <a:tabLst>
                <a:tab pos="457200" algn="l"/>
              </a:tabLst>
              <a:defRPr>
                <a:solidFill>
                  <a:schemeClr val="tx1"/>
                </a:solidFill>
                <a:latin typeface="Arial" panose="020B0604020202020204" pitchFamily="34" charset="0"/>
              </a:defRPr>
            </a:lvl2pPr>
            <a:lvl3pPr eaLnBrk="0" fontAlgn="base" hangingPunct="0">
              <a:spcBef>
                <a:spcPct val="0"/>
              </a:spcBef>
              <a:spcAft>
                <a:spcPct val="0"/>
              </a:spcAft>
              <a:tabLst>
                <a:tab pos="457200" algn="l"/>
              </a:tabLst>
              <a:defRPr>
                <a:solidFill>
                  <a:schemeClr val="tx1"/>
                </a:solidFill>
                <a:latin typeface="Arial" panose="020B0604020202020204" pitchFamily="34" charset="0"/>
              </a:defRPr>
            </a:lvl3pPr>
            <a:lvl4pPr eaLnBrk="0" fontAlgn="base" hangingPunct="0">
              <a:spcBef>
                <a:spcPct val="0"/>
              </a:spcBef>
              <a:spcAft>
                <a:spcPct val="0"/>
              </a:spcAft>
              <a:tabLst>
                <a:tab pos="457200" algn="l"/>
              </a:tabLst>
              <a:defRPr>
                <a:solidFill>
                  <a:schemeClr val="tx1"/>
                </a:solidFill>
                <a:latin typeface="Arial" panose="020B0604020202020204" pitchFamily="34" charset="0"/>
              </a:defRPr>
            </a:lvl4pPr>
            <a:lvl5pPr eaLnBrk="0" fontAlgn="base" hangingPunct="0">
              <a:spcBef>
                <a:spcPct val="0"/>
              </a:spcBef>
              <a:spcAft>
                <a:spcPct val="0"/>
              </a:spcAft>
              <a:tabLst>
                <a:tab pos="457200" algn="l"/>
              </a:tabLst>
              <a:defRPr>
                <a:solidFill>
                  <a:schemeClr val="tx1"/>
                </a:solidFill>
                <a:latin typeface="Arial" panose="020B0604020202020204" pitchFamily="34" charset="0"/>
              </a:defRPr>
            </a:lvl5pPr>
            <a:lvl6pPr eaLnBrk="0" fontAlgn="base" hangingPunct="0">
              <a:spcBef>
                <a:spcPct val="0"/>
              </a:spcBef>
              <a:spcAft>
                <a:spcPct val="0"/>
              </a:spcAft>
              <a:tabLst>
                <a:tab pos="457200" algn="l"/>
              </a:tabLst>
              <a:defRPr>
                <a:solidFill>
                  <a:schemeClr val="tx1"/>
                </a:solidFill>
                <a:latin typeface="Arial" panose="020B0604020202020204" pitchFamily="34" charset="0"/>
              </a:defRPr>
            </a:lvl6pPr>
            <a:lvl7pPr eaLnBrk="0" fontAlgn="base" hangingPunct="0">
              <a:spcBef>
                <a:spcPct val="0"/>
              </a:spcBef>
              <a:spcAft>
                <a:spcPct val="0"/>
              </a:spcAft>
              <a:tabLst>
                <a:tab pos="457200" algn="l"/>
              </a:tabLst>
              <a:defRPr>
                <a:solidFill>
                  <a:schemeClr val="tx1"/>
                </a:solidFill>
                <a:latin typeface="Arial" panose="020B0604020202020204" pitchFamily="34" charset="0"/>
              </a:defRPr>
            </a:lvl7pPr>
            <a:lvl8pPr eaLnBrk="0" fontAlgn="base" hangingPunct="0">
              <a:spcBef>
                <a:spcPct val="0"/>
              </a:spcBef>
              <a:spcAft>
                <a:spcPct val="0"/>
              </a:spcAft>
              <a:tabLst>
                <a:tab pos="457200" algn="l"/>
              </a:tabLst>
              <a:defRPr>
                <a:solidFill>
                  <a:schemeClr val="tx1"/>
                </a:solidFill>
                <a:latin typeface="Arial" panose="020B0604020202020204" pitchFamily="34" charset="0"/>
              </a:defRPr>
            </a:lvl8pPr>
            <a:lvl9pPr eaLnBrk="0" fontAlgn="base" hangingPunct="0">
              <a:spcBef>
                <a:spcPct val="0"/>
              </a:spcBef>
              <a:spcAft>
                <a:spcPct val="0"/>
              </a:spcAft>
              <a:tabLst>
                <a:tab pos="457200" algn="l"/>
              </a:tabLst>
              <a:defRPr>
                <a:solidFill>
                  <a:schemeClr val="tx1"/>
                </a:solidFill>
                <a:latin typeface="Arial" panose="020B0604020202020204" pitchFamily="34" charset="0"/>
              </a:defRPr>
            </a:lvl9pPr>
          </a:lstStyle>
          <a:p>
            <a:r>
              <a:rPr lang="en-CA" sz="2800" dirty="0">
                <a:solidFill>
                  <a:srgbClr val="000000"/>
                </a:solidFill>
                <a:ea typeface="Times New Roman" panose="02020603050405020304" pitchFamily="18" charset="0"/>
                <a:cs typeface="Arial" panose="020B0604020202020204" pitchFamily="34" charset="0"/>
              </a:rPr>
              <a:t>1. Sofia flipped two coins and recorded whether she got heads or tails. She did this 20 times and her results were: </a:t>
            </a:r>
          </a:p>
          <a:p>
            <a:r>
              <a:rPr lang="en-CA" sz="2800" dirty="0">
                <a:solidFill>
                  <a:srgbClr val="000000"/>
                </a:solidFill>
                <a:ea typeface="Times New Roman" panose="02020603050405020304" pitchFamily="18" charset="0"/>
                <a:cs typeface="Arial" panose="020B0604020202020204" pitchFamily="34" charset="0"/>
              </a:rPr>
              <a:t>(HH), (HT), (TH), (TT), (HT), (HH), (TH), (HT), (TT), (HH), (HT), (TH), (HT), (HH), (TT), (HT), (HH), (TH), (HT), (TT). </a:t>
            </a:r>
          </a:p>
          <a:p>
            <a:endParaRPr lang="en-CA" sz="2800" dirty="0">
              <a:solidFill>
                <a:srgbClr val="000000"/>
              </a:solidFill>
              <a:ea typeface="Times New Roman" panose="02020603050405020304" pitchFamily="18" charset="0"/>
              <a:cs typeface="Arial" panose="020B0604020202020204" pitchFamily="34" charset="0"/>
            </a:endParaRPr>
          </a:p>
          <a:p>
            <a:r>
              <a:rPr lang="en-CA" sz="2800" dirty="0">
                <a:solidFill>
                  <a:srgbClr val="000000"/>
                </a:solidFill>
                <a:ea typeface="Times New Roman" panose="02020603050405020304" pitchFamily="18" charset="0"/>
                <a:cs typeface="Arial" panose="020B0604020202020204" pitchFamily="34" charset="0"/>
              </a:rPr>
              <a:t>What was the experimental probability that Sofia got two heads? </a:t>
            </a:r>
          </a:p>
        </p:txBody>
      </p:sp>
    </p:spTree>
    <p:extLst>
      <p:ext uri="{BB962C8B-B14F-4D97-AF65-F5344CB8AC3E}">
        <p14:creationId xmlns:p14="http://schemas.microsoft.com/office/powerpoint/2010/main" val="111895961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9680E90-FF64-D377-FBF1-4494D33D165C}"/>
            </a:ext>
          </a:extLst>
        </p:cNvPr>
        <p:cNvGrpSpPr/>
        <p:nvPr/>
      </p:nvGrpSpPr>
      <p:grpSpPr>
        <a:xfrm>
          <a:off x="0" y="0"/>
          <a:ext cx="0" cy="0"/>
          <a:chOff x="0" y="0"/>
          <a:chExt cx="0" cy="0"/>
        </a:xfrm>
      </p:grpSpPr>
      <p:grpSp>
        <p:nvGrpSpPr>
          <p:cNvPr id="10" name="Group 9">
            <a:extLst>
              <a:ext uri="{FF2B5EF4-FFF2-40B4-BE49-F238E27FC236}">
                <a16:creationId xmlns:a16="http://schemas.microsoft.com/office/drawing/2014/main" id="{9BA84C92-0C54-4341-6C74-DAAF232027DF}"/>
              </a:ext>
            </a:extLst>
          </p:cNvPr>
          <p:cNvGrpSpPr/>
          <p:nvPr/>
        </p:nvGrpSpPr>
        <p:grpSpPr>
          <a:xfrm>
            <a:off x="0" y="312348"/>
            <a:ext cx="12192000" cy="1071965"/>
            <a:chOff x="0" y="300918"/>
            <a:chExt cx="12192000" cy="1071965"/>
          </a:xfrm>
        </p:grpSpPr>
        <p:sp>
          <p:nvSpPr>
            <p:cNvPr id="6" name="Rectangle 5">
              <a:extLst>
                <a:ext uri="{FF2B5EF4-FFF2-40B4-BE49-F238E27FC236}">
                  <a16:creationId xmlns:a16="http://schemas.microsoft.com/office/drawing/2014/main" id="{50B84154-C188-CDB3-4D1D-1257061E620E}"/>
                </a:ext>
              </a:extLst>
            </p:cNvPr>
            <p:cNvSpPr/>
            <p:nvPr/>
          </p:nvSpPr>
          <p:spPr>
            <a:xfrm>
              <a:off x="0" y="300918"/>
              <a:ext cx="12192000" cy="1026995"/>
            </a:xfrm>
            <a:prstGeom prst="rect">
              <a:avLst/>
            </a:prstGeom>
            <a:solidFill>
              <a:schemeClr val="tx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descr="A black and white logo&#10;&#10;AI-generated content may be incorrect.">
              <a:extLst>
                <a:ext uri="{FF2B5EF4-FFF2-40B4-BE49-F238E27FC236}">
                  <a16:creationId xmlns:a16="http://schemas.microsoft.com/office/drawing/2014/main" id="{AB3A9C45-B57C-3590-94E5-A18064EAD56F}"/>
                </a:ext>
              </a:extLst>
            </p:cNvPr>
            <p:cNvPicPr>
              <a:picLocks noChangeAspect="1"/>
            </p:cNvPicPr>
            <p:nvPr/>
          </p:nvPicPr>
          <p:blipFill>
            <a:blip r:embed="rId2"/>
            <a:srcRect t="27728" b="47123"/>
            <a:stretch>
              <a:fillRect/>
            </a:stretch>
          </p:blipFill>
          <p:spPr>
            <a:xfrm>
              <a:off x="284210" y="345446"/>
              <a:ext cx="2257926" cy="642532"/>
            </a:xfrm>
            <a:prstGeom prst="rect">
              <a:avLst/>
            </a:prstGeom>
          </p:spPr>
        </p:pic>
        <p:sp>
          <p:nvSpPr>
            <p:cNvPr id="9" name="Text Box 2">
              <a:extLst>
                <a:ext uri="{FF2B5EF4-FFF2-40B4-BE49-F238E27FC236}">
                  <a16:creationId xmlns:a16="http://schemas.microsoft.com/office/drawing/2014/main" id="{110B6194-5C4D-FAE3-5A32-C6CAC3A3DD4D}"/>
                </a:ext>
              </a:extLst>
            </p:cNvPr>
            <p:cNvSpPr txBox="1"/>
            <p:nvPr/>
          </p:nvSpPr>
          <p:spPr>
            <a:xfrm>
              <a:off x="437660" y="937525"/>
              <a:ext cx="2901285" cy="390388"/>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15000"/>
                </a:lnSpc>
                <a:spcAft>
                  <a:spcPts val="800"/>
                </a:spcAft>
              </a:pPr>
              <a:r>
                <a:rPr lang="en-CA" sz="12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ELEMENTARY MATH PROJECT</a:t>
              </a:r>
              <a:endParaRPr lang="en-CA" sz="12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p:txBody>
        </p:sp>
        <p:sp>
          <p:nvSpPr>
            <p:cNvPr id="16" name="Text Box 2">
              <a:extLst>
                <a:ext uri="{FF2B5EF4-FFF2-40B4-BE49-F238E27FC236}">
                  <a16:creationId xmlns:a16="http://schemas.microsoft.com/office/drawing/2014/main" id="{C2B179AB-2B88-F1FB-EF55-EE0450C79405}"/>
                </a:ext>
              </a:extLst>
            </p:cNvPr>
            <p:cNvSpPr txBox="1"/>
            <p:nvPr/>
          </p:nvSpPr>
          <p:spPr>
            <a:xfrm>
              <a:off x="2542136" y="345888"/>
              <a:ext cx="9365655" cy="1026995"/>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gn="r"/>
              <a:r>
                <a:rPr lang="en-CA" sz="2800" b="1"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GRADE 7 EXPERIMENTAL PROBABILITY:</a:t>
              </a:r>
            </a:p>
            <a:p>
              <a:pPr algn="r"/>
              <a:r>
                <a:rPr lang="en-CA" sz="20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CLOSED QUESTIONS</a:t>
              </a:r>
            </a:p>
            <a:p>
              <a:pPr algn="r"/>
              <a:endParaRPr lang="en-CA" sz="2000" kern="100" dirty="0">
                <a:solidFill>
                  <a:schemeClr val="bg1"/>
                </a:solidFill>
                <a:latin typeface="Aptos" panose="020B0004020202020204" pitchFamily="34" charset="0"/>
                <a:ea typeface="Aptos" panose="020B0004020202020204" pitchFamily="34" charset="0"/>
                <a:cs typeface="Times New Roman" panose="02020603050405020304" pitchFamily="18" charset="0"/>
              </a:endParaRPr>
            </a:p>
          </p:txBody>
        </p:sp>
      </p:grpSp>
      <p:sp>
        <p:nvSpPr>
          <p:cNvPr id="12" name="Rectangle 1">
            <a:extLst>
              <a:ext uri="{FF2B5EF4-FFF2-40B4-BE49-F238E27FC236}">
                <a16:creationId xmlns:a16="http://schemas.microsoft.com/office/drawing/2014/main" id="{AE45FD93-A9EB-04B7-709F-7046FF10AA92}"/>
              </a:ext>
            </a:extLst>
          </p:cNvPr>
          <p:cNvSpPr>
            <a:spLocks noChangeArrowheads="1"/>
          </p:cNvSpPr>
          <p:nvPr/>
        </p:nvSpPr>
        <p:spPr bwMode="auto">
          <a:xfrm>
            <a:off x="374976" y="1975950"/>
            <a:ext cx="11532815" cy="267765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tabLst>
                <a:tab pos="457200" algn="l"/>
              </a:tabLst>
              <a:defRPr>
                <a:solidFill>
                  <a:schemeClr val="tx1"/>
                </a:solidFill>
                <a:latin typeface="Arial" panose="020B0604020202020204" pitchFamily="34" charset="0"/>
              </a:defRPr>
            </a:lvl1pPr>
            <a:lvl2pPr eaLnBrk="0" fontAlgn="base" hangingPunct="0">
              <a:spcBef>
                <a:spcPct val="0"/>
              </a:spcBef>
              <a:spcAft>
                <a:spcPct val="0"/>
              </a:spcAft>
              <a:tabLst>
                <a:tab pos="457200" algn="l"/>
              </a:tabLst>
              <a:defRPr>
                <a:solidFill>
                  <a:schemeClr val="tx1"/>
                </a:solidFill>
                <a:latin typeface="Arial" panose="020B0604020202020204" pitchFamily="34" charset="0"/>
              </a:defRPr>
            </a:lvl2pPr>
            <a:lvl3pPr eaLnBrk="0" fontAlgn="base" hangingPunct="0">
              <a:spcBef>
                <a:spcPct val="0"/>
              </a:spcBef>
              <a:spcAft>
                <a:spcPct val="0"/>
              </a:spcAft>
              <a:tabLst>
                <a:tab pos="457200" algn="l"/>
              </a:tabLst>
              <a:defRPr>
                <a:solidFill>
                  <a:schemeClr val="tx1"/>
                </a:solidFill>
                <a:latin typeface="Arial" panose="020B0604020202020204" pitchFamily="34" charset="0"/>
              </a:defRPr>
            </a:lvl3pPr>
            <a:lvl4pPr eaLnBrk="0" fontAlgn="base" hangingPunct="0">
              <a:spcBef>
                <a:spcPct val="0"/>
              </a:spcBef>
              <a:spcAft>
                <a:spcPct val="0"/>
              </a:spcAft>
              <a:tabLst>
                <a:tab pos="457200" algn="l"/>
              </a:tabLst>
              <a:defRPr>
                <a:solidFill>
                  <a:schemeClr val="tx1"/>
                </a:solidFill>
                <a:latin typeface="Arial" panose="020B0604020202020204" pitchFamily="34" charset="0"/>
              </a:defRPr>
            </a:lvl4pPr>
            <a:lvl5pPr eaLnBrk="0" fontAlgn="base" hangingPunct="0">
              <a:spcBef>
                <a:spcPct val="0"/>
              </a:spcBef>
              <a:spcAft>
                <a:spcPct val="0"/>
              </a:spcAft>
              <a:tabLst>
                <a:tab pos="457200" algn="l"/>
              </a:tabLst>
              <a:defRPr>
                <a:solidFill>
                  <a:schemeClr val="tx1"/>
                </a:solidFill>
                <a:latin typeface="Arial" panose="020B0604020202020204" pitchFamily="34" charset="0"/>
              </a:defRPr>
            </a:lvl5pPr>
            <a:lvl6pPr eaLnBrk="0" fontAlgn="base" hangingPunct="0">
              <a:spcBef>
                <a:spcPct val="0"/>
              </a:spcBef>
              <a:spcAft>
                <a:spcPct val="0"/>
              </a:spcAft>
              <a:tabLst>
                <a:tab pos="457200" algn="l"/>
              </a:tabLst>
              <a:defRPr>
                <a:solidFill>
                  <a:schemeClr val="tx1"/>
                </a:solidFill>
                <a:latin typeface="Arial" panose="020B0604020202020204" pitchFamily="34" charset="0"/>
              </a:defRPr>
            </a:lvl6pPr>
            <a:lvl7pPr eaLnBrk="0" fontAlgn="base" hangingPunct="0">
              <a:spcBef>
                <a:spcPct val="0"/>
              </a:spcBef>
              <a:spcAft>
                <a:spcPct val="0"/>
              </a:spcAft>
              <a:tabLst>
                <a:tab pos="457200" algn="l"/>
              </a:tabLst>
              <a:defRPr>
                <a:solidFill>
                  <a:schemeClr val="tx1"/>
                </a:solidFill>
                <a:latin typeface="Arial" panose="020B0604020202020204" pitchFamily="34" charset="0"/>
              </a:defRPr>
            </a:lvl7pPr>
            <a:lvl8pPr eaLnBrk="0" fontAlgn="base" hangingPunct="0">
              <a:spcBef>
                <a:spcPct val="0"/>
              </a:spcBef>
              <a:spcAft>
                <a:spcPct val="0"/>
              </a:spcAft>
              <a:tabLst>
                <a:tab pos="457200" algn="l"/>
              </a:tabLst>
              <a:defRPr>
                <a:solidFill>
                  <a:schemeClr val="tx1"/>
                </a:solidFill>
                <a:latin typeface="Arial" panose="020B0604020202020204" pitchFamily="34" charset="0"/>
              </a:defRPr>
            </a:lvl8pPr>
            <a:lvl9pPr eaLnBrk="0" fontAlgn="base" hangingPunct="0">
              <a:spcBef>
                <a:spcPct val="0"/>
              </a:spcBef>
              <a:spcAft>
                <a:spcPct val="0"/>
              </a:spcAft>
              <a:tabLst>
                <a:tab pos="457200" algn="l"/>
              </a:tabLst>
              <a:defRPr>
                <a:solidFill>
                  <a:schemeClr val="tx1"/>
                </a:solidFill>
                <a:latin typeface="Arial" panose="020B0604020202020204" pitchFamily="34" charset="0"/>
              </a:defRPr>
            </a:lvl9pPr>
          </a:lstStyle>
          <a:p>
            <a:r>
              <a:rPr lang="en-CA" sz="2800" dirty="0">
                <a:solidFill>
                  <a:srgbClr val="000000"/>
                </a:solidFill>
                <a:ea typeface="Times New Roman" panose="02020603050405020304" pitchFamily="18" charset="0"/>
                <a:cs typeface="Arial" panose="020B0604020202020204" pitchFamily="34" charset="0"/>
              </a:rPr>
              <a:t>2. Ethan drew two cards from a shuffled deck (with replacement) 20 times and recorded the suits in a table.</a:t>
            </a:r>
          </a:p>
          <a:p>
            <a:r>
              <a:rPr lang="en-CA" sz="2800" dirty="0">
                <a:solidFill>
                  <a:srgbClr val="000000"/>
                </a:solidFill>
                <a:ea typeface="Times New Roman" panose="02020603050405020304" pitchFamily="18" charset="0"/>
                <a:cs typeface="Arial" panose="020B0604020202020204" pitchFamily="34" charset="0"/>
              </a:rPr>
              <a:t>His results were:</a:t>
            </a:r>
          </a:p>
          <a:p>
            <a:r>
              <a:rPr lang="en-CA" sz="2800" dirty="0">
                <a:solidFill>
                  <a:srgbClr val="000000"/>
                </a:solidFill>
                <a:ea typeface="Times New Roman" panose="02020603050405020304" pitchFamily="18" charset="0"/>
                <a:cs typeface="Arial" panose="020B0604020202020204" pitchFamily="34" charset="0"/>
              </a:rPr>
              <a:t> ♥♣, ♦♠, ♥♥, ♠♠, ♦♥, ♥♦, ♣♣, ♥♠, ♦♦, ♥♥, ♠♥, ♦♣, ♥♣, ♠♠, ♦♥, ♥♦, ♣♠, ♥♥, ♦♠, ♥♣. </a:t>
            </a:r>
          </a:p>
          <a:p>
            <a:r>
              <a:rPr lang="en-CA" sz="2800" dirty="0">
                <a:solidFill>
                  <a:srgbClr val="000000"/>
                </a:solidFill>
                <a:ea typeface="Times New Roman" panose="02020603050405020304" pitchFamily="18" charset="0"/>
                <a:cs typeface="Arial" panose="020B0604020202020204" pitchFamily="34" charset="0"/>
              </a:rPr>
              <a:t>What was the experimental probability that Ethan drew two hearts? </a:t>
            </a:r>
          </a:p>
        </p:txBody>
      </p:sp>
    </p:spTree>
    <p:extLst>
      <p:ext uri="{BB962C8B-B14F-4D97-AF65-F5344CB8AC3E}">
        <p14:creationId xmlns:p14="http://schemas.microsoft.com/office/powerpoint/2010/main" val="348095146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4379D70-D040-1599-AAE0-A63E4B4309D7}"/>
            </a:ext>
          </a:extLst>
        </p:cNvPr>
        <p:cNvGrpSpPr/>
        <p:nvPr/>
      </p:nvGrpSpPr>
      <p:grpSpPr>
        <a:xfrm>
          <a:off x="0" y="0"/>
          <a:ext cx="0" cy="0"/>
          <a:chOff x="0" y="0"/>
          <a:chExt cx="0" cy="0"/>
        </a:xfrm>
      </p:grpSpPr>
      <p:grpSp>
        <p:nvGrpSpPr>
          <p:cNvPr id="10" name="Group 9">
            <a:extLst>
              <a:ext uri="{FF2B5EF4-FFF2-40B4-BE49-F238E27FC236}">
                <a16:creationId xmlns:a16="http://schemas.microsoft.com/office/drawing/2014/main" id="{18187309-2D6D-F326-D673-EFF130B1B597}"/>
              </a:ext>
            </a:extLst>
          </p:cNvPr>
          <p:cNvGrpSpPr/>
          <p:nvPr/>
        </p:nvGrpSpPr>
        <p:grpSpPr>
          <a:xfrm>
            <a:off x="0" y="312348"/>
            <a:ext cx="12192000" cy="1071965"/>
            <a:chOff x="0" y="300918"/>
            <a:chExt cx="12192000" cy="1071965"/>
          </a:xfrm>
        </p:grpSpPr>
        <p:sp>
          <p:nvSpPr>
            <p:cNvPr id="6" name="Rectangle 5">
              <a:extLst>
                <a:ext uri="{FF2B5EF4-FFF2-40B4-BE49-F238E27FC236}">
                  <a16:creationId xmlns:a16="http://schemas.microsoft.com/office/drawing/2014/main" id="{135E0BC7-8D21-608B-2C40-990AC5AF2B68}"/>
                </a:ext>
              </a:extLst>
            </p:cNvPr>
            <p:cNvSpPr/>
            <p:nvPr/>
          </p:nvSpPr>
          <p:spPr>
            <a:xfrm>
              <a:off x="0" y="300918"/>
              <a:ext cx="12192000" cy="1026995"/>
            </a:xfrm>
            <a:prstGeom prst="rect">
              <a:avLst/>
            </a:prstGeom>
            <a:solidFill>
              <a:schemeClr val="tx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descr="A black and white logo&#10;&#10;AI-generated content may be incorrect.">
              <a:extLst>
                <a:ext uri="{FF2B5EF4-FFF2-40B4-BE49-F238E27FC236}">
                  <a16:creationId xmlns:a16="http://schemas.microsoft.com/office/drawing/2014/main" id="{D726D244-CD90-02DB-36B4-85AC6CC38E73}"/>
                </a:ext>
              </a:extLst>
            </p:cNvPr>
            <p:cNvPicPr>
              <a:picLocks noChangeAspect="1"/>
            </p:cNvPicPr>
            <p:nvPr/>
          </p:nvPicPr>
          <p:blipFill>
            <a:blip r:embed="rId2"/>
            <a:srcRect t="27728" b="47123"/>
            <a:stretch>
              <a:fillRect/>
            </a:stretch>
          </p:blipFill>
          <p:spPr>
            <a:xfrm>
              <a:off x="284210" y="345446"/>
              <a:ext cx="2257926" cy="642532"/>
            </a:xfrm>
            <a:prstGeom prst="rect">
              <a:avLst/>
            </a:prstGeom>
          </p:spPr>
        </p:pic>
        <p:sp>
          <p:nvSpPr>
            <p:cNvPr id="9" name="Text Box 2">
              <a:extLst>
                <a:ext uri="{FF2B5EF4-FFF2-40B4-BE49-F238E27FC236}">
                  <a16:creationId xmlns:a16="http://schemas.microsoft.com/office/drawing/2014/main" id="{82CD88BB-02BF-076C-4FCC-7C0316D3D9D3}"/>
                </a:ext>
              </a:extLst>
            </p:cNvPr>
            <p:cNvSpPr txBox="1"/>
            <p:nvPr/>
          </p:nvSpPr>
          <p:spPr>
            <a:xfrm>
              <a:off x="437660" y="937525"/>
              <a:ext cx="2901285" cy="390388"/>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15000"/>
                </a:lnSpc>
                <a:spcAft>
                  <a:spcPts val="800"/>
                </a:spcAft>
              </a:pPr>
              <a:r>
                <a:rPr lang="en-CA" sz="12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ELEMENTARY MATH PROJECT</a:t>
              </a:r>
              <a:endParaRPr lang="en-CA" sz="12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p:txBody>
        </p:sp>
        <p:sp>
          <p:nvSpPr>
            <p:cNvPr id="16" name="Text Box 2">
              <a:extLst>
                <a:ext uri="{FF2B5EF4-FFF2-40B4-BE49-F238E27FC236}">
                  <a16:creationId xmlns:a16="http://schemas.microsoft.com/office/drawing/2014/main" id="{A6DC1247-9AC1-5245-F1B0-4F0AA0D24197}"/>
                </a:ext>
              </a:extLst>
            </p:cNvPr>
            <p:cNvSpPr txBox="1"/>
            <p:nvPr/>
          </p:nvSpPr>
          <p:spPr>
            <a:xfrm>
              <a:off x="2542136" y="345888"/>
              <a:ext cx="9365655" cy="1026995"/>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gn="r"/>
              <a:r>
                <a:rPr lang="en-CA" sz="2800" b="1"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GRADE 7 EXPERIMENTAL PROBABILITY:</a:t>
              </a:r>
            </a:p>
            <a:p>
              <a:pPr algn="r"/>
              <a:r>
                <a:rPr lang="en-CA" sz="20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CLOSED QUESTIONS</a:t>
              </a:r>
            </a:p>
            <a:p>
              <a:pPr algn="r"/>
              <a:endParaRPr lang="en-CA" sz="2000" kern="100" dirty="0">
                <a:solidFill>
                  <a:schemeClr val="bg1"/>
                </a:solidFill>
                <a:latin typeface="Aptos" panose="020B0004020202020204" pitchFamily="34" charset="0"/>
                <a:ea typeface="Aptos" panose="020B0004020202020204" pitchFamily="34" charset="0"/>
                <a:cs typeface="Times New Roman" panose="02020603050405020304" pitchFamily="18" charset="0"/>
              </a:endParaRPr>
            </a:p>
          </p:txBody>
        </p:sp>
      </p:grpSp>
      <p:sp>
        <p:nvSpPr>
          <p:cNvPr id="12" name="Rectangle 1">
            <a:extLst>
              <a:ext uri="{FF2B5EF4-FFF2-40B4-BE49-F238E27FC236}">
                <a16:creationId xmlns:a16="http://schemas.microsoft.com/office/drawing/2014/main" id="{D5385842-0340-206A-1A44-F0E7381D49BD}"/>
              </a:ext>
            </a:extLst>
          </p:cNvPr>
          <p:cNvSpPr>
            <a:spLocks noChangeArrowheads="1"/>
          </p:cNvSpPr>
          <p:nvPr/>
        </p:nvSpPr>
        <p:spPr bwMode="auto">
          <a:xfrm>
            <a:off x="329592" y="1930980"/>
            <a:ext cx="11532815" cy="35394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tabLst>
                <a:tab pos="457200" algn="l"/>
              </a:tabLst>
              <a:defRPr>
                <a:solidFill>
                  <a:schemeClr val="tx1"/>
                </a:solidFill>
                <a:latin typeface="Arial" panose="020B0604020202020204" pitchFamily="34" charset="0"/>
              </a:defRPr>
            </a:lvl1pPr>
            <a:lvl2pPr eaLnBrk="0" fontAlgn="base" hangingPunct="0">
              <a:spcBef>
                <a:spcPct val="0"/>
              </a:spcBef>
              <a:spcAft>
                <a:spcPct val="0"/>
              </a:spcAft>
              <a:tabLst>
                <a:tab pos="457200" algn="l"/>
              </a:tabLst>
              <a:defRPr>
                <a:solidFill>
                  <a:schemeClr val="tx1"/>
                </a:solidFill>
                <a:latin typeface="Arial" panose="020B0604020202020204" pitchFamily="34" charset="0"/>
              </a:defRPr>
            </a:lvl2pPr>
            <a:lvl3pPr eaLnBrk="0" fontAlgn="base" hangingPunct="0">
              <a:spcBef>
                <a:spcPct val="0"/>
              </a:spcBef>
              <a:spcAft>
                <a:spcPct val="0"/>
              </a:spcAft>
              <a:tabLst>
                <a:tab pos="457200" algn="l"/>
              </a:tabLst>
              <a:defRPr>
                <a:solidFill>
                  <a:schemeClr val="tx1"/>
                </a:solidFill>
                <a:latin typeface="Arial" panose="020B0604020202020204" pitchFamily="34" charset="0"/>
              </a:defRPr>
            </a:lvl3pPr>
            <a:lvl4pPr eaLnBrk="0" fontAlgn="base" hangingPunct="0">
              <a:spcBef>
                <a:spcPct val="0"/>
              </a:spcBef>
              <a:spcAft>
                <a:spcPct val="0"/>
              </a:spcAft>
              <a:tabLst>
                <a:tab pos="457200" algn="l"/>
              </a:tabLst>
              <a:defRPr>
                <a:solidFill>
                  <a:schemeClr val="tx1"/>
                </a:solidFill>
                <a:latin typeface="Arial" panose="020B0604020202020204" pitchFamily="34" charset="0"/>
              </a:defRPr>
            </a:lvl4pPr>
            <a:lvl5pPr eaLnBrk="0" fontAlgn="base" hangingPunct="0">
              <a:spcBef>
                <a:spcPct val="0"/>
              </a:spcBef>
              <a:spcAft>
                <a:spcPct val="0"/>
              </a:spcAft>
              <a:tabLst>
                <a:tab pos="457200" algn="l"/>
              </a:tabLst>
              <a:defRPr>
                <a:solidFill>
                  <a:schemeClr val="tx1"/>
                </a:solidFill>
                <a:latin typeface="Arial" panose="020B0604020202020204" pitchFamily="34" charset="0"/>
              </a:defRPr>
            </a:lvl5pPr>
            <a:lvl6pPr eaLnBrk="0" fontAlgn="base" hangingPunct="0">
              <a:spcBef>
                <a:spcPct val="0"/>
              </a:spcBef>
              <a:spcAft>
                <a:spcPct val="0"/>
              </a:spcAft>
              <a:tabLst>
                <a:tab pos="457200" algn="l"/>
              </a:tabLst>
              <a:defRPr>
                <a:solidFill>
                  <a:schemeClr val="tx1"/>
                </a:solidFill>
                <a:latin typeface="Arial" panose="020B0604020202020204" pitchFamily="34" charset="0"/>
              </a:defRPr>
            </a:lvl6pPr>
            <a:lvl7pPr eaLnBrk="0" fontAlgn="base" hangingPunct="0">
              <a:spcBef>
                <a:spcPct val="0"/>
              </a:spcBef>
              <a:spcAft>
                <a:spcPct val="0"/>
              </a:spcAft>
              <a:tabLst>
                <a:tab pos="457200" algn="l"/>
              </a:tabLst>
              <a:defRPr>
                <a:solidFill>
                  <a:schemeClr val="tx1"/>
                </a:solidFill>
                <a:latin typeface="Arial" panose="020B0604020202020204" pitchFamily="34" charset="0"/>
              </a:defRPr>
            </a:lvl7pPr>
            <a:lvl8pPr eaLnBrk="0" fontAlgn="base" hangingPunct="0">
              <a:spcBef>
                <a:spcPct val="0"/>
              </a:spcBef>
              <a:spcAft>
                <a:spcPct val="0"/>
              </a:spcAft>
              <a:tabLst>
                <a:tab pos="457200" algn="l"/>
              </a:tabLst>
              <a:defRPr>
                <a:solidFill>
                  <a:schemeClr val="tx1"/>
                </a:solidFill>
                <a:latin typeface="Arial" panose="020B0604020202020204" pitchFamily="34" charset="0"/>
              </a:defRPr>
            </a:lvl8pPr>
            <a:lvl9pPr eaLnBrk="0" fontAlgn="base" hangingPunct="0">
              <a:spcBef>
                <a:spcPct val="0"/>
              </a:spcBef>
              <a:spcAft>
                <a:spcPct val="0"/>
              </a:spcAft>
              <a:tabLst>
                <a:tab pos="457200" algn="l"/>
              </a:tabLst>
              <a:defRPr>
                <a:solidFill>
                  <a:schemeClr val="tx1"/>
                </a:solidFill>
                <a:latin typeface="Arial" panose="020B0604020202020204" pitchFamily="34" charset="0"/>
              </a:defRPr>
            </a:lvl9pPr>
          </a:lstStyle>
          <a:p>
            <a:r>
              <a:rPr lang="en-CA" sz="2800" dirty="0">
                <a:solidFill>
                  <a:srgbClr val="000000"/>
                </a:solidFill>
                <a:ea typeface="Times New Roman" panose="02020603050405020304" pitchFamily="18" charset="0"/>
                <a:cs typeface="Arial" panose="020B0604020202020204" pitchFamily="34" charset="0"/>
              </a:rPr>
              <a:t>3. Leo spun two spinners (each divided into 4 equal sections (orange, green, pink, blue) 15 times and recorded the results in a table: </a:t>
            </a:r>
          </a:p>
          <a:p>
            <a:r>
              <a:rPr lang="en-CA" sz="2800" dirty="0">
                <a:solidFill>
                  <a:srgbClr val="000000"/>
                </a:solidFill>
                <a:ea typeface="Times New Roman" panose="02020603050405020304" pitchFamily="18" charset="0"/>
                <a:cs typeface="Arial" panose="020B0604020202020204" pitchFamily="34" charset="0"/>
              </a:rPr>
              <a:t>(Orange–Green), (Pink–Blue), (Blue–Blue), (Green–Orange), (Orange–Orange), (Pink–Pink), (Green–Green), (Blue–Orange), (Orange–Pink), (Green–Blue), (Pink–Orange), (Blue–Green), (Orange–Orange), (Green–Pink), (Pink–Blue) </a:t>
            </a:r>
          </a:p>
          <a:p>
            <a:r>
              <a:rPr lang="en-CA" sz="2800" dirty="0">
                <a:solidFill>
                  <a:srgbClr val="000000"/>
                </a:solidFill>
                <a:ea typeface="Times New Roman" panose="02020603050405020304" pitchFamily="18" charset="0"/>
                <a:cs typeface="Arial" panose="020B0604020202020204" pitchFamily="34" charset="0"/>
              </a:rPr>
              <a:t>What was the experimental probability that both spinners landed on the same colour? </a:t>
            </a:r>
          </a:p>
        </p:txBody>
      </p:sp>
    </p:spTree>
    <p:extLst>
      <p:ext uri="{BB962C8B-B14F-4D97-AF65-F5344CB8AC3E}">
        <p14:creationId xmlns:p14="http://schemas.microsoft.com/office/powerpoint/2010/main" val="388645170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9F78B19-DE59-4388-5F2E-E44AF7AA11B8}"/>
            </a:ext>
          </a:extLst>
        </p:cNvPr>
        <p:cNvGrpSpPr/>
        <p:nvPr/>
      </p:nvGrpSpPr>
      <p:grpSpPr>
        <a:xfrm>
          <a:off x="0" y="0"/>
          <a:ext cx="0" cy="0"/>
          <a:chOff x="0" y="0"/>
          <a:chExt cx="0" cy="0"/>
        </a:xfrm>
      </p:grpSpPr>
      <p:grpSp>
        <p:nvGrpSpPr>
          <p:cNvPr id="10" name="Group 9">
            <a:extLst>
              <a:ext uri="{FF2B5EF4-FFF2-40B4-BE49-F238E27FC236}">
                <a16:creationId xmlns:a16="http://schemas.microsoft.com/office/drawing/2014/main" id="{B099DFE6-634D-7EE9-DFAB-391C5A157213}"/>
              </a:ext>
            </a:extLst>
          </p:cNvPr>
          <p:cNvGrpSpPr/>
          <p:nvPr/>
        </p:nvGrpSpPr>
        <p:grpSpPr>
          <a:xfrm>
            <a:off x="0" y="312348"/>
            <a:ext cx="12192000" cy="1071965"/>
            <a:chOff x="0" y="300918"/>
            <a:chExt cx="12192000" cy="1071965"/>
          </a:xfrm>
        </p:grpSpPr>
        <p:sp>
          <p:nvSpPr>
            <p:cNvPr id="6" name="Rectangle 5">
              <a:extLst>
                <a:ext uri="{FF2B5EF4-FFF2-40B4-BE49-F238E27FC236}">
                  <a16:creationId xmlns:a16="http://schemas.microsoft.com/office/drawing/2014/main" id="{500248C6-35F9-FEBE-CFCC-10732194F79D}"/>
                </a:ext>
              </a:extLst>
            </p:cNvPr>
            <p:cNvSpPr/>
            <p:nvPr/>
          </p:nvSpPr>
          <p:spPr>
            <a:xfrm>
              <a:off x="0" y="300918"/>
              <a:ext cx="12192000" cy="1026995"/>
            </a:xfrm>
            <a:prstGeom prst="rect">
              <a:avLst/>
            </a:prstGeom>
            <a:solidFill>
              <a:schemeClr val="tx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descr="A black and white logo&#10;&#10;AI-generated content may be incorrect.">
              <a:extLst>
                <a:ext uri="{FF2B5EF4-FFF2-40B4-BE49-F238E27FC236}">
                  <a16:creationId xmlns:a16="http://schemas.microsoft.com/office/drawing/2014/main" id="{F76FEA94-F33D-7C8B-24D5-12B27EAC46B3}"/>
                </a:ext>
              </a:extLst>
            </p:cNvPr>
            <p:cNvPicPr>
              <a:picLocks noChangeAspect="1"/>
            </p:cNvPicPr>
            <p:nvPr/>
          </p:nvPicPr>
          <p:blipFill>
            <a:blip r:embed="rId2"/>
            <a:srcRect t="27728" b="47123"/>
            <a:stretch>
              <a:fillRect/>
            </a:stretch>
          </p:blipFill>
          <p:spPr>
            <a:xfrm>
              <a:off x="284210" y="345446"/>
              <a:ext cx="2257926" cy="642532"/>
            </a:xfrm>
            <a:prstGeom prst="rect">
              <a:avLst/>
            </a:prstGeom>
          </p:spPr>
        </p:pic>
        <p:sp>
          <p:nvSpPr>
            <p:cNvPr id="9" name="Text Box 2">
              <a:extLst>
                <a:ext uri="{FF2B5EF4-FFF2-40B4-BE49-F238E27FC236}">
                  <a16:creationId xmlns:a16="http://schemas.microsoft.com/office/drawing/2014/main" id="{33F5B5F2-5389-34A2-13AD-06AE621B4204}"/>
                </a:ext>
              </a:extLst>
            </p:cNvPr>
            <p:cNvSpPr txBox="1"/>
            <p:nvPr/>
          </p:nvSpPr>
          <p:spPr>
            <a:xfrm>
              <a:off x="437660" y="937525"/>
              <a:ext cx="2901285" cy="390388"/>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15000"/>
                </a:lnSpc>
                <a:spcAft>
                  <a:spcPts val="800"/>
                </a:spcAft>
              </a:pPr>
              <a:r>
                <a:rPr lang="en-CA" sz="12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ELEMENTARY MATH PROJECT</a:t>
              </a:r>
              <a:endParaRPr lang="en-CA" sz="12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p:txBody>
        </p:sp>
        <p:sp>
          <p:nvSpPr>
            <p:cNvPr id="16" name="Text Box 2">
              <a:extLst>
                <a:ext uri="{FF2B5EF4-FFF2-40B4-BE49-F238E27FC236}">
                  <a16:creationId xmlns:a16="http://schemas.microsoft.com/office/drawing/2014/main" id="{505FE907-7FB3-38C8-E203-45DCD170B745}"/>
                </a:ext>
              </a:extLst>
            </p:cNvPr>
            <p:cNvSpPr txBox="1"/>
            <p:nvPr/>
          </p:nvSpPr>
          <p:spPr>
            <a:xfrm>
              <a:off x="2542136" y="345888"/>
              <a:ext cx="9365655" cy="1026995"/>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gn="r"/>
              <a:r>
                <a:rPr lang="en-CA" sz="2800" b="1"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GRADE 7 EXPERIMENTAL PROBABILITY:</a:t>
              </a:r>
            </a:p>
            <a:p>
              <a:pPr algn="r"/>
              <a:r>
                <a:rPr lang="en-CA" sz="20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CLOSED QUESTIONS</a:t>
              </a:r>
            </a:p>
            <a:p>
              <a:pPr algn="r"/>
              <a:endParaRPr lang="en-CA" sz="2000" kern="100" dirty="0">
                <a:solidFill>
                  <a:schemeClr val="bg1"/>
                </a:solidFill>
                <a:latin typeface="Aptos" panose="020B0004020202020204" pitchFamily="34" charset="0"/>
                <a:ea typeface="Aptos" panose="020B0004020202020204" pitchFamily="34" charset="0"/>
                <a:cs typeface="Times New Roman" panose="02020603050405020304" pitchFamily="18" charset="0"/>
              </a:endParaRPr>
            </a:p>
          </p:txBody>
        </p:sp>
      </p:grpSp>
      <p:sp>
        <p:nvSpPr>
          <p:cNvPr id="12" name="Rectangle 1">
            <a:extLst>
              <a:ext uri="{FF2B5EF4-FFF2-40B4-BE49-F238E27FC236}">
                <a16:creationId xmlns:a16="http://schemas.microsoft.com/office/drawing/2014/main" id="{65D7E70D-2CA9-74F0-ED7C-BD83AB33F859}"/>
              </a:ext>
            </a:extLst>
          </p:cNvPr>
          <p:cNvSpPr>
            <a:spLocks noChangeArrowheads="1"/>
          </p:cNvSpPr>
          <p:nvPr/>
        </p:nvSpPr>
        <p:spPr bwMode="auto">
          <a:xfrm>
            <a:off x="329592" y="1930980"/>
            <a:ext cx="11532815" cy="267765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tabLst>
                <a:tab pos="457200" algn="l"/>
              </a:tabLst>
              <a:defRPr>
                <a:solidFill>
                  <a:schemeClr val="tx1"/>
                </a:solidFill>
                <a:latin typeface="Arial" panose="020B0604020202020204" pitchFamily="34" charset="0"/>
              </a:defRPr>
            </a:lvl1pPr>
            <a:lvl2pPr eaLnBrk="0" fontAlgn="base" hangingPunct="0">
              <a:spcBef>
                <a:spcPct val="0"/>
              </a:spcBef>
              <a:spcAft>
                <a:spcPct val="0"/>
              </a:spcAft>
              <a:tabLst>
                <a:tab pos="457200" algn="l"/>
              </a:tabLst>
              <a:defRPr>
                <a:solidFill>
                  <a:schemeClr val="tx1"/>
                </a:solidFill>
                <a:latin typeface="Arial" panose="020B0604020202020204" pitchFamily="34" charset="0"/>
              </a:defRPr>
            </a:lvl2pPr>
            <a:lvl3pPr eaLnBrk="0" fontAlgn="base" hangingPunct="0">
              <a:spcBef>
                <a:spcPct val="0"/>
              </a:spcBef>
              <a:spcAft>
                <a:spcPct val="0"/>
              </a:spcAft>
              <a:tabLst>
                <a:tab pos="457200" algn="l"/>
              </a:tabLst>
              <a:defRPr>
                <a:solidFill>
                  <a:schemeClr val="tx1"/>
                </a:solidFill>
                <a:latin typeface="Arial" panose="020B0604020202020204" pitchFamily="34" charset="0"/>
              </a:defRPr>
            </a:lvl3pPr>
            <a:lvl4pPr eaLnBrk="0" fontAlgn="base" hangingPunct="0">
              <a:spcBef>
                <a:spcPct val="0"/>
              </a:spcBef>
              <a:spcAft>
                <a:spcPct val="0"/>
              </a:spcAft>
              <a:tabLst>
                <a:tab pos="457200" algn="l"/>
              </a:tabLst>
              <a:defRPr>
                <a:solidFill>
                  <a:schemeClr val="tx1"/>
                </a:solidFill>
                <a:latin typeface="Arial" panose="020B0604020202020204" pitchFamily="34" charset="0"/>
              </a:defRPr>
            </a:lvl4pPr>
            <a:lvl5pPr eaLnBrk="0" fontAlgn="base" hangingPunct="0">
              <a:spcBef>
                <a:spcPct val="0"/>
              </a:spcBef>
              <a:spcAft>
                <a:spcPct val="0"/>
              </a:spcAft>
              <a:tabLst>
                <a:tab pos="457200" algn="l"/>
              </a:tabLst>
              <a:defRPr>
                <a:solidFill>
                  <a:schemeClr val="tx1"/>
                </a:solidFill>
                <a:latin typeface="Arial" panose="020B0604020202020204" pitchFamily="34" charset="0"/>
              </a:defRPr>
            </a:lvl5pPr>
            <a:lvl6pPr eaLnBrk="0" fontAlgn="base" hangingPunct="0">
              <a:spcBef>
                <a:spcPct val="0"/>
              </a:spcBef>
              <a:spcAft>
                <a:spcPct val="0"/>
              </a:spcAft>
              <a:tabLst>
                <a:tab pos="457200" algn="l"/>
              </a:tabLst>
              <a:defRPr>
                <a:solidFill>
                  <a:schemeClr val="tx1"/>
                </a:solidFill>
                <a:latin typeface="Arial" panose="020B0604020202020204" pitchFamily="34" charset="0"/>
              </a:defRPr>
            </a:lvl6pPr>
            <a:lvl7pPr eaLnBrk="0" fontAlgn="base" hangingPunct="0">
              <a:spcBef>
                <a:spcPct val="0"/>
              </a:spcBef>
              <a:spcAft>
                <a:spcPct val="0"/>
              </a:spcAft>
              <a:tabLst>
                <a:tab pos="457200" algn="l"/>
              </a:tabLst>
              <a:defRPr>
                <a:solidFill>
                  <a:schemeClr val="tx1"/>
                </a:solidFill>
                <a:latin typeface="Arial" panose="020B0604020202020204" pitchFamily="34" charset="0"/>
              </a:defRPr>
            </a:lvl7pPr>
            <a:lvl8pPr eaLnBrk="0" fontAlgn="base" hangingPunct="0">
              <a:spcBef>
                <a:spcPct val="0"/>
              </a:spcBef>
              <a:spcAft>
                <a:spcPct val="0"/>
              </a:spcAft>
              <a:tabLst>
                <a:tab pos="457200" algn="l"/>
              </a:tabLst>
              <a:defRPr>
                <a:solidFill>
                  <a:schemeClr val="tx1"/>
                </a:solidFill>
                <a:latin typeface="Arial" panose="020B0604020202020204" pitchFamily="34" charset="0"/>
              </a:defRPr>
            </a:lvl8pPr>
            <a:lvl9pPr eaLnBrk="0" fontAlgn="base" hangingPunct="0">
              <a:spcBef>
                <a:spcPct val="0"/>
              </a:spcBef>
              <a:spcAft>
                <a:spcPct val="0"/>
              </a:spcAft>
              <a:tabLst>
                <a:tab pos="457200" algn="l"/>
              </a:tabLst>
              <a:defRPr>
                <a:solidFill>
                  <a:schemeClr val="tx1"/>
                </a:solidFill>
                <a:latin typeface="Arial" panose="020B0604020202020204" pitchFamily="34" charset="0"/>
              </a:defRPr>
            </a:lvl9pPr>
          </a:lstStyle>
          <a:p>
            <a:r>
              <a:rPr lang="en-CA" sz="2800" dirty="0">
                <a:solidFill>
                  <a:srgbClr val="000000"/>
                </a:solidFill>
                <a:ea typeface="Times New Roman" panose="02020603050405020304" pitchFamily="18" charset="0"/>
                <a:cs typeface="Arial" panose="020B0604020202020204" pitchFamily="34" charset="0"/>
              </a:rPr>
              <a:t>4. Rafa drew two marbles from a bag (with replacement) 20 times. The bag had 3 red, 2 blue, and 1 green marble. </a:t>
            </a:r>
          </a:p>
          <a:p>
            <a:r>
              <a:rPr lang="en-CA" sz="2800" dirty="0">
                <a:solidFill>
                  <a:srgbClr val="000000"/>
                </a:solidFill>
                <a:ea typeface="Times New Roman" panose="02020603050405020304" pitchFamily="18" charset="0"/>
                <a:cs typeface="Arial" panose="020B0604020202020204" pitchFamily="34" charset="0"/>
              </a:rPr>
              <a:t>Her recorded results were: (R-B), (G-R), (R-R), (B-B), (R-G), (B-R), (R-R), (G-G), (R-B), (B-G), (R-R), (G-R), (B-B), (R-G), (R-R), (B-R), (G-G), (R-B), (B-G), (R-R). </a:t>
            </a:r>
          </a:p>
          <a:p>
            <a:r>
              <a:rPr lang="en-CA" sz="2800" dirty="0">
                <a:solidFill>
                  <a:srgbClr val="000000"/>
                </a:solidFill>
                <a:ea typeface="Times New Roman" panose="02020603050405020304" pitchFamily="18" charset="0"/>
                <a:cs typeface="Arial" panose="020B0604020202020204" pitchFamily="34" charset="0"/>
              </a:rPr>
              <a:t>What was the experimental probability that she drew two red marbles? </a:t>
            </a:r>
          </a:p>
        </p:txBody>
      </p:sp>
    </p:spTree>
    <p:extLst>
      <p:ext uri="{BB962C8B-B14F-4D97-AF65-F5344CB8AC3E}">
        <p14:creationId xmlns:p14="http://schemas.microsoft.com/office/powerpoint/2010/main" val="278503670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E7A1A06-A58B-AEE8-7DD3-122B260DC182}"/>
            </a:ext>
          </a:extLst>
        </p:cNvPr>
        <p:cNvGrpSpPr/>
        <p:nvPr/>
      </p:nvGrpSpPr>
      <p:grpSpPr>
        <a:xfrm>
          <a:off x="0" y="0"/>
          <a:ext cx="0" cy="0"/>
          <a:chOff x="0" y="0"/>
          <a:chExt cx="0" cy="0"/>
        </a:xfrm>
      </p:grpSpPr>
      <p:grpSp>
        <p:nvGrpSpPr>
          <p:cNvPr id="10" name="Group 9">
            <a:extLst>
              <a:ext uri="{FF2B5EF4-FFF2-40B4-BE49-F238E27FC236}">
                <a16:creationId xmlns:a16="http://schemas.microsoft.com/office/drawing/2014/main" id="{D1576A7B-DA2C-4467-9E54-BD5786F29770}"/>
              </a:ext>
            </a:extLst>
          </p:cNvPr>
          <p:cNvGrpSpPr/>
          <p:nvPr/>
        </p:nvGrpSpPr>
        <p:grpSpPr>
          <a:xfrm>
            <a:off x="0" y="312348"/>
            <a:ext cx="12192000" cy="1071965"/>
            <a:chOff x="0" y="300918"/>
            <a:chExt cx="12192000" cy="1071965"/>
          </a:xfrm>
        </p:grpSpPr>
        <p:sp>
          <p:nvSpPr>
            <p:cNvPr id="6" name="Rectangle 5">
              <a:extLst>
                <a:ext uri="{FF2B5EF4-FFF2-40B4-BE49-F238E27FC236}">
                  <a16:creationId xmlns:a16="http://schemas.microsoft.com/office/drawing/2014/main" id="{854D5159-B2B5-7261-2A33-F3A4235EC626}"/>
                </a:ext>
              </a:extLst>
            </p:cNvPr>
            <p:cNvSpPr/>
            <p:nvPr/>
          </p:nvSpPr>
          <p:spPr>
            <a:xfrm>
              <a:off x="0" y="300918"/>
              <a:ext cx="12192000" cy="1026995"/>
            </a:xfrm>
            <a:prstGeom prst="rect">
              <a:avLst/>
            </a:prstGeom>
            <a:solidFill>
              <a:schemeClr val="tx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descr="A black and white logo&#10;&#10;AI-generated content may be incorrect.">
              <a:extLst>
                <a:ext uri="{FF2B5EF4-FFF2-40B4-BE49-F238E27FC236}">
                  <a16:creationId xmlns:a16="http://schemas.microsoft.com/office/drawing/2014/main" id="{C4752C0B-782E-C582-9C1E-D9E15BA04CFD}"/>
                </a:ext>
              </a:extLst>
            </p:cNvPr>
            <p:cNvPicPr>
              <a:picLocks noChangeAspect="1"/>
            </p:cNvPicPr>
            <p:nvPr/>
          </p:nvPicPr>
          <p:blipFill>
            <a:blip r:embed="rId2"/>
            <a:srcRect t="27728" b="47123"/>
            <a:stretch>
              <a:fillRect/>
            </a:stretch>
          </p:blipFill>
          <p:spPr>
            <a:xfrm>
              <a:off x="284210" y="345446"/>
              <a:ext cx="2257926" cy="642532"/>
            </a:xfrm>
            <a:prstGeom prst="rect">
              <a:avLst/>
            </a:prstGeom>
          </p:spPr>
        </p:pic>
        <p:sp>
          <p:nvSpPr>
            <p:cNvPr id="9" name="Text Box 2">
              <a:extLst>
                <a:ext uri="{FF2B5EF4-FFF2-40B4-BE49-F238E27FC236}">
                  <a16:creationId xmlns:a16="http://schemas.microsoft.com/office/drawing/2014/main" id="{AEC80039-0A3F-C28E-A9DD-B3C1A28B2F71}"/>
                </a:ext>
              </a:extLst>
            </p:cNvPr>
            <p:cNvSpPr txBox="1"/>
            <p:nvPr/>
          </p:nvSpPr>
          <p:spPr>
            <a:xfrm>
              <a:off x="437660" y="937525"/>
              <a:ext cx="2901285" cy="390388"/>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15000"/>
                </a:lnSpc>
                <a:spcAft>
                  <a:spcPts val="800"/>
                </a:spcAft>
              </a:pPr>
              <a:r>
                <a:rPr lang="en-CA" sz="12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ELEMENTARY MATH PROJECT</a:t>
              </a:r>
              <a:endParaRPr lang="en-CA" sz="12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p:txBody>
        </p:sp>
        <p:sp>
          <p:nvSpPr>
            <p:cNvPr id="16" name="Text Box 2">
              <a:extLst>
                <a:ext uri="{FF2B5EF4-FFF2-40B4-BE49-F238E27FC236}">
                  <a16:creationId xmlns:a16="http://schemas.microsoft.com/office/drawing/2014/main" id="{0024F7C6-FC0B-E22C-F864-67ED4ED0B406}"/>
                </a:ext>
              </a:extLst>
            </p:cNvPr>
            <p:cNvSpPr txBox="1"/>
            <p:nvPr/>
          </p:nvSpPr>
          <p:spPr>
            <a:xfrm>
              <a:off x="2542136" y="345888"/>
              <a:ext cx="9365655" cy="1026995"/>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gn="r"/>
              <a:r>
                <a:rPr lang="en-CA" sz="2800" b="1"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GRADE 7 EXPERIMENTAL PROBABILITY:</a:t>
              </a:r>
            </a:p>
            <a:p>
              <a:pPr algn="r"/>
              <a:r>
                <a:rPr lang="en-CA" sz="20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CLOSED QUESTIONS</a:t>
              </a:r>
            </a:p>
            <a:p>
              <a:pPr algn="r"/>
              <a:endParaRPr lang="en-CA" sz="2000" kern="100" dirty="0">
                <a:solidFill>
                  <a:schemeClr val="bg1"/>
                </a:solidFill>
                <a:latin typeface="Aptos" panose="020B0004020202020204" pitchFamily="34" charset="0"/>
                <a:ea typeface="Aptos" panose="020B0004020202020204" pitchFamily="34" charset="0"/>
                <a:cs typeface="Times New Roman" panose="02020603050405020304" pitchFamily="18" charset="0"/>
              </a:endParaRPr>
            </a:p>
          </p:txBody>
        </p:sp>
      </p:grpSp>
      <p:sp>
        <p:nvSpPr>
          <p:cNvPr id="12" name="Rectangle 1">
            <a:extLst>
              <a:ext uri="{FF2B5EF4-FFF2-40B4-BE49-F238E27FC236}">
                <a16:creationId xmlns:a16="http://schemas.microsoft.com/office/drawing/2014/main" id="{F4ADB476-DC35-C250-5CF2-865229F3EC92}"/>
              </a:ext>
            </a:extLst>
          </p:cNvPr>
          <p:cNvSpPr>
            <a:spLocks noChangeArrowheads="1"/>
          </p:cNvSpPr>
          <p:nvPr/>
        </p:nvSpPr>
        <p:spPr bwMode="auto">
          <a:xfrm>
            <a:off x="329592" y="1930980"/>
            <a:ext cx="11532815" cy="224676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tabLst>
                <a:tab pos="457200" algn="l"/>
              </a:tabLst>
              <a:defRPr>
                <a:solidFill>
                  <a:schemeClr val="tx1"/>
                </a:solidFill>
                <a:latin typeface="Arial" panose="020B0604020202020204" pitchFamily="34" charset="0"/>
              </a:defRPr>
            </a:lvl1pPr>
            <a:lvl2pPr eaLnBrk="0" fontAlgn="base" hangingPunct="0">
              <a:spcBef>
                <a:spcPct val="0"/>
              </a:spcBef>
              <a:spcAft>
                <a:spcPct val="0"/>
              </a:spcAft>
              <a:tabLst>
                <a:tab pos="457200" algn="l"/>
              </a:tabLst>
              <a:defRPr>
                <a:solidFill>
                  <a:schemeClr val="tx1"/>
                </a:solidFill>
                <a:latin typeface="Arial" panose="020B0604020202020204" pitchFamily="34" charset="0"/>
              </a:defRPr>
            </a:lvl2pPr>
            <a:lvl3pPr eaLnBrk="0" fontAlgn="base" hangingPunct="0">
              <a:spcBef>
                <a:spcPct val="0"/>
              </a:spcBef>
              <a:spcAft>
                <a:spcPct val="0"/>
              </a:spcAft>
              <a:tabLst>
                <a:tab pos="457200" algn="l"/>
              </a:tabLst>
              <a:defRPr>
                <a:solidFill>
                  <a:schemeClr val="tx1"/>
                </a:solidFill>
                <a:latin typeface="Arial" panose="020B0604020202020204" pitchFamily="34" charset="0"/>
              </a:defRPr>
            </a:lvl3pPr>
            <a:lvl4pPr eaLnBrk="0" fontAlgn="base" hangingPunct="0">
              <a:spcBef>
                <a:spcPct val="0"/>
              </a:spcBef>
              <a:spcAft>
                <a:spcPct val="0"/>
              </a:spcAft>
              <a:tabLst>
                <a:tab pos="457200" algn="l"/>
              </a:tabLst>
              <a:defRPr>
                <a:solidFill>
                  <a:schemeClr val="tx1"/>
                </a:solidFill>
                <a:latin typeface="Arial" panose="020B0604020202020204" pitchFamily="34" charset="0"/>
              </a:defRPr>
            </a:lvl4pPr>
            <a:lvl5pPr eaLnBrk="0" fontAlgn="base" hangingPunct="0">
              <a:spcBef>
                <a:spcPct val="0"/>
              </a:spcBef>
              <a:spcAft>
                <a:spcPct val="0"/>
              </a:spcAft>
              <a:tabLst>
                <a:tab pos="457200" algn="l"/>
              </a:tabLst>
              <a:defRPr>
                <a:solidFill>
                  <a:schemeClr val="tx1"/>
                </a:solidFill>
                <a:latin typeface="Arial" panose="020B0604020202020204" pitchFamily="34" charset="0"/>
              </a:defRPr>
            </a:lvl5pPr>
            <a:lvl6pPr eaLnBrk="0" fontAlgn="base" hangingPunct="0">
              <a:spcBef>
                <a:spcPct val="0"/>
              </a:spcBef>
              <a:spcAft>
                <a:spcPct val="0"/>
              </a:spcAft>
              <a:tabLst>
                <a:tab pos="457200" algn="l"/>
              </a:tabLst>
              <a:defRPr>
                <a:solidFill>
                  <a:schemeClr val="tx1"/>
                </a:solidFill>
                <a:latin typeface="Arial" panose="020B0604020202020204" pitchFamily="34" charset="0"/>
              </a:defRPr>
            </a:lvl6pPr>
            <a:lvl7pPr eaLnBrk="0" fontAlgn="base" hangingPunct="0">
              <a:spcBef>
                <a:spcPct val="0"/>
              </a:spcBef>
              <a:spcAft>
                <a:spcPct val="0"/>
              </a:spcAft>
              <a:tabLst>
                <a:tab pos="457200" algn="l"/>
              </a:tabLst>
              <a:defRPr>
                <a:solidFill>
                  <a:schemeClr val="tx1"/>
                </a:solidFill>
                <a:latin typeface="Arial" panose="020B0604020202020204" pitchFamily="34" charset="0"/>
              </a:defRPr>
            </a:lvl7pPr>
            <a:lvl8pPr eaLnBrk="0" fontAlgn="base" hangingPunct="0">
              <a:spcBef>
                <a:spcPct val="0"/>
              </a:spcBef>
              <a:spcAft>
                <a:spcPct val="0"/>
              </a:spcAft>
              <a:tabLst>
                <a:tab pos="457200" algn="l"/>
              </a:tabLst>
              <a:defRPr>
                <a:solidFill>
                  <a:schemeClr val="tx1"/>
                </a:solidFill>
                <a:latin typeface="Arial" panose="020B0604020202020204" pitchFamily="34" charset="0"/>
              </a:defRPr>
            </a:lvl8pPr>
            <a:lvl9pPr eaLnBrk="0" fontAlgn="base" hangingPunct="0">
              <a:spcBef>
                <a:spcPct val="0"/>
              </a:spcBef>
              <a:spcAft>
                <a:spcPct val="0"/>
              </a:spcAft>
              <a:tabLst>
                <a:tab pos="457200" algn="l"/>
              </a:tabLst>
              <a:defRPr>
                <a:solidFill>
                  <a:schemeClr val="tx1"/>
                </a:solidFill>
                <a:latin typeface="Arial" panose="020B0604020202020204" pitchFamily="34" charset="0"/>
              </a:defRPr>
            </a:lvl9pPr>
          </a:lstStyle>
          <a:p>
            <a:r>
              <a:rPr lang="en-CA" sz="2800" dirty="0">
                <a:solidFill>
                  <a:srgbClr val="000000"/>
                </a:solidFill>
                <a:ea typeface="Times New Roman" panose="02020603050405020304" pitchFamily="18" charset="0"/>
                <a:cs typeface="Arial" panose="020B0604020202020204" pitchFamily="34" charset="0"/>
              </a:rPr>
              <a:t>5. Arjun flipped a coin and rolled a die 9 times and recorded the results in a table:      </a:t>
            </a:r>
          </a:p>
          <a:p>
            <a:r>
              <a:rPr lang="en-CA" sz="2800" dirty="0">
                <a:solidFill>
                  <a:srgbClr val="000000"/>
                </a:solidFill>
                <a:ea typeface="Times New Roman" panose="02020603050405020304" pitchFamily="18" charset="0"/>
                <a:cs typeface="Arial" panose="020B0604020202020204" pitchFamily="34" charset="0"/>
              </a:rPr>
              <a:t>(H-3), (T-6), (H-2), (H-5,) (T-4), (H-1), (T-2), (H-6), (T-3). </a:t>
            </a:r>
          </a:p>
          <a:p>
            <a:r>
              <a:rPr lang="en-CA" sz="2800" dirty="0">
                <a:solidFill>
                  <a:srgbClr val="000000"/>
                </a:solidFill>
                <a:ea typeface="Times New Roman" panose="02020603050405020304" pitchFamily="18" charset="0"/>
                <a:cs typeface="Arial" panose="020B0604020202020204" pitchFamily="34" charset="0"/>
              </a:rPr>
              <a:t>What was the experimental probability that he got heads and an even number?</a:t>
            </a:r>
          </a:p>
        </p:txBody>
      </p:sp>
    </p:spTree>
    <p:extLst>
      <p:ext uri="{BB962C8B-B14F-4D97-AF65-F5344CB8AC3E}">
        <p14:creationId xmlns:p14="http://schemas.microsoft.com/office/powerpoint/2010/main" val="184455973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B734708-07F9-0AAD-538F-01889E69092B}"/>
            </a:ext>
          </a:extLst>
        </p:cNvPr>
        <p:cNvGrpSpPr/>
        <p:nvPr/>
      </p:nvGrpSpPr>
      <p:grpSpPr>
        <a:xfrm>
          <a:off x="0" y="0"/>
          <a:ext cx="0" cy="0"/>
          <a:chOff x="0" y="0"/>
          <a:chExt cx="0" cy="0"/>
        </a:xfrm>
      </p:grpSpPr>
      <p:grpSp>
        <p:nvGrpSpPr>
          <p:cNvPr id="10" name="Group 9">
            <a:extLst>
              <a:ext uri="{FF2B5EF4-FFF2-40B4-BE49-F238E27FC236}">
                <a16:creationId xmlns:a16="http://schemas.microsoft.com/office/drawing/2014/main" id="{D6E64174-99F8-FFCF-4F25-74484277AA38}"/>
              </a:ext>
            </a:extLst>
          </p:cNvPr>
          <p:cNvGrpSpPr/>
          <p:nvPr/>
        </p:nvGrpSpPr>
        <p:grpSpPr>
          <a:xfrm>
            <a:off x="0" y="312348"/>
            <a:ext cx="12192000" cy="1071965"/>
            <a:chOff x="0" y="300918"/>
            <a:chExt cx="12192000" cy="1071965"/>
          </a:xfrm>
        </p:grpSpPr>
        <p:sp>
          <p:nvSpPr>
            <p:cNvPr id="6" name="Rectangle 5">
              <a:extLst>
                <a:ext uri="{FF2B5EF4-FFF2-40B4-BE49-F238E27FC236}">
                  <a16:creationId xmlns:a16="http://schemas.microsoft.com/office/drawing/2014/main" id="{DCEC89FC-6F9D-B6A2-5958-2F0952925EC7}"/>
                </a:ext>
              </a:extLst>
            </p:cNvPr>
            <p:cNvSpPr/>
            <p:nvPr/>
          </p:nvSpPr>
          <p:spPr>
            <a:xfrm>
              <a:off x="0" y="300918"/>
              <a:ext cx="12192000" cy="1026995"/>
            </a:xfrm>
            <a:prstGeom prst="rect">
              <a:avLst/>
            </a:prstGeom>
            <a:solidFill>
              <a:schemeClr val="tx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descr="A black and white logo&#10;&#10;AI-generated content may be incorrect.">
              <a:extLst>
                <a:ext uri="{FF2B5EF4-FFF2-40B4-BE49-F238E27FC236}">
                  <a16:creationId xmlns:a16="http://schemas.microsoft.com/office/drawing/2014/main" id="{EE490833-6F08-9021-C1E1-4DF9C37E942D}"/>
                </a:ext>
              </a:extLst>
            </p:cNvPr>
            <p:cNvPicPr>
              <a:picLocks noChangeAspect="1"/>
            </p:cNvPicPr>
            <p:nvPr/>
          </p:nvPicPr>
          <p:blipFill>
            <a:blip r:embed="rId2"/>
            <a:srcRect t="27728" b="47123"/>
            <a:stretch>
              <a:fillRect/>
            </a:stretch>
          </p:blipFill>
          <p:spPr>
            <a:xfrm>
              <a:off x="284210" y="345446"/>
              <a:ext cx="2257926" cy="642532"/>
            </a:xfrm>
            <a:prstGeom prst="rect">
              <a:avLst/>
            </a:prstGeom>
          </p:spPr>
        </p:pic>
        <p:sp>
          <p:nvSpPr>
            <p:cNvPr id="9" name="Text Box 2">
              <a:extLst>
                <a:ext uri="{FF2B5EF4-FFF2-40B4-BE49-F238E27FC236}">
                  <a16:creationId xmlns:a16="http://schemas.microsoft.com/office/drawing/2014/main" id="{7D319B11-8280-2F14-E796-D8E1F2BA5A44}"/>
                </a:ext>
              </a:extLst>
            </p:cNvPr>
            <p:cNvSpPr txBox="1"/>
            <p:nvPr/>
          </p:nvSpPr>
          <p:spPr>
            <a:xfrm>
              <a:off x="437660" y="937525"/>
              <a:ext cx="2901285" cy="390388"/>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15000"/>
                </a:lnSpc>
                <a:spcAft>
                  <a:spcPts val="800"/>
                </a:spcAft>
              </a:pPr>
              <a:r>
                <a:rPr lang="en-CA" sz="12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ELEMENTARY MATH PROJECT</a:t>
              </a:r>
              <a:endParaRPr lang="en-CA" sz="12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p:txBody>
        </p:sp>
        <p:sp>
          <p:nvSpPr>
            <p:cNvPr id="16" name="Text Box 2">
              <a:extLst>
                <a:ext uri="{FF2B5EF4-FFF2-40B4-BE49-F238E27FC236}">
                  <a16:creationId xmlns:a16="http://schemas.microsoft.com/office/drawing/2014/main" id="{F669C59B-0567-798B-54AD-54DC7B1B1405}"/>
                </a:ext>
              </a:extLst>
            </p:cNvPr>
            <p:cNvSpPr txBox="1"/>
            <p:nvPr/>
          </p:nvSpPr>
          <p:spPr>
            <a:xfrm>
              <a:off x="2542136" y="345888"/>
              <a:ext cx="9365655" cy="1026995"/>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gn="r"/>
              <a:r>
                <a:rPr lang="en-CA" sz="2800" b="1"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GRADE 7 EXPERIMENTAL PROBABILITY:</a:t>
              </a:r>
            </a:p>
            <a:p>
              <a:pPr algn="r"/>
              <a:r>
                <a:rPr lang="en-CA" sz="20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OPEN QUESTIONS</a:t>
              </a:r>
            </a:p>
            <a:p>
              <a:pPr algn="r"/>
              <a:endParaRPr lang="en-CA" sz="2000" kern="100" dirty="0">
                <a:solidFill>
                  <a:schemeClr val="bg1"/>
                </a:solidFill>
                <a:latin typeface="Aptos" panose="020B0004020202020204" pitchFamily="34" charset="0"/>
                <a:ea typeface="Aptos" panose="020B0004020202020204" pitchFamily="34" charset="0"/>
                <a:cs typeface="Times New Roman" panose="02020603050405020304" pitchFamily="18" charset="0"/>
              </a:endParaRPr>
            </a:p>
          </p:txBody>
        </p:sp>
      </p:grpSp>
      <p:sp>
        <p:nvSpPr>
          <p:cNvPr id="12" name="Rectangle 1">
            <a:extLst>
              <a:ext uri="{FF2B5EF4-FFF2-40B4-BE49-F238E27FC236}">
                <a16:creationId xmlns:a16="http://schemas.microsoft.com/office/drawing/2014/main" id="{AE7D2123-80EE-AC52-B84F-A49AA5FA9693}"/>
              </a:ext>
            </a:extLst>
          </p:cNvPr>
          <p:cNvSpPr>
            <a:spLocks noChangeArrowheads="1"/>
          </p:cNvSpPr>
          <p:nvPr/>
        </p:nvSpPr>
        <p:spPr bwMode="auto">
          <a:xfrm>
            <a:off x="329592" y="1930980"/>
            <a:ext cx="11532815" cy="138499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tabLst>
                <a:tab pos="457200" algn="l"/>
              </a:tabLst>
              <a:defRPr>
                <a:solidFill>
                  <a:schemeClr val="tx1"/>
                </a:solidFill>
                <a:latin typeface="Arial" panose="020B0604020202020204" pitchFamily="34" charset="0"/>
              </a:defRPr>
            </a:lvl1pPr>
            <a:lvl2pPr eaLnBrk="0" fontAlgn="base" hangingPunct="0">
              <a:spcBef>
                <a:spcPct val="0"/>
              </a:spcBef>
              <a:spcAft>
                <a:spcPct val="0"/>
              </a:spcAft>
              <a:tabLst>
                <a:tab pos="457200" algn="l"/>
              </a:tabLst>
              <a:defRPr>
                <a:solidFill>
                  <a:schemeClr val="tx1"/>
                </a:solidFill>
                <a:latin typeface="Arial" panose="020B0604020202020204" pitchFamily="34" charset="0"/>
              </a:defRPr>
            </a:lvl2pPr>
            <a:lvl3pPr eaLnBrk="0" fontAlgn="base" hangingPunct="0">
              <a:spcBef>
                <a:spcPct val="0"/>
              </a:spcBef>
              <a:spcAft>
                <a:spcPct val="0"/>
              </a:spcAft>
              <a:tabLst>
                <a:tab pos="457200" algn="l"/>
              </a:tabLst>
              <a:defRPr>
                <a:solidFill>
                  <a:schemeClr val="tx1"/>
                </a:solidFill>
                <a:latin typeface="Arial" panose="020B0604020202020204" pitchFamily="34" charset="0"/>
              </a:defRPr>
            </a:lvl3pPr>
            <a:lvl4pPr eaLnBrk="0" fontAlgn="base" hangingPunct="0">
              <a:spcBef>
                <a:spcPct val="0"/>
              </a:spcBef>
              <a:spcAft>
                <a:spcPct val="0"/>
              </a:spcAft>
              <a:tabLst>
                <a:tab pos="457200" algn="l"/>
              </a:tabLst>
              <a:defRPr>
                <a:solidFill>
                  <a:schemeClr val="tx1"/>
                </a:solidFill>
                <a:latin typeface="Arial" panose="020B0604020202020204" pitchFamily="34" charset="0"/>
              </a:defRPr>
            </a:lvl4pPr>
            <a:lvl5pPr eaLnBrk="0" fontAlgn="base" hangingPunct="0">
              <a:spcBef>
                <a:spcPct val="0"/>
              </a:spcBef>
              <a:spcAft>
                <a:spcPct val="0"/>
              </a:spcAft>
              <a:tabLst>
                <a:tab pos="457200" algn="l"/>
              </a:tabLst>
              <a:defRPr>
                <a:solidFill>
                  <a:schemeClr val="tx1"/>
                </a:solidFill>
                <a:latin typeface="Arial" panose="020B0604020202020204" pitchFamily="34" charset="0"/>
              </a:defRPr>
            </a:lvl5pPr>
            <a:lvl6pPr eaLnBrk="0" fontAlgn="base" hangingPunct="0">
              <a:spcBef>
                <a:spcPct val="0"/>
              </a:spcBef>
              <a:spcAft>
                <a:spcPct val="0"/>
              </a:spcAft>
              <a:tabLst>
                <a:tab pos="457200" algn="l"/>
              </a:tabLst>
              <a:defRPr>
                <a:solidFill>
                  <a:schemeClr val="tx1"/>
                </a:solidFill>
                <a:latin typeface="Arial" panose="020B0604020202020204" pitchFamily="34" charset="0"/>
              </a:defRPr>
            </a:lvl6pPr>
            <a:lvl7pPr eaLnBrk="0" fontAlgn="base" hangingPunct="0">
              <a:spcBef>
                <a:spcPct val="0"/>
              </a:spcBef>
              <a:spcAft>
                <a:spcPct val="0"/>
              </a:spcAft>
              <a:tabLst>
                <a:tab pos="457200" algn="l"/>
              </a:tabLst>
              <a:defRPr>
                <a:solidFill>
                  <a:schemeClr val="tx1"/>
                </a:solidFill>
                <a:latin typeface="Arial" panose="020B0604020202020204" pitchFamily="34" charset="0"/>
              </a:defRPr>
            </a:lvl7pPr>
            <a:lvl8pPr eaLnBrk="0" fontAlgn="base" hangingPunct="0">
              <a:spcBef>
                <a:spcPct val="0"/>
              </a:spcBef>
              <a:spcAft>
                <a:spcPct val="0"/>
              </a:spcAft>
              <a:tabLst>
                <a:tab pos="457200" algn="l"/>
              </a:tabLst>
              <a:defRPr>
                <a:solidFill>
                  <a:schemeClr val="tx1"/>
                </a:solidFill>
                <a:latin typeface="Arial" panose="020B0604020202020204" pitchFamily="34" charset="0"/>
              </a:defRPr>
            </a:lvl8pPr>
            <a:lvl9pPr eaLnBrk="0" fontAlgn="base" hangingPunct="0">
              <a:spcBef>
                <a:spcPct val="0"/>
              </a:spcBef>
              <a:spcAft>
                <a:spcPct val="0"/>
              </a:spcAft>
              <a:tabLst>
                <a:tab pos="457200" algn="l"/>
              </a:tabLst>
              <a:defRPr>
                <a:solidFill>
                  <a:schemeClr val="tx1"/>
                </a:solidFill>
                <a:latin typeface="Arial" panose="020B0604020202020204" pitchFamily="34" charset="0"/>
              </a:defRPr>
            </a:lvl9pPr>
          </a:lstStyle>
          <a:p>
            <a:r>
              <a:rPr lang="en-CA" sz="2800" dirty="0">
                <a:solidFill>
                  <a:srgbClr val="000000"/>
                </a:solidFill>
                <a:ea typeface="Times New Roman" panose="02020603050405020304" pitchFamily="18" charset="0"/>
                <a:cs typeface="Arial" panose="020B0604020202020204" pitchFamily="34" charset="0"/>
              </a:rPr>
              <a:t>6. Flip a coin and roll a die 20 times. Record each outcome in a table. </a:t>
            </a:r>
          </a:p>
          <a:p>
            <a:r>
              <a:rPr lang="en-CA" sz="2800" dirty="0">
                <a:solidFill>
                  <a:srgbClr val="000000"/>
                </a:solidFill>
                <a:ea typeface="Times New Roman" panose="02020603050405020304" pitchFamily="18" charset="0"/>
                <a:cs typeface="Arial" panose="020B0604020202020204" pitchFamily="34" charset="0"/>
              </a:rPr>
              <a:t>Count how many times you got HEADS and an EVEN NUMBER. Calculate the experimental probability. </a:t>
            </a:r>
          </a:p>
        </p:txBody>
      </p:sp>
    </p:spTree>
    <p:extLst>
      <p:ext uri="{BB962C8B-B14F-4D97-AF65-F5344CB8AC3E}">
        <p14:creationId xmlns:p14="http://schemas.microsoft.com/office/powerpoint/2010/main" val="362178367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CD481B3-B6D6-83E3-6409-966CB7C7F468}"/>
            </a:ext>
          </a:extLst>
        </p:cNvPr>
        <p:cNvGrpSpPr/>
        <p:nvPr/>
      </p:nvGrpSpPr>
      <p:grpSpPr>
        <a:xfrm>
          <a:off x="0" y="0"/>
          <a:ext cx="0" cy="0"/>
          <a:chOff x="0" y="0"/>
          <a:chExt cx="0" cy="0"/>
        </a:xfrm>
      </p:grpSpPr>
      <p:grpSp>
        <p:nvGrpSpPr>
          <p:cNvPr id="10" name="Group 9">
            <a:extLst>
              <a:ext uri="{FF2B5EF4-FFF2-40B4-BE49-F238E27FC236}">
                <a16:creationId xmlns:a16="http://schemas.microsoft.com/office/drawing/2014/main" id="{267DE203-BC69-D7E7-11AD-83BFCD8E6695}"/>
              </a:ext>
            </a:extLst>
          </p:cNvPr>
          <p:cNvGrpSpPr/>
          <p:nvPr/>
        </p:nvGrpSpPr>
        <p:grpSpPr>
          <a:xfrm>
            <a:off x="0" y="312348"/>
            <a:ext cx="12192000" cy="1071965"/>
            <a:chOff x="0" y="300918"/>
            <a:chExt cx="12192000" cy="1071965"/>
          </a:xfrm>
        </p:grpSpPr>
        <p:sp>
          <p:nvSpPr>
            <p:cNvPr id="6" name="Rectangle 5">
              <a:extLst>
                <a:ext uri="{FF2B5EF4-FFF2-40B4-BE49-F238E27FC236}">
                  <a16:creationId xmlns:a16="http://schemas.microsoft.com/office/drawing/2014/main" id="{3733EBAB-914A-E033-19E7-3701211B4298}"/>
                </a:ext>
              </a:extLst>
            </p:cNvPr>
            <p:cNvSpPr/>
            <p:nvPr/>
          </p:nvSpPr>
          <p:spPr>
            <a:xfrm>
              <a:off x="0" y="300918"/>
              <a:ext cx="12192000" cy="1026995"/>
            </a:xfrm>
            <a:prstGeom prst="rect">
              <a:avLst/>
            </a:prstGeom>
            <a:solidFill>
              <a:schemeClr val="tx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descr="A black and white logo&#10;&#10;AI-generated content may be incorrect.">
              <a:extLst>
                <a:ext uri="{FF2B5EF4-FFF2-40B4-BE49-F238E27FC236}">
                  <a16:creationId xmlns:a16="http://schemas.microsoft.com/office/drawing/2014/main" id="{4560F63E-5004-B1DD-2999-A3AD71A3C049}"/>
                </a:ext>
              </a:extLst>
            </p:cNvPr>
            <p:cNvPicPr>
              <a:picLocks noChangeAspect="1"/>
            </p:cNvPicPr>
            <p:nvPr/>
          </p:nvPicPr>
          <p:blipFill>
            <a:blip r:embed="rId2"/>
            <a:srcRect t="27728" b="47123"/>
            <a:stretch>
              <a:fillRect/>
            </a:stretch>
          </p:blipFill>
          <p:spPr>
            <a:xfrm>
              <a:off x="284210" y="345446"/>
              <a:ext cx="2257926" cy="642532"/>
            </a:xfrm>
            <a:prstGeom prst="rect">
              <a:avLst/>
            </a:prstGeom>
          </p:spPr>
        </p:pic>
        <p:sp>
          <p:nvSpPr>
            <p:cNvPr id="9" name="Text Box 2">
              <a:extLst>
                <a:ext uri="{FF2B5EF4-FFF2-40B4-BE49-F238E27FC236}">
                  <a16:creationId xmlns:a16="http://schemas.microsoft.com/office/drawing/2014/main" id="{E75CD1B8-19BC-B3D9-919C-E7D7E86F34D6}"/>
                </a:ext>
              </a:extLst>
            </p:cNvPr>
            <p:cNvSpPr txBox="1"/>
            <p:nvPr/>
          </p:nvSpPr>
          <p:spPr>
            <a:xfrm>
              <a:off x="437660" y="937525"/>
              <a:ext cx="2901285" cy="390388"/>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15000"/>
                </a:lnSpc>
                <a:spcAft>
                  <a:spcPts val="800"/>
                </a:spcAft>
              </a:pPr>
              <a:r>
                <a:rPr lang="en-CA" sz="12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ELEMENTARY MATH PROJECT</a:t>
              </a:r>
              <a:endParaRPr lang="en-CA" sz="12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p:txBody>
        </p:sp>
        <p:sp>
          <p:nvSpPr>
            <p:cNvPr id="16" name="Text Box 2">
              <a:extLst>
                <a:ext uri="{FF2B5EF4-FFF2-40B4-BE49-F238E27FC236}">
                  <a16:creationId xmlns:a16="http://schemas.microsoft.com/office/drawing/2014/main" id="{9E34B94D-2A3E-5343-F1C4-80F2DF75F672}"/>
                </a:ext>
              </a:extLst>
            </p:cNvPr>
            <p:cNvSpPr txBox="1"/>
            <p:nvPr/>
          </p:nvSpPr>
          <p:spPr>
            <a:xfrm>
              <a:off x="2542136" y="345888"/>
              <a:ext cx="9365655" cy="1026995"/>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gn="r"/>
              <a:r>
                <a:rPr lang="en-CA" sz="2800" b="1"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GRADE 7 EXPERIMENTAL PROBABILITY:</a:t>
              </a:r>
            </a:p>
            <a:p>
              <a:pPr algn="r"/>
              <a:r>
                <a:rPr lang="en-CA" sz="20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OPEN QUESTIONS</a:t>
              </a:r>
            </a:p>
            <a:p>
              <a:pPr algn="r"/>
              <a:endParaRPr lang="en-CA" sz="2000" kern="100" dirty="0">
                <a:solidFill>
                  <a:schemeClr val="bg1"/>
                </a:solidFill>
                <a:latin typeface="Aptos" panose="020B0004020202020204" pitchFamily="34" charset="0"/>
                <a:ea typeface="Aptos" panose="020B0004020202020204" pitchFamily="34" charset="0"/>
                <a:cs typeface="Times New Roman" panose="02020603050405020304" pitchFamily="18" charset="0"/>
              </a:endParaRPr>
            </a:p>
          </p:txBody>
        </p:sp>
      </p:grpSp>
      <p:sp>
        <p:nvSpPr>
          <p:cNvPr id="12" name="Rectangle 1">
            <a:extLst>
              <a:ext uri="{FF2B5EF4-FFF2-40B4-BE49-F238E27FC236}">
                <a16:creationId xmlns:a16="http://schemas.microsoft.com/office/drawing/2014/main" id="{C8D40370-77F2-9318-8DCA-75835B4B3ADD}"/>
              </a:ext>
            </a:extLst>
          </p:cNvPr>
          <p:cNvSpPr>
            <a:spLocks noChangeArrowheads="1"/>
          </p:cNvSpPr>
          <p:nvPr/>
        </p:nvSpPr>
        <p:spPr bwMode="auto">
          <a:xfrm>
            <a:off x="329592" y="1930980"/>
            <a:ext cx="11532815" cy="138499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tabLst>
                <a:tab pos="457200" algn="l"/>
              </a:tabLst>
              <a:defRPr>
                <a:solidFill>
                  <a:schemeClr val="tx1"/>
                </a:solidFill>
                <a:latin typeface="Arial" panose="020B0604020202020204" pitchFamily="34" charset="0"/>
              </a:defRPr>
            </a:lvl1pPr>
            <a:lvl2pPr eaLnBrk="0" fontAlgn="base" hangingPunct="0">
              <a:spcBef>
                <a:spcPct val="0"/>
              </a:spcBef>
              <a:spcAft>
                <a:spcPct val="0"/>
              </a:spcAft>
              <a:tabLst>
                <a:tab pos="457200" algn="l"/>
              </a:tabLst>
              <a:defRPr>
                <a:solidFill>
                  <a:schemeClr val="tx1"/>
                </a:solidFill>
                <a:latin typeface="Arial" panose="020B0604020202020204" pitchFamily="34" charset="0"/>
              </a:defRPr>
            </a:lvl2pPr>
            <a:lvl3pPr eaLnBrk="0" fontAlgn="base" hangingPunct="0">
              <a:spcBef>
                <a:spcPct val="0"/>
              </a:spcBef>
              <a:spcAft>
                <a:spcPct val="0"/>
              </a:spcAft>
              <a:tabLst>
                <a:tab pos="457200" algn="l"/>
              </a:tabLst>
              <a:defRPr>
                <a:solidFill>
                  <a:schemeClr val="tx1"/>
                </a:solidFill>
                <a:latin typeface="Arial" panose="020B0604020202020204" pitchFamily="34" charset="0"/>
              </a:defRPr>
            </a:lvl3pPr>
            <a:lvl4pPr eaLnBrk="0" fontAlgn="base" hangingPunct="0">
              <a:spcBef>
                <a:spcPct val="0"/>
              </a:spcBef>
              <a:spcAft>
                <a:spcPct val="0"/>
              </a:spcAft>
              <a:tabLst>
                <a:tab pos="457200" algn="l"/>
              </a:tabLst>
              <a:defRPr>
                <a:solidFill>
                  <a:schemeClr val="tx1"/>
                </a:solidFill>
                <a:latin typeface="Arial" panose="020B0604020202020204" pitchFamily="34" charset="0"/>
              </a:defRPr>
            </a:lvl4pPr>
            <a:lvl5pPr eaLnBrk="0" fontAlgn="base" hangingPunct="0">
              <a:spcBef>
                <a:spcPct val="0"/>
              </a:spcBef>
              <a:spcAft>
                <a:spcPct val="0"/>
              </a:spcAft>
              <a:tabLst>
                <a:tab pos="457200" algn="l"/>
              </a:tabLst>
              <a:defRPr>
                <a:solidFill>
                  <a:schemeClr val="tx1"/>
                </a:solidFill>
                <a:latin typeface="Arial" panose="020B0604020202020204" pitchFamily="34" charset="0"/>
              </a:defRPr>
            </a:lvl5pPr>
            <a:lvl6pPr eaLnBrk="0" fontAlgn="base" hangingPunct="0">
              <a:spcBef>
                <a:spcPct val="0"/>
              </a:spcBef>
              <a:spcAft>
                <a:spcPct val="0"/>
              </a:spcAft>
              <a:tabLst>
                <a:tab pos="457200" algn="l"/>
              </a:tabLst>
              <a:defRPr>
                <a:solidFill>
                  <a:schemeClr val="tx1"/>
                </a:solidFill>
                <a:latin typeface="Arial" panose="020B0604020202020204" pitchFamily="34" charset="0"/>
              </a:defRPr>
            </a:lvl6pPr>
            <a:lvl7pPr eaLnBrk="0" fontAlgn="base" hangingPunct="0">
              <a:spcBef>
                <a:spcPct val="0"/>
              </a:spcBef>
              <a:spcAft>
                <a:spcPct val="0"/>
              </a:spcAft>
              <a:tabLst>
                <a:tab pos="457200" algn="l"/>
              </a:tabLst>
              <a:defRPr>
                <a:solidFill>
                  <a:schemeClr val="tx1"/>
                </a:solidFill>
                <a:latin typeface="Arial" panose="020B0604020202020204" pitchFamily="34" charset="0"/>
              </a:defRPr>
            </a:lvl7pPr>
            <a:lvl8pPr eaLnBrk="0" fontAlgn="base" hangingPunct="0">
              <a:spcBef>
                <a:spcPct val="0"/>
              </a:spcBef>
              <a:spcAft>
                <a:spcPct val="0"/>
              </a:spcAft>
              <a:tabLst>
                <a:tab pos="457200" algn="l"/>
              </a:tabLst>
              <a:defRPr>
                <a:solidFill>
                  <a:schemeClr val="tx1"/>
                </a:solidFill>
                <a:latin typeface="Arial" panose="020B0604020202020204" pitchFamily="34" charset="0"/>
              </a:defRPr>
            </a:lvl8pPr>
            <a:lvl9pPr eaLnBrk="0" fontAlgn="base" hangingPunct="0">
              <a:spcBef>
                <a:spcPct val="0"/>
              </a:spcBef>
              <a:spcAft>
                <a:spcPct val="0"/>
              </a:spcAft>
              <a:tabLst>
                <a:tab pos="457200" algn="l"/>
              </a:tabLst>
              <a:defRPr>
                <a:solidFill>
                  <a:schemeClr val="tx1"/>
                </a:solidFill>
                <a:latin typeface="Arial" panose="020B0604020202020204" pitchFamily="34" charset="0"/>
              </a:defRPr>
            </a:lvl9pPr>
          </a:lstStyle>
          <a:p>
            <a:r>
              <a:rPr lang="en-CA" sz="2800" dirty="0">
                <a:solidFill>
                  <a:srgbClr val="000000"/>
                </a:solidFill>
                <a:ea typeface="Times New Roman" panose="02020603050405020304" pitchFamily="18" charset="0"/>
                <a:cs typeface="Arial" panose="020B0604020202020204" pitchFamily="34" charset="0"/>
              </a:rPr>
              <a:t>7. Flip a coin and role a die 100 times. Record each outcome in a table.</a:t>
            </a:r>
          </a:p>
          <a:p>
            <a:r>
              <a:rPr lang="en-CA" sz="2800" dirty="0">
                <a:solidFill>
                  <a:srgbClr val="000000"/>
                </a:solidFill>
                <a:ea typeface="Times New Roman" panose="02020603050405020304" pitchFamily="18" charset="0"/>
                <a:cs typeface="Arial" panose="020B0604020202020204" pitchFamily="34" charset="0"/>
              </a:rPr>
              <a:t>Count how many times you got HEADS and an EVEN NUMBER. Calculate the experimental probability.</a:t>
            </a:r>
          </a:p>
        </p:txBody>
      </p:sp>
    </p:spTree>
    <p:extLst>
      <p:ext uri="{BB962C8B-B14F-4D97-AF65-F5344CB8AC3E}">
        <p14:creationId xmlns:p14="http://schemas.microsoft.com/office/powerpoint/2010/main" val="159953389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8CC8F9F-126F-D256-A881-C1396859D1FC}"/>
            </a:ext>
          </a:extLst>
        </p:cNvPr>
        <p:cNvGrpSpPr/>
        <p:nvPr/>
      </p:nvGrpSpPr>
      <p:grpSpPr>
        <a:xfrm>
          <a:off x="0" y="0"/>
          <a:ext cx="0" cy="0"/>
          <a:chOff x="0" y="0"/>
          <a:chExt cx="0" cy="0"/>
        </a:xfrm>
      </p:grpSpPr>
      <p:grpSp>
        <p:nvGrpSpPr>
          <p:cNvPr id="10" name="Group 9">
            <a:extLst>
              <a:ext uri="{FF2B5EF4-FFF2-40B4-BE49-F238E27FC236}">
                <a16:creationId xmlns:a16="http://schemas.microsoft.com/office/drawing/2014/main" id="{89B907DB-44E5-0A4F-51C5-0EE41028C927}"/>
              </a:ext>
            </a:extLst>
          </p:cNvPr>
          <p:cNvGrpSpPr/>
          <p:nvPr/>
        </p:nvGrpSpPr>
        <p:grpSpPr>
          <a:xfrm>
            <a:off x="0" y="312348"/>
            <a:ext cx="12192000" cy="1071965"/>
            <a:chOff x="0" y="300918"/>
            <a:chExt cx="12192000" cy="1071965"/>
          </a:xfrm>
        </p:grpSpPr>
        <p:sp>
          <p:nvSpPr>
            <p:cNvPr id="6" name="Rectangle 5">
              <a:extLst>
                <a:ext uri="{FF2B5EF4-FFF2-40B4-BE49-F238E27FC236}">
                  <a16:creationId xmlns:a16="http://schemas.microsoft.com/office/drawing/2014/main" id="{C48341AC-8C54-D3DF-DFE8-6244B3E22AA3}"/>
                </a:ext>
              </a:extLst>
            </p:cNvPr>
            <p:cNvSpPr/>
            <p:nvPr/>
          </p:nvSpPr>
          <p:spPr>
            <a:xfrm>
              <a:off x="0" y="300918"/>
              <a:ext cx="12192000" cy="1026995"/>
            </a:xfrm>
            <a:prstGeom prst="rect">
              <a:avLst/>
            </a:prstGeom>
            <a:solidFill>
              <a:schemeClr val="tx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descr="A black and white logo&#10;&#10;AI-generated content may be incorrect.">
              <a:extLst>
                <a:ext uri="{FF2B5EF4-FFF2-40B4-BE49-F238E27FC236}">
                  <a16:creationId xmlns:a16="http://schemas.microsoft.com/office/drawing/2014/main" id="{20CB4D2C-9213-1BC7-B053-2FB6716210A5}"/>
                </a:ext>
              </a:extLst>
            </p:cNvPr>
            <p:cNvPicPr>
              <a:picLocks noChangeAspect="1"/>
            </p:cNvPicPr>
            <p:nvPr/>
          </p:nvPicPr>
          <p:blipFill>
            <a:blip r:embed="rId2"/>
            <a:srcRect t="27728" b="47123"/>
            <a:stretch>
              <a:fillRect/>
            </a:stretch>
          </p:blipFill>
          <p:spPr>
            <a:xfrm>
              <a:off x="284210" y="345446"/>
              <a:ext cx="2257926" cy="642532"/>
            </a:xfrm>
            <a:prstGeom prst="rect">
              <a:avLst/>
            </a:prstGeom>
          </p:spPr>
        </p:pic>
        <p:sp>
          <p:nvSpPr>
            <p:cNvPr id="9" name="Text Box 2">
              <a:extLst>
                <a:ext uri="{FF2B5EF4-FFF2-40B4-BE49-F238E27FC236}">
                  <a16:creationId xmlns:a16="http://schemas.microsoft.com/office/drawing/2014/main" id="{B1D410DF-ADF6-7301-C93C-B49CDA19DF3B}"/>
                </a:ext>
              </a:extLst>
            </p:cNvPr>
            <p:cNvSpPr txBox="1"/>
            <p:nvPr/>
          </p:nvSpPr>
          <p:spPr>
            <a:xfrm>
              <a:off x="437660" y="937525"/>
              <a:ext cx="2901285" cy="390388"/>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15000"/>
                </a:lnSpc>
                <a:spcAft>
                  <a:spcPts val="800"/>
                </a:spcAft>
              </a:pPr>
              <a:r>
                <a:rPr lang="en-CA" sz="12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ELEMENTARY MATH PROJECT</a:t>
              </a:r>
              <a:endParaRPr lang="en-CA" sz="12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p:txBody>
        </p:sp>
        <p:sp>
          <p:nvSpPr>
            <p:cNvPr id="16" name="Text Box 2">
              <a:extLst>
                <a:ext uri="{FF2B5EF4-FFF2-40B4-BE49-F238E27FC236}">
                  <a16:creationId xmlns:a16="http://schemas.microsoft.com/office/drawing/2014/main" id="{1F76002C-DA35-22BE-2B11-C4CE2FA46F6A}"/>
                </a:ext>
              </a:extLst>
            </p:cNvPr>
            <p:cNvSpPr txBox="1"/>
            <p:nvPr/>
          </p:nvSpPr>
          <p:spPr>
            <a:xfrm>
              <a:off x="2542136" y="345888"/>
              <a:ext cx="9365655" cy="1026995"/>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gn="r"/>
              <a:r>
                <a:rPr lang="en-CA" sz="2800" b="1"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GRADE 7 EXPERIMENTAL PROBABILITY:</a:t>
              </a:r>
            </a:p>
            <a:p>
              <a:pPr algn="r"/>
              <a:r>
                <a:rPr lang="en-CA" sz="20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OPEN QUESTIONS</a:t>
              </a:r>
            </a:p>
            <a:p>
              <a:pPr algn="r"/>
              <a:endParaRPr lang="en-CA" sz="2000" kern="100" dirty="0">
                <a:solidFill>
                  <a:schemeClr val="bg1"/>
                </a:solidFill>
                <a:latin typeface="Aptos" panose="020B0004020202020204" pitchFamily="34" charset="0"/>
                <a:ea typeface="Aptos" panose="020B0004020202020204" pitchFamily="34" charset="0"/>
                <a:cs typeface="Times New Roman" panose="02020603050405020304" pitchFamily="18" charset="0"/>
              </a:endParaRPr>
            </a:p>
          </p:txBody>
        </p:sp>
      </p:grpSp>
      <p:sp>
        <p:nvSpPr>
          <p:cNvPr id="12" name="Rectangle 1">
            <a:extLst>
              <a:ext uri="{FF2B5EF4-FFF2-40B4-BE49-F238E27FC236}">
                <a16:creationId xmlns:a16="http://schemas.microsoft.com/office/drawing/2014/main" id="{A8D270AB-74BE-5069-1C7A-E5C7AB2065D8}"/>
              </a:ext>
            </a:extLst>
          </p:cNvPr>
          <p:cNvSpPr>
            <a:spLocks noChangeArrowheads="1"/>
          </p:cNvSpPr>
          <p:nvPr/>
        </p:nvSpPr>
        <p:spPr bwMode="auto">
          <a:xfrm>
            <a:off x="329592" y="1930980"/>
            <a:ext cx="11532815" cy="138499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tabLst>
                <a:tab pos="457200" algn="l"/>
              </a:tabLst>
              <a:defRPr>
                <a:solidFill>
                  <a:schemeClr val="tx1"/>
                </a:solidFill>
                <a:latin typeface="Arial" panose="020B0604020202020204" pitchFamily="34" charset="0"/>
              </a:defRPr>
            </a:lvl1pPr>
            <a:lvl2pPr eaLnBrk="0" fontAlgn="base" hangingPunct="0">
              <a:spcBef>
                <a:spcPct val="0"/>
              </a:spcBef>
              <a:spcAft>
                <a:spcPct val="0"/>
              </a:spcAft>
              <a:tabLst>
                <a:tab pos="457200" algn="l"/>
              </a:tabLst>
              <a:defRPr>
                <a:solidFill>
                  <a:schemeClr val="tx1"/>
                </a:solidFill>
                <a:latin typeface="Arial" panose="020B0604020202020204" pitchFamily="34" charset="0"/>
              </a:defRPr>
            </a:lvl2pPr>
            <a:lvl3pPr eaLnBrk="0" fontAlgn="base" hangingPunct="0">
              <a:spcBef>
                <a:spcPct val="0"/>
              </a:spcBef>
              <a:spcAft>
                <a:spcPct val="0"/>
              </a:spcAft>
              <a:tabLst>
                <a:tab pos="457200" algn="l"/>
              </a:tabLst>
              <a:defRPr>
                <a:solidFill>
                  <a:schemeClr val="tx1"/>
                </a:solidFill>
                <a:latin typeface="Arial" panose="020B0604020202020204" pitchFamily="34" charset="0"/>
              </a:defRPr>
            </a:lvl3pPr>
            <a:lvl4pPr eaLnBrk="0" fontAlgn="base" hangingPunct="0">
              <a:spcBef>
                <a:spcPct val="0"/>
              </a:spcBef>
              <a:spcAft>
                <a:spcPct val="0"/>
              </a:spcAft>
              <a:tabLst>
                <a:tab pos="457200" algn="l"/>
              </a:tabLst>
              <a:defRPr>
                <a:solidFill>
                  <a:schemeClr val="tx1"/>
                </a:solidFill>
                <a:latin typeface="Arial" panose="020B0604020202020204" pitchFamily="34" charset="0"/>
              </a:defRPr>
            </a:lvl4pPr>
            <a:lvl5pPr eaLnBrk="0" fontAlgn="base" hangingPunct="0">
              <a:spcBef>
                <a:spcPct val="0"/>
              </a:spcBef>
              <a:spcAft>
                <a:spcPct val="0"/>
              </a:spcAft>
              <a:tabLst>
                <a:tab pos="457200" algn="l"/>
              </a:tabLst>
              <a:defRPr>
                <a:solidFill>
                  <a:schemeClr val="tx1"/>
                </a:solidFill>
                <a:latin typeface="Arial" panose="020B0604020202020204" pitchFamily="34" charset="0"/>
              </a:defRPr>
            </a:lvl5pPr>
            <a:lvl6pPr eaLnBrk="0" fontAlgn="base" hangingPunct="0">
              <a:spcBef>
                <a:spcPct val="0"/>
              </a:spcBef>
              <a:spcAft>
                <a:spcPct val="0"/>
              </a:spcAft>
              <a:tabLst>
                <a:tab pos="457200" algn="l"/>
              </a:tabLst>
              <a:defRPr>
                <a:solidFill>
                  <a:schemeClr val="tx1"/>
                </a:solidFill>
                <a:latin typeface="Arial" panose="020B0604020202020204" pitchFamily="34" charset="0"/>
              </a:defRPr>
            </a:lvl6pPr>
            <a:lvl7pPr eaLnBrk="0" fontAlgn="base" hangingPunct="0">
              <a:spcBef>
                <a:spcPct val="0"/>
              </a:spcBef>
              <a:spcAft>
                <a:spcPct val="0"/>
              </a:spcAft>
              <a:tabLst>
                <a:tab pos="457200" algn="l"/>
              </a:tabLst>
              <a:defRPr>
                <a:solidFill>
                  <a:schemeClr val="tx1"/>
                </a:solidFill>
                <a:latin typeface="Arial" panose="020B0604020202020204" pitchFamily="34" charset="0"/>
              </a:defRPr>
            </a:lvl7pPr>
            <a:lvl8pPr eaLnBrk="0" fontAlgn="base" hangingPunct="0">
              <a:spcBef>
                <a:spcPct val="0"/>
              </a:spcBef>
              <a:spcAft>
                <a:spcPct val="0"/>
              </a:spcAft>
              <a:tabLst>
                <a:tab pos="457200" algn="l"/>
              </a:tabLst>
              <a:defRPr>
                <a:solidFill>
                  <a:schemeClr val="tx1"/>
                </a:solidFill>
                <a:latin typeface="Arial" panose="020B0604020202020204" pitchFamily="34" charset="0"/>
              </a:defRPr>
            </a:lvl8pPr>
            <a:lvl9pPr eaLnBrk="0" fontAlgn="base" hangingPunct="0">
              <a:spcBef>
                <a:spcPct val="0"/>
              </a:spcBef>
              <a:spcAft>
                <a:spcPct val="0"/>
              </a:spcAft>
              <a:tabLst>
                <a:tab pos="457200" algn="l"/>
              </a:tabLst>
              <a:defRPr>
                <a:solidFill>
                  <a:schemeClr val="tx1"/>
                </a:solidFill>
                <a:latin typeface="Arial" panose="020B0604020202020204" pitchFamily="34" charset="0"/>
              </a:defRPr>
            </a:lvl9pPr>
          </a:lstStyle>
          <a:p>
            <a:r>
              <a:rPr lang="en-CA" sz="2800" dirty="0">
                <a:solidFill>
                  <a:srgbClr val="000000"/>
                </a:solidFill>
                <a:ea typeface="Times New Roman" panose="02020603050405020304" pitchFamily="18" charset="0"/>
                <a:cs typeface="Arial" panose="020B0604020202020204" pitchFamily="34" charset="0"/>
              </a:rPr>
              <a:t>8. Choose any two tools (dice, coins, spinners, cards, marbles) and design your own experiment with 30 trials. Record your results and calculate the experimental probability for a specific event. </a:t>
            </a:r>
          </a:p>
        </p:txBody>
      </p:sp>
    </p:spTree>
    <p:extLst>
      <p:ext uri="{BB962C8B-B14F-4D97-AF65-F5344CB8AC3E}">
        <p14:creationId xmlns:p14="http://schemas.microsoft.com/office/powerpoint/2010/main" val="46841496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1ABC598-024A-03E7-B351-7FB19D97EC91}"/>
            </a:ext>
          </a:extLst>
        </p:cNvPr>
        <p:cNvGrpSpPr/>
        <p:nvPr/>
      </p:nvGrpSpPr>
      <p:grpSpPr>
        <a:xfrm>
          <a:off x="0" y="0"/>
          <a:ext cx="0" cy="0"/>
          <a:chOff x="0" y="0"/>
          <a:chExt cx="0" cy="0"/>
        </a:xfrm>
      </p:grpSpPr>
      <p:grpSp>
        <p:nvGrpSpPr>
          <p:cNvPr id="10" name="Group 9">
            <a:extLst>
              <a:ext uri="{FF2B5EF4-FFF2-40B4-BE49-F238E27FC236}">
                <a16:creationId xmlns:a16="http://schemas.microsoft.com/office/drawing/2014/main" id="{D286A591-0F70-ABE5-4AAB-0F8BAA85C7A2}"/>
              </a:ext>
            </a:extLst>
          </p:cNvPr>
          <p:cNvGrpSpPr/>
          <p:nvPr/>
        </p:nvGrpSpPr>
        <p:grpSpPr>
          <a:xfrm>
            <a:off x="0" y="312348"/>
            <a:ext cx="12192000" cy="1071965"/>
            <a:chOff x="0" y="300918"/>
            <a:chExt cx="12192000" cy="1071965"/>
          </a:xfrm>
        </p:grpSpPr>
        <p:sp>
          <p:nvSpPr>
            <p:cNvPr id="6" name="Rectangle 5">
              <a:extLst>
                <a:ext uri="{FF2B5EF4-FFF2-40B4-BE49-F238E27FC236}">
                  <a16:creationId xmlns:a16="http://schemas.microsoft.com/office/drawing/2014/main" id="{33F073CD-62DE-75EC-23D0-0F06B9C6D5DC}"/>
                </a:ext>
              </a:extLst>
            </p:cNvPr>
            <p:cNvSpPr/>
            <p:nvPr/>
          </p:nvSpPr>
          <p:spPr>
            <a:xfrm>
              <a:off x="0" y="300918"/>
              <a:ext cx="12192000" cy="1026995"/>
            </a:xfrm>
            <a:prstGeom prst="rect">
              <a:avLst/>
            </a:prstGeom>
            <a:solidFill>
              <a:schemeClr val="tx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descr="A black and white logo&#10;&#10;AI-generated content may be incorrect.">
              <a:extLst>
                <a:ext uri="{FF2B5EF4-FFF2-40B4-BE49-F238E27FC236}">
                  <a16:creationId xmlns:a16="http://schemas.microsoft.com/office/drawing/2014/main" id="{74D479CC-0D1B-833C-B856-71F1605ECBDC}"/>
                </a:ext>
              </a:extLst>
            </p:cNvPr>
            <p:cNvPicPr>
              <a:picLocks noChangeAspect="1"/>
            </p:cNvPicPr>
            <p:nvPr/>
          </p:nvPicPr>
          <p:blipFill>
            <a:blip r:embed="rId2"/>
            <a:srcRect t="27728" b="47123"/>
            <a:stretch>
              <a:fillRect/>
            </a:stretch>
          </p:blipFill>
          <p:spPr>
            <a:xfrm>
              <a:off x="284210" y="345446"/>
              <a:ext cx="2257926" cy="642532"/>
            </a:xfrm>
            <a:prstGeom prst="rect">
              <a:avLst/>
            </a:prstGeom>
          </p:spPr>
        </p:pic>
        <p:sp>
          <p:nvSpPr>
            <p:cNvPr id="9" name="Text Box 2">
              <a:extLst>
                <a:ext uri="{FF2B5EF4-FFF2-40B4-BE49-F238E27FC236}">
                  <a16:creationId xmlns:a16="http://schemas.microsoft.com/office/drawing/2014/main" id="{B5A60DFE-44F1-BABC-FC8B-351D7B727146}"/>
                </a:ext>
              </a:extLst>
            </p:cNvPr>
            <p:cNvSpPr txBox="1"/>
            <p:nvPr/>
          </p:nvSpPr>
          <p:spPr>
            <a:xfrm>
              <a:off x="437660" y="937525"/>
              <a:ext cx="2901285" cy="390388"/>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15000"/>
                </a:lnSpc>
                <a:spcAft>
                  <a:spcPts val="800"/>
                </a:spcAft>
              </a:pPr>
              <a:r>
                <a:rPr lang="en-CA" sz="12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ELEMENTARY MATH PROJECT</a:t>
              </a:r>
              <a:endParaRPr lang="en-CA" sz="12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p:txBody>
        </p:sp>
        <p:sp>
          <p:nvSpPr>
            <p:cNvPr id="16" name="Text Box 2">
              <a:extLst>
                <a:ext uri="{FF2B5EF4-FFF2-40B4-BE49-F238E27FC236}">
                  <a16:creationId xmlns:a16="http://schemas.microsoft.com/office/drawing/2014/main" id="{048EF239-4FA5-4EEB-D93E-FDF2A4F82C8F}"/>
                </a:ext>
              </a:extLst>
            </p:cNvPr>
            <p:cNvSpPr txBox="1"/>
            <p:nvPr/>
          </p:nvSpPr>
          <p:spPr>
            <a:xfrm>
              <a:off x="2542136" y="345888"/>
              <a:ext cx="9365655" cy="1026995"/>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gn="r"/>
              <a:r>
                <a:rPr lang="en-CA" sz="2800" b="1"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GRADE 7 EXPERIMENTAL PROBABILITY:</a:t>
              </a:r>
            </a:p>
            <a:p>
              <a:pPr algn="r"/>
              <a:r>
                <a:rPr lang="en-CA" sz="20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OPEN QUESTIONS</a:t>
              </a:r>
            </a:p>
            <a:p>
              <a:pPr algn="r"/>
              <a:endParaRPr lang="en-CA" sz="2000" kern="100" dirty="0">
                <a:solidFill>
                  <a:schemeClr val="bg1"/>
                </a:solidFill>
                <a:latin typeface="Aptos" panose="020B0004020202020204" pitchFamily="34" charset="0"/>
                <a:ea typeface="Aptos" panose="020B0004020202020204" pitchFamily="34" charset="0"/>
                <a:cs typeface="Times New Roman" panose="02020603050405020304" pitchFamily="18" charset="0"/>
              </a:endParaRPr>
            </a:p>
          </p:txBody>
        </p:sp>
      </p:grpSp>
      <p:sp>
        <p:nvSpPr>
          <p:cNvPr id="12" name="Rectangle 1">
            <a:extLst>
              <a:ext uri="{FF2B5EF4-FFF2-40B4-BE49-F238E27FC236}">
                <a16:creationId xmlns:a16="http://schemas.microsoft.com/office/drawing/2014/main" id="{43DC7973-4C40-9DBD-72E2-CB972D8DFED0}"/>
              </a:ext>
            </a:extLst>
          </p:cNvPr>
          <p:cNvSpPr>
            <a:spLocks noChangeArrowheads="1"/>
          </p:cNvSpPr>
          <p:nvPr/>
        </p:nvSpPr>
        <p:spPr bwMode="auto">
          <a:xfrm>
            <a:off x="329592" y="1930980"/>
            <a:ext cx="11532815" cy="224676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tabLst>
                <a:tab pos="457200" algn="l"/>
              </a:tabLst>
              <a:defRPr>
                <a:solidFill>
                  <a:schemeClr val="tx1"/>
                </a:solidFill>
                <a:latin typeface="Arial" panose="020B0604020202020204" pitchFamily="34" charset="0"/>
              </a:defRPr>
            </a:lvl1pPr>
            <a:lvl2pPr eaLnBrk="0" fontAlgn="base" hangingPunct="0">
              <a:spcBef>
                <a:spcPct val="0"/>
              </a:spcBef>
              <a:spcAft>
                <a:spcPct val="0"/>
              </a:spcAft>
              <a:tabLst>
                <a:tab pos="457200" algn="l"/>
              </a:tabLst>
              <a:defRPr>
                <a:solidFill>
                  <a:schemeClr val="tx1"/>
                </a:solidFill>
                <a:latin typeface="Arial" panose="020B0604020202020204" pitchFamily="34" charset="0"/>
              </a:defRPr>
            </a:lvl2pPr>
            <a:lvl3pPr eaLnBrk="0" fontAlgn="base" hangingPunct="0">
              <a:spcBef>
                <a:spcPct val="0"/>
              </a:spcBef>
              <a:spcAft>
                <a:spcPct val="0"/>
              </a:spcAft>
              <a:tabLst>
                <a:tab pos="457200" algn="l"/>
              </a:tabLst>
              <a:defRPr>
                <a:solidFill>
                  <a:schemeClr val="tx1"/>
                </a:solidFill>
                <a:latin typeface="Arial" panose="020B0604020202020204" pitchFamily="34" charset="0"/>
              </a:defRPr>
            </a:lvl3pPr>
            <a:lvl4pPr eaLnBrk="0" fontAlgn="base" hangingPunct="0">
              <a:spcBef>
                <a:spcPct val="0"/>
              </a:spcBef>
              <a:spcAft>
                <a:spcPct val="0"/>
              </a:spcAft>
              <a:tabLst>
                <a:tab pos="457200" algn="l"/>
              </a:tabLst>
              <a:defRPr>
                <a:solidFill>
                  <a:schemeClr val="tx1"/>
                </a:solidFill>
                <a:latin typeface="Arial" panose="020B0604020202020204" pitchFamily="34" charset="0"/>
              </a:defRPr>
            </a:lvl4pPr>
            <a:lvl5pPr eaLnBrk="0" fontAlgn="base" hangingPunct="0">
              <a:spcBef>
                <a:spcPct val="0"/>
              </a:spcBef>
              <a:spcAft>
                <a:spcPct val="0"/>
              </a:spcAft>
              <a:tabLst>
                <a:tab pos="457200" algn="l"/>
              </a:tabLst>
              <a:defRPr>
                <a:solidFill>
                  <a:schemeClr val="tx1"/>
                </a:solidFill>
                <a:latin typeface="Arial" panose="020B0604020202020204" pitchFamily="34" charset="0"/>
              </a:defRPr>
            </a:lvl5pPr>
            <a:lvl6pPr eaLnBrk="0" fontAlgn="base" hangingPunct="0">
              <a:spcBef>
                <a:spcPct val="0"/>
              </a:spcBef>
              <a:spcAft>
                <a:spcPct val="0"/>
              </a:spcAft>
              <a:tabLst>
                <a:tab pos="457200" algn="l"/>
              </a:tabLst>
              <a:defRPr>
                <a:solidFill>
                  <a:schemeClr val="tx1"/>
                </a:solidFill>
                <a:latin typeface="Arial" panose="020B0604020202020204" pitchFamily="34" charset="0"/>
              </a:defRPr>
            </a:lvl6pPr>
            <a:lvl7pPr eaLnBrk="0" fontAlgn="base" hangingPunct="0">
              <a:spcBef>
                <a:spcPct val="0"/>
              </a:spcBef>
              <a:spcAft>
                <a:spcPct val="0"/>
              </a:spcAft>
              <a:tabLst>
                <a:tab pos="457200" algn="l"/>
              </a:tabLst>
              <a:defRPr>
                <a:solidFill>
                  <a:schemeClr val="tx1"/>
                </a:solidFill>
                <a:latin typeface="Arial" panose="020B0604020202020204" pitchFamily="34" charset="0"/>
              </a:defRPr>
            </a:lvl7pPr>
            <a:lvl8pPr eaLnBrk="0" fontAlgn="base" hangingPunct="0">
              <a:spcBef>
                <a:spcPct val="0"/>
              </a:spcBef>
              <a:spcAft>
                <a:spcPct val="0"/>
              </a:spcAft>
              <a:tabLst>
                <a:tab pos="457200" algn="l"/>
              </a:tabLst>
              <a:defRPr>
                <a:solidFill>
                  <a:schemeClr val="tx1"/>
                </a:solidFill>
                <a:latin typeface="Arial" panose="020B0604020202020204" pitchFamily="34" charset="0"/>
              </a:defRPr>
            </a:lvl8pPr>
            <a:lvl9pPr eaLnBrk="0" fontAlgn="base" hangingPunct="0">
              <a:spcBef>
                <a:spcPct val="0"/>
              </a:spcBef>
              <a:spcAft>
                <a:spcPct val="0"/>
              </a:spcAft>
              <a:tabLst>
                <a:tab pos="457200" algn="l"/>
              </a:tabLst>
              <a:defRPr>
                <a:solidFill>
                  <a:schemeClr val="tx1"/>
                </a:solidFill>
                <a:latin typeface="Arial" panose="020B0604020202020204" pitchFamily="34" charset="0"/>
              </a:defRPr>
            </a:lvl9pPr>
          </a:lstStyle>
          <a:p>
            <a:r>
              <a:rPr lang="en-CA" sz="2800" dirty="0">
                <a:solidFill>
                  <a:srgbClr val="000000"/>
                </a:solidFill>
                <a:ea typeface="Times New Roman" panose="02020603050405020304" pitchFamily="18" charset="0"/>
                <a:cs typeface="Arial" panose="020B0604020202020204" pitchFamily="34" charset="0"/>
              </a:rPr>
              <a:t>9. Roll two ten-sided dice 100 times and record the results. </a:t>
            </a:r>
          </a:p>
          <a:p>
            <a:r>
              <a:rPr lang="en-CA" sz="2800" dirty="0">
                <a:solidFill>
                  <a:srgbClr val="000000"/>
                </a:solidFill>
                <a:ea typeface="Times New Roman" panose="02020603050405020304" pitchFamily="18" charset="0"/>
                <a:cs typeface="Arial" panose="020B0604020202020204" pitchFamily="34" charset="0"/>
              </a:rPr>
              <a:t>Calculate the experimental probability of rolling a sum of 11. </a:t>
            </a:r>
          </a:p>
          <a:p>
            <a:r>
              <a:rPr lang="en-CA" sz="2800" dirty="0">
                <a:solidFill>
                  <a:srgbClr val="000000"/>
                </a:solidFill>
                <a:ea typeface="Times New Roman" panose="02020603050405020304" pitchFamily="18" charset="0"/>
                <a:cs typeface="Arial" panose="020B0604020202020204" pitchFamily="34" charset="0"/>
              </a:rPr>
              <a:t>Calculate the theoretical probability. </a:t>
            </a:r>
          </a:p>
          <a:p>
            <a:r>
              <a:rPr lang="en-CA" sz="2800" dirty="0">
                <a:solidFill>
                  <a:srgbClr val="000000"/>
                </a:solidFill>
                <a:ea typeface="Times New Roman" panose="02020603050405020304" pitchFamily="18" charset="0"/>
                <a:cs typeface="Arial" panose="020B0604020202020204" pitchFamily="34" charset="0"/>
              </a:rPr>
              <a:t>How do your results compare to the theoretical probability? Why do you think this is?</a:t>
            </a:r>
          </a:p>
        </p:txBody>
      </p:sp>
    </p:spTree>
    <p:extLst>
      <p:ext uri="{BB962C8B-B14F-4D97-AF65-F5344CB8AC3E}">
        <p14:creationId xmlns:p14="http://schemas.microsoft.com/office/powerpoint/2010/main" val="173489448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25108F3-9978-111C-F2F0-9D7F35025415}"/>
            </a:ext>
          </a:extLst>
        </p:cNvPr>
        <p:cNvGrpSpPr/>
        <p:nvPr/>
      </p:nvGrpSpPr>
      <p:grpSpPr>
        <a:xfrm>
          <a:off x="0" y="0"/>
          <a:ext cx="0" cy="0"/>
          <a:chOff x="0" y="0"/>
          <a:chExt cx="0" cy="0"/>
        </a:xfrm>
      </p:grpSpPr>
      <p:grpSp>
        <p:nvGrpSpPr>
          <p:cNvPr id="10" name="Group 9">
            <a:extLst>
              <a:ext uri="{FF2B5EF4-FFF2-40B4-BE49-F238E27FC236}">
                <a16:creationId xmlns:a16="http://schemas.microsoft.com/office/drawing/2014/main" id="{A84760AE-7D26-86DC-89EE-E846895D5177}"/>
              </a:ext>
            </a:extLst>
          </p:cNvPr>
          <p:cNvGrpSpPr/>
          <p:nvPr/>
        </p:nvGrpSpPr>
        <p:grpSpPr>
          <a:xfrm>
            <a:off x="0" y="312348"/>
            <a:ext cx="12192000" cy="1071965"/>
            <a:chOff x="0" y="300918"/>
            <a:chExt cx="12192000" cy="1071965"/>
          </a:xfrm>
        </p:grpSpPr>
        <p:sp>
          <p:nvSpPr>
            <p:cNvPr id="6" name="Rectangle 5">
              <a:extLst>
                <a:ext uri="{FF2B5EF4-FFF2-40B4-BE49-F238E27FC236}">
                  <a16:creationId xmlns:a16="http://schemas.microsoft.com/office/drawing/2014/main" id="{448FAA63-EFE2-54B8-61A1-27FCB49E21A4}"/>
                </a:ext>
              </a:extLst>
            </p:cNvPr>
            <p:cNvSpPr/>
            <p:nvPr/>
          </p:nvSpPr>
          <p:spPr>
            <a:xfrm>
              <a:off x="0" y="300918"/>
              <a:ext cx="12192000" cy="1026995"/>
            </a:xfrm>
            <a:prstGeom prst="rect">
              <a:avLst/>
            </a:prstGeom>
            <a:solidFill>
              <a:schemeClr val="tx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descr="A black and white logo&#10;&#10;AI-generated content may be incorrect.">
              <a:extLst>
                <a:ext uri="{FF2B5EF4-FFF2-40B4-BE49-F238E27FC236}">
                  <a16:creationId xmlns:a16="http://schemas.microsoft.com/office/drawing/2014/main" id="{68A3F90F-034F-9434-32F2-4480AC9136E2}"/>
                </a:ext>
              </a:extLst>
            </p:cNvPr>
            <p:cNvPicPr>
              <a:picLocks noChangeAspect="1"/>
            </p:cNvPicPr>
            <p:nvPr/>
          </p:nvPicPr>
          <p:blipFill>
            <a:blip r:embed="rId2"/>
            <a:srcRect t="27728" b="47123"/>
            <a:stretch>
              <a:fillRect/>
            </a:stretch>
          </p:blipFill>
          <p:spPr>
            <a:xfrm>
              <a:off x="284210" y="345446"/>
              <a:ext cx="2257926" cy="642532"/>
            </a:xfrm>
            <a:prstGeom prst="rect">
              <a:avLst/>
            </a:prstGeom>
          </p:spPr>
        </p:pic>
        <p:sp>
          <p:nvSpPr>
            <p:cNvPr id="9" name="Text Box 2">
              <a:extLst>
                <a:ext uri="{FF2B5EF4-FFF2-40B4-BE49-F238E27FC236}">
                  <a16:creationId xmlns:a16="http://schemas.microsoft.com/office/drawing/2014/main" id="{DF76020F-EDF5-3FAB-4E87-FBFAF48221C4}"/>
                </a:ext>
              </a:extLst>
            </p:cNvPr>
            <p:cNvSpPr txBox="1"/>
            <p:nvPr/>
          </p:nvSpPr>
          <p:spPr>
            <a:xfrm>
              <a:off x="437660" y="937525"/>
              <a:ext cx="2901285" cy="390388"/>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15000"/>
                </a:lnSpc>
                <a:spcAft>
                  <a:spcPts val="800"/>
                </a:spcAft>
              </a:pPr>
              <a:r>
                <a:rPr lang="en-CA" sz="12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ELEMENTARY MATH PROJECT</a:t>
              </a:r>
              <a:endParaRPr lang="en-CA" sz="12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p:txBody>
        </p:sp>
        <p:sp>
          <p:nvSpPr>
            <p:cNvPr id="16" name="Text Box 2">
              <a:extLst>
                <a:ext uri="{FF2B5EF4-FFF2-40B4-BE49-F238E27FC236}">
                  <a16:creationId xmlns:a16="http://schemas.microsoft.com/office/drawing/2014/main" id="{006F785F-0787-7FAD-F40F-8E39B75CCA7B}"/>
                </a:ext>
              </a:extLst>
            </p:cNvPr>
            <p:cNvSpPr txBox="1"/>
            <p:nvPr/>
          </p:nvSpPr>
          <p:spPr>
            <a:xfrm>
              <a:off x="2542136" y="345888"/>
              <a:ext cx="9365655" cy="1026995"/>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gn="r"/>
              <a:r>
                <a:rPr lang="en-CA" sz="2800" b="1"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GRADE 7 CARTESIAN COORDINATES:</a:t>
              </a:r>
            </a:p>
            <a:p>
              <a:pPr algn="r"/>
              <a:r>
                <a:rPr lang="en-CA" sz="20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CLOSED QUESTIONS</a:t>
              </a:r>
              <a:endParaRPr lang="en-CA" sz="20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p:txBody>
        </p:sp>
      </p:grpSp>
      <p:sp>
        <p:nvSpPr>
          <p:cNvPr id="12" name="Rectangle 1">
            <a:extLst>
              <a:ext uri="{FF2B5EF4-FFF2-40B4-BE49-F238E27FC236}">
                <a16:creationId xmlns:a16="http://schemas.microsoft.com/office/drawing/2014/main" id="{48628561-E666-5881-8335-0C2D090F03B2}"/>
              </a:ext>
            </a:extLst>
          </p:cNvPr>
          <p:cNvSpPr>
            <a:spLocks noChangeArrowheads="1"/>
          </p:cNvSpPr>
          <p:nvPr/>
        </p:nvSpPr>
        <p:spPr bwMode="auto">
          <a:xfrm>
            <a:off x="437660" y="1761237"/>
            <a:ext cx="11031529" cy="267765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tabLst>
                <a:tab pos="457200" algn="l"/>
              </a:tabLst>
              <a:defRPr>
                <a:solidFill>
                  <a:schemeClr val="tx1"/>
                </a:solidFill>
                <a:latin typeface="Arial" panose="020B0604020202020204" pitchFamily="34" charset="0"/>
              </a:defRPr>
            </a:lvl1pPr>
            <a:lvl2pPr eaLnBrk="0" fontAlgn="base" hangingPunct="0">
              <a:spcBef>
                <a:spcPct val="0"/>
              </a:spcBef>
              <a:spcAft>
                <a:spcPct val="0"/>
              </a:spcAft>
              <a:tabLst>
                <a:tab pos="457200" algn="l"/>
              </a:tabLst>
              <a:defRPr>
                <a:solidFill>
                  <a:schemeClr val="tx1"/>
                </a:solidFill>
                <a:latin typeface="Arial" panose="020B0604020202020204" pitchFamily="34" charset="0"/>
              </a:defRPr>
            </a:lvl2pPr>
            <a:lvl3pPr eaLnBrk="0" fontAlgn="base" hangingPunct="0">
              <a:spcBef>
                <a:spcPct val="0"/>
              </a:spcBef>
              <a:spcAft>
                <a:spcPct val="0"/>
              </a:spcAft>
              <a:tabLst>
                <a:tab pos="457200" algn="l"/>
              </a:tabLst>
              <a:defRPr>
                <a:solidFill>
                  <a:schemeClr val="tx1"/>
                </a:solidFill>
                <a:latin typeface="Arial" panose="020B0604020202020204" pitchFamily="34" charset="0"/>
              </a:defRPr>
            </a:lvl3pPr>
            <a:lvl4pPr eaLnBrk="0" fontAlgn="base" hangingPunct="0">
              <a:spcBef>
                <a:spcPct val="0"/>
              </a:spcBef>
              <a:spcAft>
                <a:spcPct val="0"/>
              </a:spcAft>
              <a:tabLst>
                <a:tab pos="457200" algn="l"/>
              </a:tabLst>
              <a:defRPr>
                <a:solidFill>
                  <a:schemeClr val="tx1"/>
                </a:solidFill>
                <a:latin typeface="Arial" panose="020B0604020202020204" pitchFamily="34" charset="0"/>
              </a:defRPr>
            </a:lvl4pPr>
            <a:lvl5pPr eaLnBrk="0" fontAlgn="base" hangingPunct="0">
              <a:spcBef>
                <a:spcPct val="0"/>
              </a:spcBef>
              <a:spcAft>
                <a:spcPct val="0"/>
              </a:spcAft>
              <a:tabLst>
                <a:tab pos="457200" algn="l"/>
              </a:tabLst>
              <a:defRPr>
                <a:solidFill>
                  <a:schemeClr val="tx1"/>
                </a:solidFill>
                <a:latin typeface="Arial" panose="020B0604020202020204" pitchFamily="34" charset="0"/>
              </a:defRPr>
            </a:lvl5pPr>
            <a:lvl6pPr eaLnBrk="0" fontAlgn="base" hangingPunct="0">
              <a:spcBef>
                <a:spcPct val="0"/>
              </a:spcBef>
              <a:spcAft>
                <a:spcPct val="0"/>
              </a:spcAft>
              <a:tabLst>
                <a:tab pos="457200" algn="l"/>
              </a:tabLst>
              <a:defRPr>
                <a:solidFill>
                  <a:schemeClr val="tx1"/>
                </a:solidFill>
                <a:latin typeface="Arial" panose="020B0604020202020204" pitchFamily="34" charset="0"/>
              </a:defRPr>
            </a:lvl6pPr>
            <a:lvl7pPr eaLnBrk="0" fontAlgn="base" hangingPunct="0">
              <a:spcBef>
                <a:spcPct val="0"/>
              </a:spcBef>
              <a:spcAft>
                <a:spcPct val="0"/>
              </a:spcAft>
              <a:tabLst>
                <a:tab pos="457200" algn="l"/>
              </a:tabLst>
              <a:defRPr>
                <a:solidFill>
                  <a:schemeClr val="tx1"/>
                </a:solidFill>
                <a:latin typeface="Arial" panose="020B0604020202020204" pitchFamily="34" charset="0"/>
              </a:defRPr>
            </a:lvl7pPr>
            <a:lvl8pPr eaLnBrk="0" fontAlgn="base" hangingPunct="0">
              <a:spcBef>
                <a:spcPct val="0"/>
              </a:spcBef>
              <a:spcAft>
                <a:spcPct val="0"/>
              </a:spcAft>
              <a:tabLst>
                <a:tab pos="457200" algn="l"/>
              </a:tabLst>
              <a:defRPr>
                <a:solidFill>
                  <a:schemeClr val="tx1"/>
                </a:solidFill>
                <a:latin typeface="Arial" panose="020B0604020202020204" pitchFamily="34" charset="0"/>
              </a:defRPr>
            </a:lvl8pPr>
            <a:lvl9pPr eaLnBrk="0" fontAlgn="base" hangingPunct="0">
              <a:spcBef>
                <a:spcPct val="0"/>
              </a:spcBef>
              <a:spcAft>
                <a:spcPct val="0"/>
              </a:spcAft>
              <a:tabLst>
                <a:tab pos="457200" algn="l"/>
              </a:tabLst>
              <a:defRPr>
                <a:solidFill>
                  <a:schemeClr val="tx1"/>
                </a:solidFill>
                <a:latin typeface="Arial" panose="020B0604020202020204" pitchFamily="34" charset="0"/>
              </a:defRPr>
            </a:lvl9pPr>
          </a:lstStyle>
          <a:p>
            <a:r>
              <a:rPr lang="en-CA" sz="2800" dirty="0">
                <a:solidFill>
                  <a:srgbClr val="000000"/>
                </a:solidFill>
                <a:ea typeface="Times New Roman" panose="02020603050405020304" pitchFamily="18" charset="0"/>
                <a:cs typeface="Arial" panose="020B0604020202020204" pitchFamily="34" charset="0"/>
              </a:rPr>
              <a:t>2. Plot the following points (ordered pairs) on the Cartesian Plane.</a:t>
            </a:r>
          </a:p>
          <a:p>
            <a:pPr marL="342900" indent="-342900">
              <a:buFont typeface="+mj-lt"/>
              <a:buAutoNum type="alphaLcParenR"/>
            </a:pPr>
            <a:r>
              <a:rPr lang="en-CA" sz="2800" dirty="0">
                <a:solidFill>
                  <a:srgbClr val="000000"/>
                </a:solidFill>
                <a:ea typeface="Times New Roman" panose="02020603050405020304" pitchFamily="18" charset="0"/>
                <a:cs typeface="Arial" panose="020B0604020202020204" pitchFamily="34" charset="0"/>
              </a:rPr>
              <a:t>(-3,4)</a:t>
            </a:r>
          </a:p>
          <a:p>
            <a:pPr marL="342900" indent="-342900">
              <a:buFont typeface="+mj-lt"/>
              <a:buAutoNum type="alphaLcParenR"/>
            </a:pPr>
            <a:r>
              <a:rPr lang="en-CA" sz="2800" dirty="0">
                <a:solidFill>
                  <a:srgbClr val="000000"/>
                </a:solidFill>
                <a:ea typeface="Times New Roman" panose="02020603050405020304" pitchFamily="18" charset="0"/>
                <a:cs typeface="Arial" panose="020B0604020202020204" pitchFamily="34" charset="0"/>
              </a:rPr>
              <a:t>(0,0)</a:t>
            </a:r>
          </a:p>
          <a:p>
            <a:pPr marL="342900" indent="-342900">
              <a:buFont typeface="+mj-lt"/>
              <a:buAutoNum type="alphaLcParenR"/>
            </a:pPr>
            <a:r>
              <a:rPr lang="en-CA" sz="2800" dirty="0">
                <a:solidFill>
                  <a:srgbClr val="000000"/>
                </a:solidFill>
                <a:ea typeface="Times New Roman" panose="02020603050405020304" pitchFamily="18" charset="0"/>
                <a:cs typeface="Arial" panose="020B0604020202020204" pitchFamily="34" charset="0"/>
              </a:rPr>
              <a:t>(-6, -5)</a:t>
            </a:r>
          </a:p>
          <a:p>
            <a:pPr marL="342900" indent="-342900">
              <a:buFont typeface="+mj-lt"/>
              <a:buAutoNum type="alphaLcParenR"/>
            </a:pPr>
            <a:r>
              <a:rPr lang="en-CA" sz="2800" dirty="0">
                <a:solidFill>
                  <a:srgbClr val="000000"/>
                </a:solidFill>
                <a:ea typeface="Times New Roman" panose="02020603050405020304" pitchFamily="18" charset="0"/>
                <a:cs typeface="Arial" panose="020B0604020202020204" pitchFamily="34" charset="0"/>
              </a:rPr>
              <a:t>(7, 8)</a:t>
            </a:r>
          </a:p>
          <a:p>
            <a:pPr marL="342900" indent="-342900">
              <a:buFont typeface="+mj-lt"/>
              <a:buAutoNum type="alphaLcParenR"/>
            </a:pPr>
            <a:r>
              <a:rPr lang="en-CA" sz="2800" dirty="0">
                <a:solidFill>
                  <a:srgbClr val="000000"/>
                </a:solidFill>
                <a:ea typeface="Times New Roman" panose="02020603050405020304" pitchFamily="18" charset="0"/>
                <a:cs typeface="Arial" panose="020B0604020202020204" pitchFamily="34" charset="0"/>
              </a:rPr>
              <a:t>(1,- 2)</a:t>
            </a:r>
          </a:p>
        </p:txBody>
      </p:sp>
    </p:spTree>
    <p:extLst>
      <p:ext uri="{BB962C8B-B14F-4D97-AF65-F5344CB8AC3E}">
        <p14:creationId xmlns:p14="http://schemas.microsoft.com/office/powerpoint/2010/main" val="78454554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05681B6-A8D4-9D9C-9856-94BE39D5503A}"/>
            </a:ext>
          </a:extLst>
        </p:cNvPr>
        <p:cNvGrpSpPr/>
        <p:nvPr/>
      </p:nvGrpSpPr>
      <p:grpSpPr>
        <a:xfrm>
          <a:off x="0" y="0"/>
          <a:ext cx="0" cy="0"/>
          <a:chOff x="0" y="0"/>
          <a:chExt cx="0" cy="0"/>
        </a:xfrm>
      </p:grpSpPr>
      <p:grpSp>
        <p:nvGrpSpPr>
          <p:cNvPr id="10" name="Group 9">
            <a:extLst>
              <a:ext uri="{FF2B5EF4-FFF2-40B4-BE49-F238E27FC236}">
                <a16:creationId xmlns:a16="http://schemas.microsoft.com/office/drawing/2014/main" id="{1ADAFD55-F3F0-7D20-00A0-09C75629E14B}"/>
              </a:ext>
            </a:extLst>
          </p:cNvPr>
          <p:cNvGrpSpPr/>
          <p:nvPr/>
        </p:nvGrpSpPr>
        <p:grpSpPr>
          <a:xfrm>
            <a:off x="0" y="312348"/>
            <a:ext cx="12192000" cy="1071965"/>
            <a:chOff x="0" y="300918"/>
            <a:chExt cx="12192000" cy="1071965"/>
          </a:xfrm>
        </p:grpSpPr>
        <p:sp>
          <p:nvSpPr>
            <p:cNvPr id="6" name="Rectangle 5">
              <a:extLst>
                <a:ext uri="{FF2B5EF4-FFF2-40B4-BE49-F238E27FC236}">
                  <a16:creationId xmlns:a16="http://schemas.microsoft.com/office/drawing/2014/main" id="{02EB1C42-72B3-9834-EB44-D3AC2BFBB498}"/>
                </a:ext>
              </a:extLst>
            </p:cNvPr>
            <p:cNvSpPr/>
            <p:nvPr/>
          </p:nvSpPr>
          <p:spPr>
            <a:xfrm>
              <a:off x="0" y="300918"/>
              <a:ext cx="12192000" cy="1026995"/>
            </a:xfrm>
            <a:prstGeom prst="rect">
              <a:avLst/>
            </a:prstGeom>
            <a:solidFill>
              <a:schemeClr val="tx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descr="A black and white logo&#10;&#10;AI-generated content may be incorrect.">
              <a:extLst>
                <a:ext uri="{FF2B5EF4-FFF2-40B4-BE49-F238E27FC236}">
                  <a16:creationId xmlns:a16="http://schemas.microsoft.com/office/drawing/2014/main" id="{C8E86093-D163-F0F2-CA65-CBF0DD11E96B}"/>
                </a:ext>
              </a:extLst>
            </p:cNvPr>
            <p:cNvPicPr>
              <a:picLocks noChangeAspect="1"/>
            </p:cNvPicPr>
            <p:nvPr/>
          </p:nvPicPr>
          <p:blipFill>
            <a:blip r:embed="rId2"/>
            <a:srcRect t="27728" b="47123"/>
            <a:stretch>
              <a:fillRect/>
            </a:stretch>
          </p:blipFill>
          <p:spPr>
            <a:xfrm>
              <a:off x="284210" y="345446"/>
              <a:ext cx="2257926" cy="642532"/>
            </a:xfrm>
            <a:prstGeom prst="rect">
              <a:avLst/>
            </a:prstGeom>
          </p:spPr>
        </p:pic>
        <p:sp>
          <p:nvSpPr>
            <p:cNvPr id="9" name="Text Box 2">
              <a:extLst>
                <a:ext uri="{FF2B5EF4-FFF2-40B4-BE49-F238E27FC236}">
                  <a16:creationId xmlns:a16="http://schemas.microsoft.com/office/drawing/2014/main" id="{CD1E68A1-06F3-E414-3A1F-2E94FA88BB6B}"/>
                </a:ext>
              </a:extLst>
            </p:cNvPr>
            <p:cNvSpPr txBox="1"/>
            <p:nvPr/>
          </p:nvSpPr>
          <p:spPr>
            <a:xfrm>
              <a:off x="437660" y="937525"/>
              <a:ext cx="2901285" cy="390388"/>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15000"/>
                </a:lnSpc>
                <a:spcAft>
                  <a:spcPts val="800"/>
                </a:spcAft>
              </a:pPr>
              <a:r>
                <a:rPr lang="en-CA" sz="12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ELEMENTARY MATH PROJECT</a:t>
              </a:r>
              <a:endParaRPr lang="en-CA" sz="12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p:txBody>
        </p:sp>
        <p:sp>
          <p:nvSpPr>
            <p:cNvPr id="16" name="Text Box 2">
              <a:extLst>
                <a:ext uri="{FF2B5EF4-FFF2-40B4-BE49-F238E27FC236}">
                  <a16:creationId xmlns:a16="http://schemas.microsoft.com/office/drawing/2014/main" id="{E522A2FC-53CD-9012-2A9E-F5EBAE3AFF95}"/>
                </a:ext>
              </a:extLst>
            </p:cNvPr>
            <p:cNvSpPr txBox="1"/>
            <p:nvPr/>
          </p:nvSpPr>
          <p:spPr>
            <a:xfrm>
              <a:off x="2542136" y="345888"/>
              <a:ext cx="9365655" cy="1026995"/>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gn="r"/>
              <a:r>
                <a:rPr lang="en-CA" sz="2800" b="1"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GRADE 7 CARTESIAN COORDINATES:</a:t>
              </a:r>
            </a:p>
            <a:p>
              <a:pPr algn="r"/>
              <a:r>
                <a:rPr lang="en-CA" sz="20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CLOSED QUESTIONS</a:t>
              </a:r>
              <a:endParaRPr lang="en-CA" sz="20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p:txBody>
        </p:sp>
      </p:grpSp>
      <p:sp>
        <p:nvSpPr>
          <p:cNvPr id="12" name="Rectangle 1">
            <a:extLst>
              <a:ext uri="{FF2B5EF4-FFF2-40B4-BE49-F238E27FC236}">
                <a16:creationId xmlns:a16="http://schemas.microsoft.com/office/drawing/2014/main" id="{EBADC323-480E-E940-F6EF-C1FE9B467D10}"/>
              </a:ext>
            </a:extLst>
          </p:cNvPr>
          <p:cNvSpPr>
            <a:spLocks noChangeArrowheads="1"/>
          </p:cNvSpPr>
          <p:nvPr/>
        </p:nvSpPr>
        <p:spPr bwMode="auto">
          <a:xfrm>
            <a:off x="531176" y="1754799"/>
            <a:ext cx="4021920" cy="31085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tabLst>
                <a:tab pos="457200" algn="l"/>
              </a:tabLst>
              <a:defRPr>
                <a:solidFill>
                  <a:schemeClr val="tx1"/>
                </a:solidFill>
                <a:latin typeface="Arial" panose="020B0604020202020204" pitchFamily="34" charset="0"/>
              </a:defRPr>
            </a:lvl1pPr>
            <a:lvl2pPr eaLnBrk="0" fontAlgn="base" hangingPunct="0">
              <a:spcBef>
                <a:spcPct val="0"/>
              </a:spcBef>
              <a:spcAft>
                <a:spcPct val="0"/>
              </a:spcAft>
              <a:tabLst>
                <a:tab pos="457200" algn="l"/>
              </a:tabLst>
              <a:defRPr>
                <a:solidFill>
                  <a:schemeClr val="tx1"/>
                </a:solidFill>
                <a:latin typeface="Arial" panose="020B0604020202020204" pitchFamily="34" charset="0"/>
              </a:defRPr>
            </a:lvl2pPr>
            <a:lvl3pPr eaLnBrk="0" fontAlgn="base" hangingPunct="0">
              <a:spcBef>
                <a:spcPct val="0"/>
              </a:spcBef>
              <a:spcAft>
                <a:spcPct val="0"/>
              </a:spcAft>
              <a:tabLst>
                <a:tab pos="457200" algn="l"/>
              </a:tabLst>
              <a:defRPr>
                <a:solidFill>
                  <a:schemeClr val="tx1"/>
                </a:solidFill>
                <a:latin typeface="Arial" panose="020B0604020202020204" pitchFamily="34" charset="0"/>
              </a:defRPr>
            </a:lvl3pPr>
            <a:lvl4pPr eaLnBrk="0" fontAlgn="base" hangingPunct="0">
              <a:spcBef>
                <a:spcPct val="0"/>
              </a:spcBef>
              <a:spcAft>
                <a:spcPct val="0"/>
              </a:spcAft>
              <a:tabLst>
                <a:tab pos="457200" algn="l"/>
              </a:tabLst>
              <a:defRPr>
                <a:solidFill>
                  <a:schemeClr val="tx1"/>
                </a:solidFill>
                <a:latin typeface="Arial" panose="020B0604020202020204" pitchFamily="34" charset="0"/>
              </a:defRPr>
            </a:lvl4pPr>
            <a:lvl5pPr eaLnBrk="0" fontAlgn="base" hangingPunct="0">
              <a:spcBef>
                <a:spcPct val="0"/>
              </a:spcBef>
              <a:spcAft>
                <a:spcPct val="0"/>
              </a:spcAft>
              <a:tabLst>
                <a:tab pos="457200" algn="l"/>
              </a:tabLst>
              <a:defRPr>
                <a:solidFill>
                  <a:schemeClr val="tx1"/>
                </a:solidFill>
                <a:latin typeface="Arial" panose="020B0604020202020204" pitchFamily="34" charset="0"/>
              </a:defRPr>
            </a:lvl5pPr>
            <a:lvl6pPr eaLnBrk="0" fontAlgn="base" hangingPunct="0">
              <a:spcBef>
                <a:spcPct val="0"/>
              </a:spcBef>
              <a:spcAft>
                <a:spcPct val="0"/>
              </a:spcAft>
              <a:tabLst>
                <a:tab pos="457200" algn="l"/>
              </a:tabLst>
              <a:defRPr>
                <a:solidFill>
                  <a:schemeClr val="tx1"/>
                </a:solidFill>
                <a:latin typeface="Arial" panose="020B0604020202020204" pitchFamily="34" charset="0"/>
              </a:defRPr>
            </a:lvl6pPr>
            <a:lvl7pPr eaLnBrk="0" fontAlgn="base" hangingPunct="0">
              <a:spcBef>
                <a:spcPct val="0"/>
              </a:spcBef>
              <a:spcAft>
                <a:spcPct val="0"/>
              </a:spcAft>
              <a:tabLst>
                <a:tab pos="457200" algn="l"/>
              </a:tabLst>
              <a:defRPr>
                <a:solidFill>
                  <a:schemeClr val="tx1"/>
                </a:solidFill>
                <a:latin typeface="Arial" panose="020B0604020202020204" pitchFamily="34" charset="0"/>
              </a:defRPr>
            </a:lvl7pPr>
            <a:lvl8pPr eaLnBrk="0" fontAlgn="base" hangingPunct="0">
              <a:spcBef>
                <a:spcPct val="0"/>
              </a:spcBef>
              <a:spcAft>
                <a:spcPct val="0"/>
              </a:spcAft>
              <a:tabLst>
                <a:tab pos="457200" algn="l"/>
              </a:tabLst>
              <a:defRPr>
                <a:solidFill>
                  <a:schemeClr val="tx1"/>
                </a:solidFill>
                <a:latin typeface="Arial" panose="020B0604020202020204" pitchFamily="34" charset="0"/>
              </a:defRPr>
            </a:lvl8pPr>
            <a:lvl9pPr eaLnBrk="0" fontAlgn="base" hangingPunct="0">
              <a:spcBef>
                <a:spcPct val="0"/>
              </a:spcBef>
              <a:spcAft>
                <a:spcPct val="0"/>
              </a:spcAft>
              <a:tabLst>
                <a:tab pos="457200" algn="l"/>
              </a:tabLst>
              <a:defRPr>
                <a:solidFill>
                  <a:schemeClr val="tx1"/>
                </a:solidFill>
                <a:latin typeface="Arial" panose="020B0604020202020204" pitchFamily="34" charset="0"/>
              </a:defRPr>
            </a:lvl9pPr>
          </a:lstStyle>
          <a:p>
            <a:r>
              <a:rPr lang="en-CA" sz="2800" dirty="0">
                <a:solidFill>
                  <a:srgbClr val="000000"/>
                </a:solidFill>
                <a:ea typeface="Times New Roman" panose="02020603050405020304" pitchFamily="18" charset="0"/>
                <a:cs typeface="Arial" panose="020B0604020202020204" pitchFamily="34" charset="0"/>
              </a:rPr>
              <a:t>3. Which letter on the graph matches each ordered pair.</a:t>
            </a:r>
          </a:p>
          <a:p>
            <a:r>
              <a:rPr lang="en-CA" sz="2800" dirty="0">
                <a:solidFill>
                  <a:srgbClr val="000000"/>
                </a:solidFill>
                <a:ea typeface="Times New Roman" panose="02020603050405020304" pitchFamily="18" charset="0"/>
                <a:cs typeface="Arial" panose="020B0604020202020204" pitchFamily="34" charset="0"/>
              </a:rPr>
              <a:t>(-4 , -2)</a:t>
            </a:r>
          </a:p>
          <a:p>
            <a:r>
              <a:rPr lang="en-CA" sz="2800" dirty="0">
                <a:solidFill>
                  <a:srgbClr val="000000"/>
                </a:solidFill>
                <a:ea typeface="Times New Roman" panose="02020603050405020304" pitchFamily="18" charset="0"/>
                <a:cs typeface="Arial" panose="020B0604020202020204" pitchFamily="34" charset="0"/>
              </a:rPr>
              <a:t>(7, 6)</a:t>
            </a:r>
          </a:p>
          <a:p>
            <a:r>
              <a:rPr lang="en-CA" sz="2800" dirty="0">
                <a:solidFill>
                  <a:srgbClr val="000000"/>
                </a:solidFill>
                <a:ea typeface="Times New Roman" panose="02020603050405020304" pitchFamily="18" charset="0"/>
                <a:cs typeface="Arial" panose="020B0604020202020204" pitchFamily="34" charset="0"/>
              </a:rPr>
              <a:t>(0 , 8) </a:t>
            </a:r>
          </a:p>
          <a:p>
            <a:r>
              <a:rPr lang="en-CA" sz="2800" dirty="0">
                <a:solidFill>
                  <a:srgbClr val="000000"/>
                </a:solidFill>
                <a:ea typeface="Times New Roman" panose="02020603050405020304" pitchFamily="18" charset="0"/>
                <a:cs typeface="Arial" panose="020B0604020202020204" pitchFamily="34" charset="0"/>
              </a:rPr>
              <a:t>(-2 , 0)</a:t>
            </a:r>
          </a:p>
        </p:txBody>
      </p:sp>
      <p:pic>
        <p:nvPicPr>
          <p:cNvPr id="3" name="Picture 2" descr="A graph of a graph of a function&#10;&#10;AI-generated content may be incorrect.">
            <a:extLst>
              <a:ext uri="{FF2B5EF4-FFF2-40B4-BE49-F238E27FC236}">
                <a16:creationId xmlns:a16="http://schemas.microsoft.com/office/drawing/2014/main" id="{008A9B69-11F7-D296-3B0A-EC06CF2E72BA}"/>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210605" y="1598828"/>
            <a:ext cx="5396788" cy="510241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94566522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279D346-DB7F-0732-9C05-83BE7F31D432}"/>
            </a:ext>
          </a:extLst>
        </p:cNvPr>
        <p:cNvGrpSpPr/>
        <p:nvPr/>
      </p:nvGrpSpPr>
      <p:grpSpPr>
        <a:xfrm>
          <a:off x="0" y="0"/>
          <a:ext cx="0" cy="0"/>
          <a:chOff x="0" y="0"/>
          <a:chExt cx="0" cy="0"/>
        </a:xfrm>
      </p:grpSpPr>
      <p:grpSp>
        <p:nvGrpSpPr>
          <p:cNvPr id="10" name="Group 9">
            <a:extLst>
              <a:ext uri="{FF2B5EF4-FFF2-40B4-BE49-F238E27FC236}">
                <a16:creationId xmlns:a16="http://schemas.microsoft.com/office/drawing/2014/main" id="{4F0ECACD-1A1C-BB12-5492-DB221FA0E6CD}"/>
              </a:ext>
            </a:extLst>
          </p:cNvPr>
          <p:cNvGrpSpPr/>
          <p:nvPr/>
        </p:nvGrpSpPr>
        <p:grpSpPr>
          <a:xfrm>
            <a:off x="0" y="312348"/>
            <a:ext cx="12192000" cy="1071965"/>
            <a:chOff x="0" y="300918"/>
            <a:chExt cx="12192000" cy="1071965"/>
          </a:xfrm>
        </p:grpSpPr>
        <p:sp>
          <p:nvSpPr>
            <p:cNvPr id="6" name="Rectangle 5">
              <a:extLst>
                <a:ext uri="{FF2B5EF4-FFF2-40B4-BE49-F238E27FC236}">
                  <a16:creationId xmlns:a16="http://schemas.microsoft.com/office/drawing/2014/main" id="{4B9F36FC-9CB3-A3FB-B20E-1ED8D8A3D2AB}"/>
                </a:ext>
              </a:extLst>
            </p:cNvPr>
            <p:cNvSpPr/>
            <p:nvPr/>
          </p:nvSpPr>
          <p:spPr>
            <a:xfrm>
              <a:off x="0" y="300918"/>
              <a:ext cx="12192000" cy="1026995"/>
            </a:xfrm>
            <a:prstGeom prst="rect">
              <a:avLst/>
            </a:prstGeom>
            <a:solidFill>
              <a:schemeClr val="tx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descr="A black and white logo&#10;&#10;AI-generated content may be incorrect.">
              <a:extLst>
                <a:ext uri="{FF2B5EF4-FFF2-40B4-BE49-F238E27FC236}">
                  <a16:creationId xmlns:a16="http://schemas.microsoft.com/office/drawing/2014/main" id="{B6994C7C-7352-1326-F68C-0B040DFAED86}"/>
                </a:ext>
              </a:extLst>
            </p:cNvPr>
            <p:cNvPicPr>
              <a:picLocks noChangeAspect="1"/>
            </p:cNvPicPr>
            <p:nvPr/>
          </p:nvPicPr>
          <p:blipFill>
            <a:blip r:embed="rId2"/>
            <a:srcRect t="27728" b="47123"/>
            <a:stretch>
              <a:fillRect/>
            </a:stretch>
          </p:blipFill>
          <p:spPr>
            <a:xfrm>
              <a:off x="284210" y="345446"/>
              <a:ext cx="2257926" cy="642532"/>
            </a:xfrm>
            <a:prstGeom prst="rect">
              <a:avLst/>
            </a:prstGeom>
          </p:spPr>
        </p:pic>
        <p:sp>
          <p:nvSpPr>
            <p:cNvPr id="9" name="Text Box 2">
              <a:extLst>
                <a:ext uri="{FF2B5EF4-FFF2-40B4-BE49-F238E27FC236}">
                  <a16:creationId xmlns:a16="http://schemas.microsoft.com/office/drawing/2014/main" id="{1341CF66-BDAA-C198-D284-7B5822F306EA}"/>
                </a:ext>
              </a:extLst>
            </p:cNvPr>
            <p:cNvSpPr txBox="1"/>
            <p:nvPr/>
          </p:nvSpPr>
          <p:spPr>
            <a:xfrm>
              <a:off x="437660" y="937525"/>
              <a:ext cx="2901285" cy="390388"/>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15000"/>
                </a:lnSpc>
                <a:spcAft>
                  <a:spcPts val="800"/>
                </a:spcAft>
              </a:pPr>
              <a:r>
                <a:rPr lang="en-CA" sz="12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ELEMENTARY MATH PROJECT</a:t>
              </a:r>
              <a:endParaRPr lang="en-CA" sz="12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p:txBody>
        </p:sp>
        <p:sp>
          <p:nvSpPr>
            <p:cNvPr id="16" name="Text Box 2">
              <a:extLst>
                <a:ext uri="{FF2B5EF4-FFF2-40B4-BE49-F238E27FC236}">
                  <a16:creationId xmlns:a16="http://schemas.microsoft.com/office/drawing/2014/main" id="{16E8EA03-6D0F-F9D5-E8DF-F726E40084BA}"/>
                </a:ext>
              </a:extLst>
            </p:cNvPr>
            <p:cNvSpPr txBox="1"/>
            <p:nvPr/>
          </p:nvSpPr>
          <p:spPr>
            <a:xfrm>
              <a:off x="2542136" y="345888"/>
              <a:ext cx="9365655" cy="1026995"/>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gn="r"/>
              <a:r>
                <a:rPr lang="en-CA" sz="2800" b="1"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GRADE 7 CARTESIAN COORDINATES:</a:t>
              </a:r>
            </a:p>
            <a:p>
              <a:pPr algn="r"/>
              <a:r>
                <a:rPr lang="en-CA" sz="20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CLOSED QUESTIONS</a:t>
              </a:r>
              <a:endParaRPr lang="en-CA" sz="20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p:txBody>
        </p:sp>
      </p:grpSp>
      <p:sp>
        <p:nvSpPr>
          <p:cNvPr id="12" name="Rectangle 1">
            <a:extLst>
              <a:ext uri="{FF2B5EF4-FFF2-40B4-BE49-F238E27FC236}">
                <a16:creationId xmlns:a16="http://schemas.microsoft.com/office/drawing/2014/main" id="{1AABF781-3583-1637-F3B6-99EF4D2C05B3}"/>
              </a:ext>
            </a:extLst>
          </p:cNvPr>
          <p:cNvSpPr>
            <a:spLocks noChangeArrowheads="1"/>
          </p:cNvSpPr>
          <p:nvPr/>
        </p:nvSpPr>
        <p:spPr bwMode="auto">
          <a:xfrm>
            <a:off x="437660" y="1930980"/>
            <a:ext cx="11031529" cy="35394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tabLst>
                <a:tab pos="457200" algn="l"/>
              </a:tabLst>
              <a:defRPr>
                <a:solidFill>
                  <a:schemeClr val="tx1"/>
                </a:solidFill>
                <a:latin typeface="Arial" panose="020B0604020202020204" pitchFamily="34" charset="0"/>
              </a:defRPr>
            </a:lvl1pPr>
            <a:lvl2pPr eaLnBrk="0" fontAlgn="base" hangingPunct="0">
              <a:spcBef>
                <a:spcPct val="0"/>
              </a:spcBef>
              <a:spcAft>
                <a:spcPct val="0"/>
              </a:spcAft>
              <a:tabLst>
                <a:tab pos="457200" algn="l"/>
              </a:tabLst>
              <a:defRPr>
                <a:solidFill>
                  <a:schemeClr val="tx1"/>
                </a:solidFill>
                <a:latin typeface="Arial" panose="020B0604020202020204" pitchFamily="34" charset="0"/>
              </a:defRPr>
            </a:lvl2pPr>
            <a:lvl3pPr eaLnBrk="0" fontAlgn="base" hangingPunct="0">
              <a:spcBef>
                <a:spcPct val="0"/>
              </a:spcBef>
              <a:spcAft>
                <a:spcPct val="0"/>
              </a:spcAft>
              <a:tabLst>
                <a:tab pos="457200" algn="l"/>
              </a:tabLst>
              <a:defRPr>
                <a:solidFill>
                  <a:schemeClr val="tx1"/>
                </a:solidFill>
                <a:latin typeface="Arial" panose="020B0604020202020204" pitchFamily="34" charset="0"/>
              </a:defRPr>
            </a:lvl3pPr>
            <a:lvl4pPr eaLnBrk="0" fontAlgn="base" hangingPunct="0">
              <a:spcBef>
                <a:spcPct val="0"/>
              </a:spcBef>
              <a:spcAft>
                <a:spcPct val="0"/>
              </a:spcAft>
              <a:tabLst>
                <a:tab pos="457200" algn="l"/>
              </a:tabLst>
              <a:defRPr>
                <a:solidFill>
                  <a:schemeClr val="tx1"/>
                </a:solidFill>
                <a:latin typeface="Arial" panose="020B0604020202020204" pitchFamily="34" charset="0"/>
              </a:defRPr>
            </a:lvl4pPr>
            <a:lvl5pPr eaLnBrk="0" fontAlgn="base" hangingPunct="0">
              <a:spcBef>
                <a:spcPct val="0"/>
              </a:spcBef>
              <a:spcAft>
                <a:spcPct val="0"/>
              </a:spcAft>
              <a:tabLst>
                <a:tab pos="457200" algn="l"/>
              </a:tabLst>
              <a:defRPr>
                <a:solidFill>
                  <a:schemeClr val="tx1"/>
                </a:solidFill>
                <a:latin typeface="Arial" panose="020B0604020202020204" pitchFamily="34" charset="0"/>
              </a:defRPr>
            </a:lvl5pPr>
            <a:lvl6pPr eaLnBrk="0" fontAlgn="base" hangingPunct="0">
              <a:spcBef>
                <a:spcPct val="0"/>
              </a:spcBef>
              <a:spcAft>
                <a:spcPct val="0"/>
              </a:spcAft>
              <a:tabLst>
                <a:tab pos="457200" algn="l"/>
              </a:tabLst>
              <a:defRPr>
                <a:solidFill>
                  <a:schemeClr val="tx1"/>
                </a:solidFill>
                <a:latin typeface="Arial" panose="020B0604020202020204" pitchFamily="34" charset="0"/>
              </a:defRPr>
            </a:lvl6pPr>
            <a:lvl7pPr eaLnBrk="0" fontAlgn="base" hangingPunct="0">
              <a:spcBef>
                <a:spcPct val="0"/>
              </a:spcBef>
              <a:spcAft>
                <a:spcPct val="0"/>
              </a:spcAft>
              <a:tabLst>
                <a:tab pos="457200" algn="l"/>
              </a:tabLst>
              <a:defRPr>
                <a:solidFill>
                  <a:schemeClr val="tx1"/>
                </a:solidFill>
                <a:latin typeface="Arial" panose="020B0604020202020204" pitchFamily="34" charset="0"/>
              </a:defRPr>
            </a:lvl7pPr>
            <a:lvl8pPr eaLnBrk="0" fontAlgn="base" hangingPunct="0">
              <a:spcBef>
                <a:spcPct val="0"/>
              </a:spcBef>
              <a:spcAft>
                <a:spcPct val="0"/>
              </a:spcAft>
              <a:tabLst>
                <a:tab pos="457200" algn="l"/>
              </a:tabLst>
              <a:defRPr>
                <a:solidFill>
                  <a:schemeClr val="tx1"/>
                </a:solidFill>
                <a:latin typeface="Arial" panose="020B0604020202020204" pitchFamily="34" charset="0"/>
              </a:defRPr>
            </a:lvl8pPr>
            <a:lvl9pPr eaLnBrk="0" fontAlgn="base" hangingPunct="0">
              <a:spcBef>
                <a:spcPct val="0"/>
              </a:spcBef>
              <a:spcAft>
                <a:spcPct val="0"/>
              </a:spcAft>
              <a:tabLst>
                <a:tab pos="457200" algn="l"/>
              </a:tabLst>
              <a:defRPr>
                <a:solidFill>
                  <a:schemeClr val="tx1"/>
                </a:solidFill>
                <a:latin typeface="Arial" panose="020B0604020202020204" pitchFamily="34" charset="0"/>
              </a:defRPr>
            </a:lvl9pPr>
          </a:lstStyle>
          <a:p>
            <a:r>
              <a:rPr lang="en-CA" sz="2800" dirty="0">
                <a:solidFill>
                  <a:srgbClr val="000000"/>
                </a:solidFill>
                <a:ea typeface="Times New Roman" panose="02020603050405020304" pitchFamily="18" charset="0"/>
                <a:cs typeface="Arial" panose="020B0604020202020204" pitchFamily="34" charset="0"/>
              </a:rPr>
              <a:t>4. Predict in which quadrant each of the following points will lie. Then plot them on the Cartesian plane. Were your predictions correct?</a:t>
            </a:r>
          </a:p>
          <a:p>
            <a:pPr marL="342900" indent="-342900">
              <a:buFont typeface="+mj-lt"/>
              <a:buAutoNum type="alphaLcParenR"/>
            </a:pPr>
            <a:r>
              <a:rPr lang="en-CA" sz="2800" dirty="0">
                <a:solidFill>
                  <a:srgbClr val="000000"/>
                </a:solidFill>
                <a:ea typeface="Times New Roman" panose="02020603050405020304" pitchFamily="18" charset="0"/>
                <a:cs typeface="Arial" panose="020B0604020202020204" pitchFamily="34" charset="0"/>
              </a:rPr>
              <a:t>(4, 3)    		Quadrant ______</a:t>
            </a:r>
          </a:p>
          <a:p>
            <a:pPr marL="342900" indent="-342900">
              <a:buFont typeface="+mj-lt"/>
              <a:buAutoNum type="alphaLcParenR"/>
            </a:pPr>
            <a:r>
              <a:rPr lang="en-CA" sz="2800" dirty="0">
                <a:solidFill>
                  <a:srgbClr val="000000"/>
                </a:solidFill>
                <a:ea typeface="Times New Roman" panose="02020603050405020304" pitchFamily="18" charset="0"/>
                <a:cs typeface="Arial" panose="020B0604020202020204" pitchFamily="34" charset="0"/>
              </a:rPr>
              <a:t>(-5, 2) 		Quadrant ______</a:t>
            </a:r>
          </a:p>
          <a:p>
            <a:pPr marL="342900" indent="-342900">
              <a:buFont typeface="+mj-lt"/>
              <a:buAutoNum type="alphaLcParenR"/>
            </a:pPr>
            <a:r>
              <a:rPr lang="en-CA" sz="2800" dirty="0">
                <a:solidFill>
                  <a:srgbClr val="000000"/>
                </a:solidFill>
                <a:ea typeface="Times New Roman" panose="02020603050405020304" pitchFamily="18" charset="0"/>
                <a:cs typeface="Arial" panose="020B0604020202020204" pitchFamily="34" charset="0"/>
              </a:rPr>
              <a:t>(-3, -4) 		Quadrant ______ </a:t>
            </a:r>
          </a:p>
          <a:p>
            <a:pPr marL="342900" indent="-342900">
              <a:buFont typeface="+mj-lt"/>
              <a:buAutoNum type="alphaLcParenR"/>
            </a:pPr>
            <a:r>
              <a:rPr lang="en-CA" sz="2800" dirty="0">
                <a:solidFill>
                  <a:srgbClr val="000000"/>
                </a:solidFill>
                <a:ea typeface="Times New Roman" panose="02020603050405020304" pitchFamily="18" charset="0"/>
                <a:cs typeface="Arial" panose="020B0604020202020204" pitchFamily="34" charset="0"/>
              </a:rPr>
              <a:t>(6, -1) 		Quadrant ______</a:t>
            </a:r>
          </a:p>
          <a:p>
            <a:pPr marL="342900" indent="-342900">
              <a:buFont typeface="+mj-lt"/>
              <a:buAutoNum type="alphaLcParenR"/>
            </a:pPr>
            <a:r>
              <a:rPr lang="en-CA" sz="2800" dirty="0">
                <a:solidFill>
                  <a:srgbClr val="000000"/>
                </a:solidFill>
                <a:ea typeface="Times New Roman" panose="02020603050405020304" pitchFamily="18" charset="0"/>
                <a:cs typeface="Arial" panose="020B0604020202020204" pitchFamily="34" charset="0"/>
              </a:rPr>
              <a:t>(0, 5) 		Quadrant ______</a:t>
            </a:r>
          </a:p>
          <a:p>
            <a:pPr marL="342900" indent="-342900">
              <a:buFont typeface="+mj-lt"/>
              <a:buAutoNum type="alphaLcParenR"/>
            </a:pPr>
            <a:r>
              <a:rPr lang="en-CA" sz="2800" dirty="0">
                <a:solidFill>
                  <a:srgbClr val="000000"/>
                </a:solidFill>
                <a:ea typeface="Times New Roman" panose="02020603050405020304" pitchFamily="18" charset="0"/>
                <a:cs typeface="Arial" panose="020B0604020202020204" pitchFamily="34" charset="0"/>
              </a:rPr>
              <a:t>(-7, 0)		Quadrant ______</a:t>
            </a:r>
          </a:p>
        </p:txBody>
      </p:sp>
    </p:spTree>
    <p:extLst>
      <p:ext uri="{BB962C8B-B14F-4D97-AF65-F5344CB8AC3E}">
        <p14:creationId xmlns:p14="http://schemas.microsoft.com/office/powerpoint/2010/main" val="300538611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5436495-50D1-F4D4-DECF-A42874970065}"/>
            </a:ext>
          </a:extLst>
        </p:cNvPr>
        <p:cNvGrpSpPr/>
        <p:nvPr/>
      </p:nvGrpSpPr>
      <p:grpSpPr>
        <a:xfrm>
          <a:off x="0" y="0"/>
          <a:ext cx="0" cy="0"/>
          <a:chOff x="0" y="0"/>
          <a:chExt cx="0" cy="0"/>
        </a:xfrm>
      </p:grpSpPr>
      <p:grpSp>
        <p:nvGrpSpPr>
          <p:cNvPr id="10" name="Group 9">
            <a:extLst>
              <a:ext uri="{FF2B5EF4-FFF2-40B4-BE49-F238E27FC236}">
                <a16:creationId xmlns:a16="http://schemas.microsoft.com/office/drawing/2014/main" id="{DB84998D-6DB1-ADA3-FF89-5D48E1B48542}"/>
              </a:ext>
            </a:extLst>
          </p:cNvPr>
          <p:cNvGrpSpPr/>
          <p:nvPr/>
        </p:nvGrpSpPr>
        <p:grpSpPr>
          <a:xfrm>
            <a:off x="0" y="312348"/>
            <a:ext cx="12192000" cy="1071965"/>
            <a:chOff x="0" y="300918"/>
            <a:chExt cx="12192000" cy="1071965"/>
          </a:xfrm>
        </p:grpSpPr>
        <p:sp>
          <p:nvSpPr>
            <p:cNvPr id="6" name="Rectangle 5">
              <a:extLst>
                <a:ext uri="{FF2B5EF4-FFF2-40B4-BE49-F238E27FC236}">
                  <a16:creationId xmlns:a16="http://schemas.microsoft.com/office/drawing/2014/main" id="{6F6C5718-E0A6-C179-1651-AD7B22901EA6}"/>
                </a:ext>
              </a:extLst>
            </p:cNvPr>
            <p:cNvSpPr/>
            <p:nvPr/>
          </p:nvSpPr>
          <p:spPr>
            <a:xfrm>
              <a:off x="0" y="300918"/>
              <a:ext cx="12192000" cy="1026995"/>
            </a:xfrm>
            <a:prstGeom prst="rect">
              <a:avLst/>
            </a:prstGeom>
            <a:solidFill>
              <a:schemeClr val="tx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descr="A black and white logo&#10;&#10;AI-generated content may be incorrect.">
              <a:extLst>
                <a:ext uri="{FF2B5EF4-FFF2-40B4-BE49-F238E27FC236}">
                  <a16:creationId xmlns:a16="http://schemas.microsoft.com/office/drawing/2014/main" id="{FF7F07A5-CF8C-B16F-1D4C-5CE7F1E78C7A}"/>
                </a:ext>
              </a:extLst>
            </p:cNvPr>
            <p:cNvPicPr>
              <a:picLocks noChangeAspect="1"/>
            </p:cNvPicPr>
            <p:nvPr/>
          </p:nvPicPr>
          <p:blipFill>
            <a:blip r:embed="rId2"/>
            <a:srcRect t="27728" b="47123"/>
            <a:stretch>
              <a:fillRect/>
            </a:stretch>
          </p:blipFill>
          <p:spPr>
            <a:xfrm>
              <a:off x="284210" y="345446"/>
              <a:ext cx="2257926" cy="642532"/>
            </a:xfrm>
            <a:prstGeom prst="rect">
              <a:avLst/>
            </a:prstGeom>
          </p:spPr>
        </p:pic>
        <p:sp>
          <p:nvSpPr>
            <p:cNvPr id="9" name="Text Box 2">
              <a:extLst>
                <a:ext uri="{FF2B5EF4-FFF2-40B4-BE49-F238E27FC236}">
                  <a16:creationId xmlns:a16="http://schemas.microsoft.com/office/drawing/2014/main" id="{BE19343C-1AE0-DE50-7978-62AB2BEE07B0}"/>
                </a:ext>
              </a:extLst>
            </p:cNvPr>
            <p:cNvSpPr txBox="1"/>
            <p:nvPr/>
          </p:nvSpPr>
          <p:spPr>
            <a:xfrm>
              <a:off x="437660" y="937525"/>
              <a:ext cx="2901285" cy="390388"/>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15000"/>
                </a:lnSpc>
                <a:spcAft>
                  <a:spcPts val="800"/>
                </a:spcAft>
              </a:pPr>
              <a:r>
                <a:rPr lang="en-CA" sz="12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ELEMENTARY MATH PROJECT</a:t>
              </a:r>
              <a:endParaRPr lang="en-CA" sz="12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p:txBody>
        </p:sp>
        <p:sp>
          <p:nvSpPr>
            <p:cNvPr id="16" name="Text Box 2">
              <a:extLst>
                <a:ext uri="{FF2B5EF4-FFF2-40B4-BE49-F238E27FC236}">
                  <a16:creationId xmlns:a16="http://schemas.microsoft.com/office/drawing/2014/main" id="{CDA10DB1-B11D-B747-AA9D-C7B5AB21397E}"/>
                </a:ext>
              </a:extLst>
            </p:cNvPr>
            <p:cNvSpPr txBox="1"/>
            <p:nvPr/>
          </p:nvSpPr>
          <p:spPr>
            <a:xfrm>
              <a:off x="2542136" y="345888"/>
              <a:ext cx="9365655" cy="1026995"/>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gn="r"/>
              <a:r>
                <a:rPr lang="en-CA" sz="2800" b="1"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GRADE 7 CARTESIAN COORDINATES:</a:t>
              </a:r>
            </a:p>
            <a:p>
              <a:pPr algn="r"/>
              <a:r>
                <a:rPr lang="en-CA" sz="20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CLOSED QUESTIONS</a:t>
              </a:r>
              <a:endParaRPr lang="en-CA" sz="20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p:txBody>
        </p:sp>
      </p:grpSp>
      <p:sp>
        <p:nvSpPr>
          <p:cNvPr id="12" name="Rectangle 1">
            <a:extLst>
              <a:ext uri="{FF2B5EF4-FFF2-40B4-BE49-F238E27FC236}">
                <a16:creationId xmlns:a16="http://schemas.microsoft.com/office/drawing/2014/main" id="{406FAAAD-8ABC-54B0-9E99-2B4748337857}"/>
              </a:ext>
            </a:extLst>
          </p:cNvPr>
          <p:cNvSpPr>
            <a:spLocks noChangeArrowheads="1"/>
          </p:cNvSpPr>
          <p:nvPr/>
        </p:nvSpPr>
        <p:spPr bwMode="auto">
          <a:xfrm>
            <a:off x="437660" y="1669370"/>
            <a:ext cx="11031529"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tabLst>
                <a:tab pos="457200" algn="l"/>
              </a:tabLst>
              <a:defRPr>
                <a:solidFill>
                  <a:schemeClr val="tx1"/>
                </a:solidFill>
                <a:latin typeface="Arial" panose="020B0604020202020204" pitchFamily="34" charset="0"/>
              </a:defRPr>
            </a:lvl1pPr>
            <a:lvl2pPr eaLnBrk="0" fontAlgn="base" hangingPunct="0">
              <a:spcBef>
                <a:spcPct val="0"/>
              </a:spcBef>
              <a:spcAft>
                <a:spcPct val="0"/>
              </a:spcAft>
              <a:tabLst>
                <a:tab pos="457200" algn="l"/>
              </a:tabLst>
              <a:defRPr>
                <a:solidFill>
                  <a:schemeClr val="tx1"/>
                </a:solidFill>
                <a:latin typeface="Arial" panose="020B0604020202020204" pitchFamily="34" charset="0"/>
              </a:defRPr>
            </a:lvl2pPr>
            <a:lvl3pPr eaLnBrk="0" fontAlgn="base" hangingPunct="0">
              <a:spcBef>
                <a:spcPct val="0"/>
              </a:spcBef>
              <a:spcAft>
                <a:spcPct val="0"/>
              </a:spcAft>
              <a:tabLst>
                <a:tab pos="457200" algn="l"/>
              </a:tabLst>
              <a:defRPr>
                <a:solidFill>
                  <a:schemeClr val="tx1"/>
                </a:solidFill>
                <a:latin typeface="Arial" panose="020B0604020202020204" pitchFamily="34" charset="0"/>
              </a:defRPr>
            </a:lvl3pPr>
            <a:lvl4pPr eaLnBrk="0" fontAlgn="base" hangingPunct="0">
              <a:spcBef>
                <a:spcPct val="0"/>
              </a:spcBef>
              <a:spcAft>
                <a:spcPct val="0"/>
              </a:spcAft>
              <a:tabLst>
                <a:tab pos="457200" algn="l"/>
              </a:tabLst>
              <a:defRPr>
                <a:solidFill>
                  <a:schemeClr val="tx1"/>
                </a:solidFill>
                <a:latin typeface="Arial" panose="020B0604020202020204" pitchFamily="34" charset="0"/>
              </a:defRPr>
            </a:lvl4pPr>
            <a:lvl5pPr eaLnBrk="0" fontAlgn="base" hangingPunct="0">
              <a:spcBef>
                <a:spcPct val="0"/>
              </a:spcBef>
              <a:spcAft>
                <a:spcPct val="0"/>
              </a:spcAft>
              <a:tabLst>
                <a:tab pos="457200" algn="l"/>
              </a:tabLst>
              <a:defRPr>
                <a:solidFill>
                  <a:schemeClr val="tx1"/>
                </a:solidFill>
                <a:latin typeface="Arial" panose="020B0604020202020204" pitchFamily="34" charset="0"/>
              </a:defRPr>
            </a:lvl5pPr>
            <a:lvl6pPr eaLnBrk="0" fontAlgn="base" hangingPunct="0">
              <a:spcBef>
                <a:spcPct val="0"/>
              </a:spcBef>
              <a:spcAft>
                <a:spcPct val="0"/>
              </a:spcAft>
              <a:tabLst>
                <a:tab pos="457200" algn="l"/>
              </a:tabLst>
              <a:defRPr>
                <a:solidFill>
                  <a:schemeClr val="tx1"/>
                </a:solidFill>
                <a:latin typeface="Arial" panose="020B0604020202020204" pitchFamily="34" charset="0"/>
              </a:defRPr>
            </a:lvl6pPr>
            <a:lvl7pPr eaLnBrk="0" fontAlgn="base" hangingPunct="0">
              <a:spcBef>
                <a:spcPct val="0"/>
              </a:spcBef>
              <a:spcAft>
                <a:spcPct val="0"/>
              </a:spcAft>
              <a:tabLst>
                <a:tab pos="457200" algn="l"/>
              </a:tabLst>
              <a:defRPr>
                <a:solidFill>
                  <a:schemeClr val="tx1"/>
                </a:solidFill>
                <a:latin typeface="Arial" panose="020B0604020202020204" pitchFamily="34" charset="0"/>
              </a:defRPr>
            </a:lvl7pPr>
            <a:lvl8pPr eaLnBrk="0" fontAlgn="base" hangingPunct="0">
              <a:spcBef>
                <a:spcPct val="0"/>
              </a:spcBef>
              <a:spcAft>
                <a:spcPct val="0"/>
              </a:spcAft>
              <a:tabLst>
                <a:tab pos="457200" algn="l"/>
              </a:tabLst>
              <a:defRPr>
                <a:solidFill>
                  <a:schemeClr val="tx1"/>
                </a:solidFill>
                <a:latin typeface="Arial" panose="020B0604020202020204" pitchFamily="34" charset="0"/>
              </a:defRPr>
            </a:lvl8pPr>
            <a:lvl9pPr eaLnBrk="0" fontAlgn="base" hangingPunct="0">
              <a:spcBef>
                <a:spcPct val="0"/>
              </a:spcBef>
              <a:spcAft>
                <a:spcPct val="0"/>
              </a:spcAft>
              <a:tabLst>
                <a:tab pos="457200" algn="l"/>
              </a:tabLst>
              <a:defRPr>
                <a:solidFill>
                  <a:schemeClr val="tx1"/>
                </a:solidFill>
                <a:latin typeface="Arial" panose="020B0604020202020204" pitchFamily="34" charset="0"/>
              </a:defRPr>
            </a:lvl9pPr>
          </a:lstStyle>
          <a:p>
            <a:r>
              <a:rPr lang="en-CA" sz="2800" dirty="0">
                <a:solidFill>
                  <a:srgbClr val="000000"/>
                </a:solidFill>
                <a:ea typeface="Times New Roman" panose="02020603050405020304" pitchFamily="18" charset="0"/>
                <a:cs typeface="Arial" panose="020B0604020202020204" pitchFamily="34" charset="0"/>
              </a:rPr>
              <a:t>5.</a:t>
            </a:r>
          </a:p>
        </p:txBody>
      </p:sp>
      <p:pic>
        <p:nvPicPr>
          <p:cNvPr id="2" name="Picture 2" descr="A graph and a chart&#10;&#10;AI-generated content may be incorrect.">
            <a:extLst>
              <a:ext uri="{FF2B5EF4-FFF2-40B4-BE49-F238E27FC236}">
                <a16:creationId xmlns:a16="http://schemas.microsoft.com/office/drawing/2014/main" id="{73776020-7EEA-15D4-6EC2-10AC4DC6629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77474" y="1429283"/>
            <a:ext cx="7057571" cy="51342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6207730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35C2EFA-FFB8-56C5-3BB4-2AC4445705D0}"/>
            </a:ext>
          </a:extLst>
        </p:cNvPr>
        <p:cNvGrpSpPr/>
        <p:nvPr/>
      </p:nvGrpSpPr>
      <p:grpSpPr>
        <a:xfrm>
          <a:off x="0" y="0"/>
          <a:ext cx="0" cy="0"/>
          <a:chOff x="0" y="0"/>
          <a:chExt cx="0" cy="0"/>
        </a:xfrm>
      </p:grpSpPr>
      <p:grpSp>
        <p:nvGrpSpPr>
          <p:cNvPr id="10" name="Group 9">
            <a:extLst>
              <a:ext uri="{FF2B5EF4-FFF2-40B4-BE49-F238E27FC236}">
                <a16:creationId xmlns:a16="http://schemas.microsoft.com/office/drawing/2014/main" id="{BD29F30E-4E65-313F-6FFC-0E2C58E238C4}"/>
              </a:ext>
            </a:extLst>
          </p:cNvPr>
          <p:cNvGrpSpPr/>
          <p:nvPr/>
        </p:nvGrpSpPr>
        <p:grpSpPr>
          <a:xfrm>
            <a:off x="0" y="312348"/>
            <a:ext cx="12192000" cy="1071965"/>
            <a:chOff x="0" y="300918"/>
            <a:chExt cx="12192000" cy="1071965"/>
          </a:xfrm>
        </p:grpSpPr>
        <p:sp>
          <p:nvSpPr>
            <p:cNvPr id="6" name="Rectangle 5">
              <a:extLst>
                <a:ext uri="{FF2B5EF4-FFF2-40B4-BE49-F238E27FC236}">
                  <a16:creationId xmlns:a16="http://schemas.microsoft.com/office/drawing/2014/main" id="{6C7ECD54-8C1D-DAD1-4135-49C5CCB8DC0D}"/>
                </a:ext>
              </a:extLst>
            </p:cNvPr>
            <p:cNvSpPr/>
            <p:nvPr/>
          </p:nvSpPr>
          <p:spPr>
            <a:xfrm>
              <a:off x="0" y="300918"/>
              <a:ext cx="12192000" cy="1026995"/>
            </a:xfrm>
            <a:prstGeom prst="rect">
              <a:avLst/>
            </a:prstGeom>
            <a:solidFill>
              <a:schemeClr val="tx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descr="A black and white logo&#10;&#10;AI-generated content may be incorrect.">
              <a:extLst>
                <a:ext uri="{FF2B5EF4-FFF2-40B4-BE49-F238E27FC236}">
                  <a16:creationId xmlns:a16="http://schemas.microsoft.com/office/drawing/2014/main" id="{A6BA6FEF-B562-298F-0E65-CA69E88AD1D6}"/>
                </a:ext>
              </a:extLst>
            </p:cNvPr>
            <p:cNvPicPr>
              <a:picLocks noChangeAspect="1"/>
            </p:cNvPicPr>
            <p:nvPr/>
          </p:nvPicPr>
          <p:blipFill>
            <a:blip r:embed="rId2"/>
            <a:srcRect t="27728" b="47123"/>
            <a:stretch>
              <a:fillRect/>
            </a:stretch>
          </p:blipFill>
          <p:spPr>
            <a:xfrm>
              <a:off x="284210" y="345446"/>
              <a:ext cx="2257926" cy="642532"/>
            </a:xfrm>
            <a:prstGeom prst="rect">
              <a:avLst/>
            </a:prstGeom>
          </p:spPr>
        </p:pic>
        <p:sp>
          <p:nvSpPr>
            <p:cNvPr id="9" name="Text Box 2">
              <a:extLst>
                <a:ext uri="{FF2B5EF4-FFF2-40B4-BE49-F238E27FC236}">
                  <a16:creationId xmlns:a16="http://schemas.microsoft.com/office/drawing/2014/main" id="{88EA74D0-B201-D8AC-CE84-BEB3AFC60639}"/>
                </a:ext>
              </a:extLst>
            </p:cNvPr>
            <p:cNvSpPr txBox="1"/>
            <p:nvPr/>
          </p:nvSpPr>
          <p:spPr>
            <a:xfrm>
              <a:off x="437660" y="937525"/>
              <a:ext cx="2901285" cy="390388"/>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15000"/>
                </a:lnSpc>
                <a:spcAft>
                  <a:spcPts val="800"/>
                </a:spcAft>
              </a:pPr>
              <a:r>
                <a:rPr lang="en-CA" sz="12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ELEMENTARY MATH PROJECT</a:t>
              </a:r>
              <a:endParaRPr lang="en-CA" sz="12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p:txBody>
        </p:sp>
        <p:sp>
          <p:nvSpPr>
            <p:cNvPr id="16" name="Text Box 2">
              <a:extLst>
                <a:ext uri="{FF2B5EF4-FFF2-40B4-BE49-F238E27FC236}">
                  <a16:creationId xmlns:a16="http://schemas.microsoft.com/office/drawing/2014/main" id="{9860451A-7FA1-36E5-52E1-C34027791FCB}"/>
                </a:ext>
              </a:extLst>
            </p:cNvPr>
            <p:cNvSpPr txBox="1"/>
            <p:nvPr/>
          </p:nvSpPr>
          <p:spPr>
            <a:xfrm>
              <a:off x="2542136" y="345888"/>
              <a:ext cx="9365655" cy="1026995"/>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gn="r"/>
              <a:r>
                <a:rPr lang="en-CA" sz="2800" b="1"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GRADE 7 CARTESIAN COORDINATES:</a:t>
              </a:r>
            </a:p>
            <a:p>
              <a:pPr algn="r"/>
              <a:r>
                <a:rPr lang="en-CA" sz="20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CLOSED QUESTIONS</a:t>
              </a:r>
              <a:endParaRPr lang="en-CA" sz="20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p:txBody>
        </p:sp>
      </p:grpSp>
      <p:sp>
        <p:nvSpPr>
          <p:cNvPr id="12" name="Rectangle 1">
            <a:extLst>
              <a:ext uri="{FF2B5EF4-FFF2-40B4-BE49-F238E27FC236}">
                <a16:creationId xmlns:a16="http://schemas.microsoft.com/office/drawing/2014/main" id="{0C30A878-DA8F-2869-7033-7C44CA72EBF1}"/>
              </a:ext>
            </a:extLst>
          </p:cNvPr>
          <p:cNvSpPr>
            <a:spLocks noChangeArrowheads="1"/>
          </p:cNvSpPr>
          <p:nvPr/>
        </p:nvSpPr>
        <p:spPr bwMode="auto">
          <a:xfrm>
            <a:off x="437660" y="1715534"/>
            <a:ext cx="11031529" cy="397031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tabLst>
                <a:tab pos="457200" algn="l"/>
              </a:tabLst>
              <a:defRPr>
                <a:solidFill>
                  <a:schemeClr val="tx1"/>
                </a:solidFill>
                <a:latin typeface="Arial" panose="020B0604020202020204" pitchFamily="34" charset="0"/>
              </a:defRPr>
            </a:lvl1pPr>
            <a:lvl2pPr eaLnBrk="0" fontAlgn="base" hangingPunct="0">
              <a:spcBef>
                <a:spcPct val="0"/>
              </a:spcBef>
              <a:spcAft>
                <a:spcPct val="0"/>
              </a:spcAft>
              <a:tabLst>
                <a:tab pos="457200" algn="l"/>
              </a:tabLst>
              <a:defRPr>
                <a:solidFill>
                  <a:schemeClr val="tx1"/>
                </a:solidFill>
                <a:latin typeface="Arial" panose="020B0604020202020204" pitchFamily="34" charset="0"/>
              </a:defRPr>
            </a:lvl2pPr>
            <a:lvl3pPr eaLnBrk="0" fontAlgn="base" hangingPunct="0">
              <a:spcBef>
                <a:spcPct val="0"/>
              </a:spcBef>
              <a:spcAft>
                <a:spcPct val="0"/>
              </a:spcAft>
              <a:tabLst>
                <a:tab pos="457200" algn="l"/>
              </a:tabLst>
              <a:defRPr>
                <a:solidFill>
                  <a:schemeClr val="tx1"/>
                </a:solidFill>
                <a:latin typeface="Arial" panose="020B0604020202020204" pitchFamily="34" charset="0"/>
              </a:defRPr>
            </a:lvl3pPr>
            <a:lvl4pPr eaLnBrk="0" fontAlgn="base" hangingPunct="0">
              <a:spcBef>
                <a:spcPct val="0"/>
              </a:spcBef>
              <a:spcAft>
                <a:spcPct val="0"/>
              </a:spcAft>
              <a:tabLst>
                <a:tab pos="457200" algn="l"/>
              </a:tabLst>
              <a:defRPr>
                <a:solidFill>
                  <a:schemeClr val="tx1"/>
                </a:solidFill>
                <a:latin typeface="Arial" panose="020B0604020202020204" pitchFamily="34" charset="0"/>
              </a:defRPr>
            </a:lvl4pPr>
            <a:lvl5pPr eaLnBrk="0" fontAlgn="base" hangingPunct="0">
              <a:spcBef>
                <a:spcPct val="0"/>
              </a:spcBef>
              <a:spcAft>
                <a:spcPct val="0"/>
              </a:spcAft>
              <a:tabLst>
                <a:tab pos="457200" algn="l"/>
              </a:tabLst>
              <a:defRPr>
                <a:solidFill>
                  <a:schemeClr val="tx1"/>
                </a:solidFill>
                <a:latin typeface="Arial" panose="020B0604020202020204" pitchFamily="34" charset="0"/>
              </a:defRPr>
            </a:lvl5pPr>
            <a:lvl6pPr eaLnBrk="0" fontAlgn="base" hangingPunct="0">
              <a:spcBef>
                <a:spcPct val="0"/>
              </a:spcBef>
              <a:spcAft>
                <a:spcPct val="0"/>
              </a:spcAft>
              <a:tabLst>
                <a:tab pos="457200" algn="l"/>
              </a:tabLst>
              <a:defRPr>
                <a:solidFill>
                  <a:schemeClr val="tx1"/>
                </a:solidFill>
                <a:latin typeface="Arial" panose="020B0604020202020204" pitchFamily="34" charset="0"/>
              </a:defRPr>
            </a:lvl6pPr>
            <a:lvl7pPr eaLnBrk="0" fontAlgn="base" hangingPunct="0">
              <a:spcBef>
                <a:spcPct val="0"/>
              </a:spcBef>
              <a:spcAft>
                <a:spcPct val="0"/>
              </a:spcAft>
              <a:tabLst>
                <a:tab pos="457200" algn="l"/>
              </a:tabLst>
              <a:defRPr>
                <a:solidFill>
                  <a:schemeClr val="tx1"/>
                </a:solidFill>
                <a:latin typeface="Arial" panose="020B0604020202020204" pitchFamily="34" charset="0"/>
              </a:defRPr>
            </a:lvl7pPr>
            <a:lvl8pPr eaLnBrk="0" fontAlgn="base" hangingPunct="0">
              <a:spcBef>
                <a:spcPct val="0"/>
              </a:spcBef>
              <a:spcAft>
                <a:spcPct val="0"/>
              </a:spcAft>
              <a:tabLst>
                <a:tab pos="457200" algn="l"/>
              </a:tabLst>
              <a:defRPr>
                <a:solidFill>
                  <a:schemeClr val="tx1"/>
                </a:solidFill>
                <a:latin typeface="Arial" panose="020B0604020202020204" pitchFamily="34" charset="0"/>
              </a:defRPr>
            </a:lvl8pPr>
            <a:lvl9pPr eaLnBrk="0" fontAlgn="base" hangingPunct="0">
              <a:spcBef>
                <a:spcPct val="0"/>
              </a:spcBef>
              <a:spcAft>
                <a:spcPct val="0"/>
              </a:spcAft>
              <a:tabLst>
                <a:tab pos="457200" algn="l"/>
              </a:tabLst>
              <a:defRPr>
                <a:solidFill>
                  <a:schemeClr val="tx1"/>
                </a:solidFill>
                <a:latin typeface="Arial" panose="020B0604020202020204" pitchFamily="34" charset="0"/>
              </a:defRPr>
            </a:lvl9pPr>
          </a:lstStyle>
          <a:p>
            <a:r>
              <a:rPr lang="en-CA" sz="2800" dirty="0">
                <a:solidFill>
                  <a:srgbClr val="000000"/>
                </a:solidFill>
                <a:ea typeface="Times New Roman" panose="02020603050405020304" pitchFamily="18" charset="0"/>
                <a:cs typeface="Arial" panose="020B0604020202020204" pitchFamily="34" charset="0"/>
              </a:rPr>
              <a:t>5.</a:t>
            </a:r>
          </a:p>
          <a:p>
            <a:pPr marL="514350" indent="-514350">
              <a:buFont typeface="+mj-lt"/>
              <a:buAutoNum type="alphaLcParenR"/>
            </a:pPr>
            <a:r>
              <a:rPr lang="en-CA" sz="2800" dirty="0">
                <a:solidFill>
                  <a:srgbClr val="000000"/>
                </a:solidFill>
                <a:ea typeface="Times New Roman" panose="02020603050405020304" pitchFamily="18" charset="0"/>
                <a:cs typeface="Arial" panose="020B0604020202020204" pitchFamily="34" charset="0"/>
              </a:rPr>
              <a:t>According to this graph, how long does it take the local bus to drive 3km?</a:t>
            </a:r>
          </a:p>
          <a:p>
            <a:pPr marL="514350" indent="-514350">
              <a:buFont typeface="+mj-lt"/>
              <a:buAutoNum type="alphaLcParenR"/>
            </a:pPr>
            <a:endParaRPr lang="en-CA" sz="2800" dirty="0">
              <a:solidFill>
                <a:srgbClr val="000000"/>
              </a:solidFill>
              <a:ea typeface="Times New Roman" panose="02020603050405020304" pitchFamily="18" charset="0"/>
              <a:cs typeface="Arial" panose="020B0604020202020204" pitchFamily="34" charset="0"/>
            </a:endParaRPr>
          </a:p>
          <a:p>
            <a:pPr marL="514350" indent="-514350">
              <a:buFont typeface="+mj-lt"/>
              <a:buAutoNum type="alphaLcParenR"/>
            </a:pPr>
            <a:r>
              <a:rPr lang="en-CA" sz="2800" dirty="0">
                <a:solidFill>
                  <a:srgbClr val="000000"/>
                </a:solidFill>
                <a:ea typeface="Times New Roman" panose="02020603050405020304" pitchFamily="18" charset="0"/>
                <a:cs typeface="Arial" panose="020B0604020202020204" pitchFamily="34" charset="0"/>
              </a:rPr>
              <a:t>How long did it take for the bus to complete its entire route?</a:t>
            </a:r>
          </a:p>
          <a:p>
            <a:pPr marL="514350" indent="-514350">
              <a:buFont typeface="+mj-lt"/>
              <a:buAutoNum type="alphaLcParenR"/>
            </a:pPr>
            <a:endParaRPr lang="en-CA" sz="2800" dirty="0">
              <a:solidFill>
                <a:srgbClr val="000000"/>
              </a:solidFill>
              <a:ea typeface="Times New Roman" panose="02020603050405020304" pitchFamily="18" charset="0"/>
              <a:cs typeface="Arial" panose="020B0604020202020204" pitchFamily="34" charset="0"/>
            </a:endParaRPr>
          </a:p>
          <a:p>
            <a:pPr marL="514350" indent="-514350">
              <a:buFont typeface="+mj-lt"/>
              <a:buAutoNum type="alphaLcParenR"/>
            </a:pPr>
            <a:r>
              <a:rPr lang="en-CA" sz="2800" dirty="0">
                <a:solidFill>
                  <a:srgbClr val="000000"/>
                </a:solidFill>
                <a:ea typeface="Times New Roman" panose="02020603050405020304" pitchFamily="18" charset="0"/>
                <a:cs typeface="Arial" panose="020B0604020202020204" pitchFamily="34" charset="0"/>
              </a:rPr>
              <a:t>What was the total distance travelled during the bus’s trip?</a:t>
            </a:r>
          </a:p>
          <a:p>
            <a:pPr marL="514350" indent="-514350">
              <a:buFont typeface="+mj-lt"/>
              <a:buAutoNum type="alphaLcParenR"/>
            </a:pPr>
            <a:endParaRPr lang="en-CA" sz="2800" dirty="0">
              <a:solidFill>
                <a:srgbClr val="000000"/>
              </a:solidFill>
              <a:ea typeface="Times New Roman" panose="02020603050405020304" pitchFamily="18" charset="0"/>
              <a:cs typeface="Arial" panose="020B0604020202020204" pitchFamily="34" charset="0"/>
            </a:endParaRPr>
          </a:p>
          <a:p>
            <a:pPr marL="514350" indent="-514350">
              <a:buFont typeface="+mj-lt"/>
              <a:buAutoNum type="alphaLcParenR"/>
            </a:pPr>
            <a:r>
              <a:rPr lang="en-CA" sz="2800" dirty="0">
                <a:solidFill>
                  <a:srgbClr val="000000"/>
                </a:solidFill>
                <a:ea typeface="Times New Roman" panose="02020603050405020304" pitchFamily="18" charset="0"/>
                <a:cs typeface="Arial" panose="020B0604020202020204" pitchFamily="34" charset="0"/>
              </a:rPr>
              <a:t>In which quadrant of the Cartesian Plan is the graph? Why?</a:t>
            </a:r>
          </a:p>
        </p:txBody>
      </p:sp>
    </p:spTree>
    <p:extLst>
      <p:ext uri="{BB962C8B-B14F-4D97-AF65-F5344CB8AC3E}">
        <p14:creationId xmlns:p14="http://schemas.microsoft.com/office/powerpoint/2010/main" val="196954505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2FB3A5D-A112-D30F-13B4-C03D3D2CAF0A}"/>
            </a:ext>
          </a:extLst>
        </p:cNvPr>
        <p:cNvGrpSpPr/>
        <p:nvPr/>
      </p:nvGrpSpPr>
      <p:grpSpPr>
        <a:xfrm>
          <a:off x="0" y="0"/>
          <a:ext cx="0" cy="0"/>
          <a:chOff x="0" y="0"/>
          <a:chExt cx="0" cy="0"/>
        </a:xfrm>
      </p:grpSpPr>
      <p:grpSp>
        <p:nvGrpSpPr>
          <p:cNvPr id="10" name="Group 9">
            <a:extLst>
              <a:ext uri="{FF2B5EF4-FFF2-40B4-BE49-F238E27FC236}">
                <a16:creationId xmlns:a16="http://schemas.microsoft.com/office/drawing/2014/main" id="{91E139D9-1A34-115F-C1F1-50C8C1F76AB4}"/>
              </a:ext>
            </a:extLst>
          </p:cNvPr>
          <p:cNvGrpSpPr/>
          <p:nvPr/>
        </p:nvGrpSpPr>
        <p:grpSpPr>
          <a:xfrm>
            <a:off x="0" y="312348"/>
            <a:ext cx="12192000" cy="1071965"/>
            <a:chOff x="0" y="300918"/>
            <a:chExt cx="12192000" cy="1071965"/>
          </a:xfrm>
        </p:grpSpPr>
        <p:sp>
          <p:nvSpPr>
            <p:cNvPr id="6" name="Rectangle 5">
              <a:extLst>
                <a:ext uri="{FF2B5EF4-FFF2-40B4-BE49-F238E27FC236}">
                  <a16:creationId xmlns:a16="http://schemas.microsoft.com/office/drawing/2014/main" id="{862BAF1D-1B3D-7CE8-B114-B9B286D7EF66}"/>
                </a:ext>
              </a:extLst>
            </p:cNvPr>
            <p:cNvSpPr/>
            <p:nvPr/>
          </p:nvSpPr>
          <p:spPr>
            <a:xfrm>
              <a:off x="0" y="300918"/>
              <a:ext cx="12192000" cy="1026995"/>
            </a:xfrm>
            <a:prstGeom prst="rect">
              <a:avLst/>
            </a:prstGeom>
            <a:solidFill>
              <a:schemeClr val="tx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descr="A black and white logo&#10;&#10;AI-generated content may be incorrect.">
              <a:extLst>
                <a:ext uri="{FF2B5EF4-FFF2-40B4-BE49-F238E27FC236}">
                  <a16:creationId xmlns:a16="http://schemas.microsoft.com/office/drawing/2014/main" id="{68B5FA75-19D8-A82A-2DC8-95543F1BFE37}"/>
                </a:ext>
              </a:extLst>
            </p:cNvPr>
            <p:cNvPicPr>
              <a:picLocks noChangeAspect="1"/>
            </p:cNvPicPr>
            <p:nvPr/>
          </p:nvPicPr>
          <p:blipFill>
            <a:blip r:embed="rId2"/>
            <a:srcRect t="27728" b="47123"/>
            <a:stretch>
              <a:fillRect/>
            </a:stretch>
          </p:blipFill>
          <p:spPr>
            <a:xfrm>
              <a:off x="284210" y="345446"/>
              <a:ext cx="2257926" cy="642532"/>
            </a:xfrm>
            <a:prstGeom prst="rect">
              <a:avLst/>
            </a:prstGeom>
          </p:spPr>
        </p:pic>
        <p:sp>
          <p:nvSpPr>
            <p:cNvPr id="9" name="Text Box 2">
              <a:extLst>
                <a:ext uri="{FF2B5EF4-FFF2-40B4-BE49-F238E27FC236}">
                  <a16:creationId xmlns:a16="http://schemas.microsoft.com/office/drawing/2014/main" id="{EB0F3EE8-E3EE-1169-5446-88C5AF230873}"/>
                </a:ext>
              </a:extLst>
            </p:cNvPr>
            <p:cNvSpPr txBox="1"/>
            <p:nvPr/>
          </p:nvSpPr>
          <p:spPr>
            <a:xfrm>
              <a:off x="437660" y="937525"/>
              <a:ext cx="2901285" cy="390388"/>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15000"/>
                </a:lnSpc>
                <a:spcAft>
                  <a:spcPts val="800"/>
                </a:spcAft>
              </a:pPr>
              <a:r>
                <a:rPr lang="en-CA" sz="12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ELEMENTARY MATH PROJECT</a:t>
              </a:r>
              <a:endParaRPr lang="en-CA" sz="12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p:txBody>
        </p:sp>
        <p:sp>
          <p:nvSpPr>
            <p:cNvPr id="16" name="Text Box 2">
              <a:extLst>
                <a:ext uri="{FF2B5EF4-FFF2-40B4-BE49-F238E27FC236}">
                  <a16:creationId xmlns:a16="http://schemas.microsoft.com/office/drawing/2014/main" id="{02F4809E-A9FD-D2AE-19DE-AE2D5F144E8B}"/>
                </a:ext>
              </a:extLst>
            </p:cNvPr>
            <p:cNvSpPr txBox="1"/>
            <p:nvPr/>
          </p:nvSpPr>
          <p:spPr>
            <a:xfrm>
              <a:off x="2542136" y="345888"/>
              <a:ext cx="9365655" cy="1026995"/>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gn="r"/>
              <a:r>
                <a:rPr lang="en-CA" sz="2800" b="1"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GRADE 7 CARTESIAN COORDINATES:</a:t>
              </a:r>
            </a:p>
            <a:p>
              <a:pPr algn="r"/>
              <a:r>
                <a:rPr lang="en-CA" sz="20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CLOSED QUESTIONS</a:t>
              </a:r>
              <a:endParaRPr lang="en-CA" sz="20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p:txBody>
        </p:sp>
      </p:grpSp>
      <p:sp>
        <p:nvSpPr>
          <p:cNvPr id="12" name="Rectangle 1">
            <a:extLst>
              <a:ext uri="{FF2B5EF4-FFF2-40B4-BE49-F238E27FC236}">
                <a16:creationId xmlns:a16="http://schemas.microsoft.com/office/drawing/2014/main" id="{D88D6A5E-5FC2-BF81-7D07-02DA6026EF5B}"/>
              </a:ext>
            </a:extLst>
          </p:cNvPr>
          <p:cNvSpPr>
            <a:spLocks noChangeArrowheads="1"/>
          </p:cNvSpPr>
          <p:nvPr/>
        </p:nvSpPr>
        <p:spPr bwMode="auto">
          <a:xfrm>
            <a:off x="580235" y="1613118"/>
            <a:ext cx="11031529" cy="18158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tabLst>
                <a:tab pos="457200" algn="l"/>
              </a:tabLst>
              <a:defRPr>
                <a:solidFill>
                  <a:schemeClr val="tx1"/>
                </a:solidFill>
                <a:latin typeface="Arial" panose="020B0604020202020204" pitchFamily="34" charset="0"/>
              </a:defRPr>
            </a:lvl1pPr>
            <a:lvl2pPr eaLnBrk="0" fontAlgn="base" hangingPunct="0">
              <a:spcBef>
                <a:spcPct val="0"/>
              </a:spcBef>
              <a:spcAft>
                <a:spcPct val="0"/>
              </a:spcAft>
              <a:tabLst>
                <a:tab pos="457200" algn="l"/>
              </a:tabLst>
              <a:defRPr>
                <a:solidFill>
                  <a:schemeClr val="tx1"/>
                </a:solidFill>
                <a:latin typeface="Arial" panose="020B0604020202020204" pitchFamily="34" charset="0"/>
              </a:defRPr>
            </a:lvl2pPr>
            <a:lvl3pPr eaLnBrk="0" fontAlgn="base" hangingPunct="0">
              <a:spcBef>
                <a:spcPct val="0"/>
              </a:spcBef>
              <a:spcAft>
                <a:spcPct val="0"/>
              </a:spcAft>
              <a:tabLst>
                <a:tab pos="457200" algn="l"/>
              </a:tabLst>
              <a:defRPr>
                <a:solidFill>
                  <a:schemeClr val="tx1"/>
                </a:solidFill>
                <a:latin typeface="Arial" panose="020B0604020202020204" pitchFamily="34" charset="0"/>
              </a:defRPr>
            </a:lvl3pPr>
            <a:lvl4pPr eaLnBrk="0" fontAlgn="base" hangingPunct="0">
              <a:spcBef>
                <a:spcPct val="0"/>
              </a:spcBef>
              <a:spcAft>
                <a:spcPct val="0"/>
              </a:spcAft>
              <a:tabLst>
                <a:tab pos="457200" algn="l"/>
              </a:tabLst>
              <a:defRPr>
                <a:solidFill>
                  <a:schemeClr val="tx1"/>
                </a:solidFill>
                <a:latin typeface="Arial" panose="020B0604020202020204" pitchFamily="34" charset="0"/>
              </a:defRPr>
            </a:lvl4pPr>
            <a:lvl5pPr eaLnBrk="0" fontAlgn="base" hangingPunct="0">
              <a:spcBef>
                <a:spcPct val="0"/>
              </a:spcBef>
              <a:spcAft>
                <a:spcPct val="0"/>
              </a:spcAft>
              <a:tabLst>
                <a:tab pos="457200" algn="l"/>
              </a:tabLst>
              <a:defRPr>
                <a:solidFill>
                  <a:schemeClr val="tx1"/>
                </a:solidFill>
                <a:latin typeface="Arial" panose="020B0604020202020204" pitchFamily="34" charset="0"/>
              </a:defRPr>
            </a:lvl5pPr>
            <a:lvl6pPr eaLnBrk="0" fontAlgn="base" hangingPunct="0">
              <a:spcBef>
                <a:spcPct val="0"/>
              </a:spcBef>
              <a:spcAft>
                <a:spcPct val="0"/>
              </a:spcAft>
              <a:tabLst>
                <a:tab pos="457200" algn="l"/>
              </a:tabLst>
              <a:defRPr>
                <a:solidFill>
                  <a:schemeClr val="tx1"/>
                </a:solidFill>
                <a:latin typeface="Arial" panose="020B0604020202020204" pitchFamily="34" charset="0"/>
              </a:defRPr>
            </a:lvl6pPr>
            <a:lvl7pPr eaLnBrk="0" fontAlgn="base" hangingPunct="0">
              <a:spcBef>
                <a:spcPct val="0"/>
              </a:spcBef>
              <a:spcAft>
                <a:spcPct val="0"/>
              </a:spcAft>
              <a:tabLst>
                <a:tab pos="457200" algn="l"/>
              </a:tabLst>
              <a:defRPr>
                <a:solidFill>
                  <a:schemeClr val="tx1"/>
                </a:solidFill>
                <a:latin typeface="Arial" panose="020B0604020202020204" pitchFamily="34" charset="0"/>
              </a:defRPr>
            </a:lvl7pPr>
            <a:lvl8pPr eaLnBrk="0" fontAlgn="base" hangingPunct="0">
              <a:spcBef>
                <a:spcPct val="0"/>
              </a:spcBef>
              <a:spcAft>
                <a:spcPct val="0"/>
              </a:spcAft>
              <a:tabLst>
                <a:tab pos="457200" algn="l"/>
              </a:tabLst>
              <a:defRPr>
                <a:solidFill>
                  <a:schemeClr val="tx1"/>
                </a:solidFill>
                <a:latin typeface="Arial" panose="020B0604020202020204" pitchFamily="34" charset="0"/>
              </a:defRPr>
            </a:lvl8pPr>
            <a:lvl9pPr eaLnBrk="0" fontAlgn="base" hangingPunct="0">
              <a:spcBef>
                <a:spcPct val="0"/>
              </a:spcBef>
              <a:spcAft>
                <a:spcPct val="0"/>
              </a:spcAft>
              <a:tabLst>
                <a:tab pos="457200" algn="l"/>
              </a:tabLst>
              <a:defRPr>
                <a:solidFill>
                  <a:schemeClr val="tx1"/>
                </a:solidFill>
                <a:latin typeface="Arial" panose="020B0604020202020204" pitchFamily="34" charset="0"/>
              </a:defRPr>
            </a:lvl9pPr>
          </a:lstStyle>
          <a:p>
            <a:r>
              <a:rPr lang="en-CA" sz="2800" dirty="0">
                <a:solidFill>
                  <a:srgbClr val="000000"/>
                </a:solidFill>
                <a:ea typeface="Times New Roman" panose="02020603050405020304" pitchFamily="18" charset="0"/>
                <a:cs typeface="Arial" panose="020B0604020202020204" pitchFamily="34" charset="0"/>
              </a:rPr>
              <a:t>6. A taxi company charges $3.50 to start the ride and 1.25 for every kilometer travelled.</a:t>
            </a:r>
          </a:p>
          <a:p>
            <a:r>
              <a:rPr lang="en-CA" sz="2800" dirty="0">
                <a:solidFill>
                  <a:srgbClr val="000000"/>
                </a:solidFill>
                <a:ea typeface="Times New Roman" panose="02020603050405020304" pitchFamily="18" charset="0"/>
                <a:cs typeface="Arial" panose="020B0604020202020204" pitchFamily="34" charset="0"/>
              </a:rPr>
              <a:t>Complete the table of values showing the total cost for these distances:</a:t>
            </a:r>
          </a:p>
        </p:txBody>
      </p:sp>
      <p:graphicFrame>
        <p:nvGraphicFramePr>
          <p:cNvPr id="2" name="Table 1">
            <a:extLst>
              <a:ext uri="{FF2B5EF4-FFF2-40B4-BE49-F238E27FC236}">
                <a16:creationId xmlns:a16="http://schemas.microsoft.com/office/drawing/2014/main" id="{BBA0ECA7-F232-0A6C-69E9-2532603A11D9}"/>
              </a:ext>
            </a:extLst>
          </p:cNvPr>
          <p:cNvGraphicFramePr>
            <a:graphicFrameLocks noGrp="1"/>
          </p:cNvGraphicFramePr>
          <p:nvPr>
            <p:extLst>
              <p:ext uri="{D42A27DB-BD31-4B8C-83A1-F6EECF244321}">
                <p14:modId xmlns:p14="http://schemas.microsoft.com/office/powerpoint/2010/main" val="2001571382"/>
              </p:ext>
            </p:extLst>
          </p:nvPr>
        </p:nvGraphicFramePr>
        <p:xfrm>
          <a:off x="2542136" y="3429000"/>
          <a:ext cx="6510424" cy="2652807"/>
        </p:xfrm>
        <a:graphic>
          <a:graphicData uri="http://schemas.openxmlformats.org/drawingml/2006/table">
            <a:tbl>
              <a:tblPr firstRow="1" bandRow="1">
                <a:tableStyleId>{5C22544A-7EE6-4342-B048-85BDC9FD1C3A}</a:tableStyleId>
              </a:tblPr>
              <a:tblGrid>
                <a:gridCol w="3044507">
                  <a:extLst>
                    <a:ext uri="{9D8B030D-6E8A-4147-A177-3AD203B41FA5}">
                      <a16:colId xmlns:a16="http://schemas.microsoft.com/office/drawing/2014/main" val="3803686595"/>
                    </a:ext>
                  </a:extLst>
                </a:gridCol>
                <a:gridCol w="3465917">
                  <a:extLst>
                    <a:ext uri="{9D8B030D-6E8A-4147-A177-3AD203B41FA5}">
                      <a16:colId xmlns:a16="http://schemas.microsoft.com/office/drawing/2014/main" val="1536325285"/>
                    </a:ext>
                  </a:extLst>
                </a:gridCol>
              </a:tblGrid>
              <a:tr h="515983">
                <a:tc>
                  <a:txBody>
                    <a:bodyPr/>
                    <a:lstStyle/>
                    <a:p>
                      <a:pPr algn="ctr"/>
                      <a:r>
                        <a:rPr lang="en-US" sz="2400" b="0" dirty="0">
                          <a:solidFill>
                            <a:schemeClr val="tx1"/>
                          </a:solidFill>
                        </a:rPr>
                        <a:t>DISTANCE (km)</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2400" b="0" dirty="0">
                          <a:solidFill>
                            <a:schemeClr val="tx1"/>
                          </a:solidFill>
                        </a:rPr>
                        <a:t>COST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052978756"/>
                  </a:ext>
                </a:extLst>
              </a:tr>
              <a:tr h="534206">
                <a:tc>
                  <a:txBody>
                    <a:bodyPr/>
                    <a:lstStyle/>
                    <a:p>
                      <a:r>
                        <a:rPr lang="en-US" sz="2400" b="0" dirty="0">
                          <a:solidFill>
                            <a:schemeClr val="tx1"/>
                          </a:solidFill>
                        </a:rPr>
                        <a:t>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US" b="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709747441"/>
                  </a:ext>
                </a:extLst>
              </a:tr>
              <a:tr h="534206">
                <a:tc>
                  <a:txBody>
                    <a:bodyPr/>
                    <a:lstStyle/>
                    <a:p>
                      <a:r>
                        <a:rPr lang="en-US" sz="2400" b="0" dirty="0">
                          <a:solidFill>
                            <a:schemeClr val="tx1"/>
                          </a:solidFill>
                        </a:rPr>
                        <a:t>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US"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80284677"/>
                  </a:ext>
                </a:extLst>
              </a:tr>
              <a:tr h="534206">
                <a:tc>
                  <a:txBody>
                    <a:bodyPr/>
                    <a:lstStyle/>
                    <a:p>
                      <a:r>
                        <a:rPr lang="en-US" sz="2400" b="0" dirty="0">
                          <a:solidFill>
                            <a:schemeClr val="tx1"/>
                          </a:solidFill>
                        </a:rPr>
                        <a:t>4</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US" b="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154386754"/>
                  </a:ext>
                </a:extLst>
              </a:tr>
              <a:tr h="534206">
                <a:tc>
                  <a:txBody>
                    <a:bodyPr/>
                    <a:lstStyle/>
                    <a:p>
                      <a:r>
                        <a:rPr lang="en-US" sz="2400" b="0" dirty="0">
                          <a:solidFill>
                            <a:schemeClr val="tx1"/>
                          </a:solidFill>
                        </a:rPr>
                        <a:t>6</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US"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914791660"/>
                  </a:ext>
                </a:extLst>
              </a:tr>
            </a:tbl>
          </a:graphicData>
        </a:graphic>
      </p:graphicFrame>
    </p:spTree>
    <p:extLst>
      <p:ext uri="{BB962C8B-B14F-4D97-AF65-F5344CB8AC3E}">
        <p14:creationId xmlns:p14="http://schemas.microsoft.com/office/powerpoint/2010/main" val="367237067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1BC0063-CAE0-835A-214E-AD3777865B63}"/>
            </a:ext>
          </a:extLst>
        </p:cNvPr>
        <p:cNvGrpSpPr/>
        <p:nvPr/>
      </p:nvGrpSpPr>
      <p:grpSpPr>
        <a:xfrm>
          <a:off x="0" y="0"/>
          <a:ext cx="0" cy="0"/>
          <a:chOff x="0" y="0"/>
          <a:chExt cx="0" cy="0"/>
        </a:xfrm>
      </p:grpSpPr>
      <p:grpSp>
        <p:nvGrpSpPr>
          <p:cNvPr id="10" name="Group 9">
            <a:extLst>
              <a:ext uri="{FF2B5EF4-FFF2-40B4-BE49-F238E27FC236}">
                <a16:creationId xmlns:a16="http://schemas.microsoft.com/office/drawing/2014/main" id="{581443A6-26BD-0DF5-6D2A-80F42CC6A382}"/>
              </a:ext>
            </a:extLst>
          </p:cNvPr>
          <p:cNvGrpSpPr/>
          <p:nvPr/>
        </p:nvGrpSpPr>
        <p:grpSpPr>
          <a:xfrm>
            <a:off x="0" y="312348"/>
            <a:ext cx="12192000" cy="1071965"/>
            <a:chOff x="0" y="300918"/>
            <a:chExt cx="12192000" cy="1071965"/>
          </a:xfrm>
        </p:grpSpPr>
        <p:sp>
          <p:nvSpPr>
            <p:cNvPr id="6" name="Rectangle 5">
              <a:extLst>
                <a:ext uri="{FF2B5EF4-FFF2-40B4-BE49-F238E27FC236}">
                  <a16:creationId xmlns:a16="http://schemas.microsoft.com/office/drawing/2014/main" id="{DCFACBEB-DE0F-3163-5360-E6BD615F19D4}"/>
                </a:ext>
              </a:extLst>
            </p:cNvPr>
            <p:cNvSpPr/>
            <p:nvPr/>
          </p:nvSpPr>
          <p:spPr>
            <a:xfrm>
              <a:off x="0" y="300918"/>
              <a:ext cx="12192000" cy="1026995"/>
            </a:xfrm>
            <a:prstGeom prst="rect">
              <a:avLst/>
            </a:prstGeom>
            <a:solidFill>
              <a:schemeClr val="tx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descr="A black and white logo&#10;&#10;AI-generated content may be incorrect.">
              <a:extLst>
                <a:ext uri="{FF2B5EF4-FFF2-40B4-BE49-F238E27FC236}">
                  <a16:creationId xmlns:a16="http://schemas.microsoft.com/office/drawing/2014/main" id="{9D1D9633-B322-7B47-AD47-0CF201774E8B}"/>
                </a:ext>
              </a:extLst>
            </p:cNvPr>
            <p:cNvPicPr>
              <a:picLocks noChangeAspect="1"/>
            </p:cNvPicPr>
            <p:nvPr/>
          </p:nvPicPr>
          <p:blipFill>
            <a:blip r:embed="rId2"/>
            <a:srcRect t="27728" b="47123"/>
            <a:stretch>
              <a:fillRect/>
            </a:stretch>
          </p:blipFill>
          <p:spPr>
            <a:xfrm>
              <a:off x="284210" y="345446"/>
              <a:ext cx="2257926" cy="642532"/>
            </a:xfrm>
            <a:prstGeom prst="rect">
              <a:avLst/>
            </a:prstGeom>
          </p:spPr>
        </p:pic>
        <p:sp>
          <p:nvSpPr>
            <p:cNvPr id="9" name="Text Box 2">
              <a:extLst>
                <a:ext uri="{FF2B5EF4-FFF2-40B4-BE49-F238E27FC236}">
                  <a16:creationId xmlns:a16="http://schemas.microsoft.com/office/drawing/2014/main" id="{2CF7C677-7D4F-2F59-6630-D337A756550E}"/>
                </a:ext>
              </a:extLst>
            </p:cNvPr>
            <p:cNvSpPr txBox="1"/>
            <p:nvPr/>
          </p:nvSpPr>
          <p:spPr>
            <a:xfrm>
              <a:off x="437660" y="937525"/>
              <a:ext cx="2901285" cy="390388"/>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15000"/>
                </a:lnSpc>
                <a:spcAft>
                  <a:spcPts val="800"/>
                </a:spcAft>
              </a:pPr>
              <a:r>
                <a:rPr lang="en-CA" sz="12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ELEMENTARY MATH PROJECT</a:t>
              </a:r>
              <a:endParaRPr lang="en-CA" sz="12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p:txBody>
        </p:sp>
        <p:sp>
          <p:nvSpPr>
            <p:cNvPr id="16" name="Text Box 2">
              <a:extLst>
                <a:ext uri="{FF2B5EF4-FFF2-40B4-BE49-F238E27FC236}">
                  <a16:creationId xmlns:a16="http://schemas.microsoft.com/office/drawing/2014/main" id="{685BC115-5A3A-C2EB-0450-8EA58CC2B217}"/>
                </a:ext>
              </a:extLst>
            </p:cNvPr>
            <p:cNvSpPr txBox="1"/>
            <p:nvPr/>
          </p:nvSpPr>
          <p:spPr>
            <a:xfrm>
              <a:off x="2542136" y="345888"/>
              <a:ext cx="9365655" cy="1026995"/>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gn="r"/>
              <a:r>
                <a:rPr lang="en-CA" sz="2800" b="1"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GRADE 7 CARTESIAN COORDINATES:</a:t>
              </a:r>
            </a:p>
            <a:p>
              <a:pPr algn="r"/>
              <a:r>
                <a:rPr lang="en-CA" sz="20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CLOSED QUESTIONS</a:t>
              </a:r>
              <a:endParaRPr lang="en-CA" sz="20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p:txBody>
        </p:sp>
      </p:grpSp>
      <p:sp>
        <p:nvSpPr>
          <p:cNvPr id="12" name="Rectangle 1">
            <a:extLst>
              <a:ext uri="{FF2B5EF4-FFF2-40B4-BE49-F238E27FC236}">
                <a16:creationId xmlns:a16="http://schemas.microsoft.com/office/drawing/2014/main" id="{5B71BD6D-8D7B-8E7E-1098-D3F9AA59F2FD}"/>
              </a:ext>
            </a:extLst>
          </p:cNvPr>
          <p:cNvSpPr>
            <a:spLocks noChangeArrowheads="1"/>
          </p:cNvSpPr>
          <p:nvPr/>
        </p:nvSpPr>
        <p:spPr bwMode="auto">
          <a:xfrm>
            <a:off x="580235" y="1591045"/>
            <a:ext cx="11031529" cy="267765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tabLst>
                <a:tab pos="457200" algn="l"/>
              </a:tabLst>
              <a:defRPr>
                <a:solidFill>
                  <a:schemeClr val="tx1"/>
                </a:solidFill>
                <a:latin typeface="Arial" panose="020B0604020202020204" pitchFamily="34" charset="0"/>
              </a:defRPr>
            </a:lvl1pPr>
            <a:lvl2pPr eaLnBrk="0" fontAlgn="base" hangingPunct="0">
              <a:spcBef>
                <a:spcPct val="0"/>
              </a:spcBef>
              <a:spcAft>
                <a:spcPct val="0"/>
              </a:spcAft>
              <a:tabLst>
                <a:tab pos="457200" algn="l"/>
              </a:tabLst>
              <a:defRPr>
                <a:solidFill>
                  <a:schemeClr val="tx1"/>
                </a:solidFill>
                <a:latin typeface="Arial" panose="020B0604020202020204" pitchFamily="34" charset="0"/>
              </a:defRPr>
            </a:lvl2pPr>
            <a:lvl3pPr eaLnBrk="0" fontAlgn="base" hangingPunct="0">
              <a:spcBef>
                <a:spcPct val="0"/>
              </a:spcBef>
              <a:spcAft>
                <a:spcPct val="0"/>
              </a:spcAft>
              <a:tabLst>
                <a:tab pos="457200" algn="l"/>
              </a:tabLst>
              <a:defRPr>
                <a:solidFill>
                  <a:schemeClr val="tx1"/>
                </a:solidFill>
                <a:latin typeface="Arial" panose="020B0604020202020204" pitchFamily="34" charset="0"/>
              </a:defRPr>
            </a:lvl3pPr>
            <a:lvl4pPr eaLnBrk="0" fontAlgn="base" hangingPunct="0">
              <a:spcBef>
                <a:spcPct val="0"/>
              </a:spcBef>
              <a:spcAft>
                <a:spcPct val="0"/>
              </a:spcAft>
              <a:tabLst>
                <a:tab pos="457200" algn="l"/>
              </a:tabLst>
              <a:defRPr>
                <a:solidFill>
                  <a:schemeClr val="tx1"/>
                </a:solidFill>
                <a:latin typeface="Arial" panose="020B0604020202020204" pitchFamily="34" charset="0"/>
              </a:defRPr>
            </a:lvl4pPr>
            <a:lvl5pPr eaLnBrk="0" fontAlgn="base" hangingPunct="0">
              <a:spcBef>
                <a:spcPct val="0"/>
              </a:spcBef>
              <a:spcAft>
                <a:spcPct val="0"/>
              </a:spcAft>
              <a:tabLst>
                <a:tab pos="457200" algn="l"/>
              </a:tabLst>
              <a:defRPr>
                <a:solidFill>
                  <a:schemeClr val="tx1"/>
                </a:solidFill>
                <a:latin typeface="Arial" panose="020B0604020202020204" pitchFamily="34" charset="0"/>
              </a:defRPr>
            </a:lvl5pPr>
            <a:lvl6pPr eaLnBrk="0" fontAlgn="base" hangingPunct="0">
              <a:spcBef>
                <a:spcPct val="0"/>
              </a:spcBef>
              <a:spcAft>
                <a:spcPct val="0"/>
              </a:spcAft>
              <a:tabLst>
                <a:tab pos="457200" algn="l"/>
              </a:tabLst>
              <a:defRPr>
                <a:solidFill>
                  <a:schemeClr val="tx1"/>
                </a:solidFill>
                <a:latin typeface="Arial" panose="020B0604020202020204" pitchFamily="34" charset="0"/>
              </a:defRPr>
            </a:lvl6pPr>
            <a:lvl7pPr eaLnBrk="0" fontAlgn="base" hangingPunct="0">
              <a:spcBef>
                <a:spcPct val="0"/>
              </a:spcBef>
              <a:spcAft>
                <a:spcPct val="0"/>
              </a:spcAft>
              <a:tabLst>
                <a:tab pos="457200" algn="l"/>
              </a:tabLst>
              <a:defRPr>
                <a:solidFill>
                  <a:schemeClr val="tx1"/>
                </a:solidFill>
                <a:latin typeface="Arial" panose="020B0604020202020204" pitchFamily="34" charset="0"/>
              </a:defRPr>
            </a:lvl7pPr>
            <a:lvl8pPr eaLnBrk="0" fontAlgn="base" hangingPunct="0">
              <a:spcBef>
                <a:spcPct val="0"/>
              </a:spcBef>
              <a:spcAft>
                <a:spcPct val="0"/>
              </a:spcAft>
              <a:tabLst>
                <a:tab pos="457200" algn="l"/>
              </a:tabLst>
              <a:defRPr>
                <a:solidFill>
                  <a:schemeClr val="tx1"/>
                </a:solidFill>
                <a:latin typeface="Arial" panose="020B0604020202020204" pitchFamily="34" charset="0"/>
              </a:defRPr>
            </a:lvl8pPr>
            <a:lvl9pPr eaLnBrk="0" fontAlgn="base" hangingPunct="0">
              <a:spcBef>
                <a:spcPct val="0"/>
              </a:spcBef>
              <a:spcAft>
                <a:spcPct val="0"/>
              </a:spcAft>
              <a:tabLst>
                <a:tab pos="457200" algn="l"/>
              </a:tabLst>
              <a:defRPr>
                <a:solidFill>
                  <a:schemeClr val="tx1"/>
                </a:solidFill>
                <a:latin typeface="Arial" panose="020B0604020202020204" pitchFamily="34" charset="0"/>
              </a:defRPr>
            </a:lvl9pPr>
          </a:lstStyle>
          <a:p>
            <a:r>
              <a:rPr lang="en-CA" sz="2800" dirty="0">
                <a:solidFill>
                  <a:srgbClr val="000000"/>
                </a:solidFill>
                <a:ea typeface="Times New Roman" panose="02020603050405020304" pitchFamily="18" charset="0"/>
                <a:cs typeface="Arial" panose="020B0604020202020204" pitchFamily="34" charset="0"/>
              </a:rPr>
              <a:t>6. </a:t>
            </a:r>
          </a:p>
          <a:p>
            <a:pPr marL="342900" indent="-342900">
              <a:buFont typeface="+mj-lt"/>
              <a:buAutoNum type="alphaLcParenR"/>
            </a:pPr>
            <a:r>
              <a:rPr lang="en-CA" sz="2800" dirty="0">
                <a:solidFill>
                  <a:srgbClr val="000000"/>
                </a:solidFill>
                <a:ea typeface="Times New Roman" panose="02020603050405020304" pitchFamily="18" charset="0"/>
                <a:cs typeface="Arial" panose="020B0604020202020204" pitchFamily="34" charset="0"/>
              </a:rPr>
              <a:t>Use your table to create a graph of Cost ($) on the y-axis and distance (km) on the x-axis.</a:t>
            </a:r>
          </a:p>
          <a:p>
            <a:pPr marL="342900" indent="-342900">
              <a:buFont typeface="+mj-lt"/>
              <a:buAutoNum type="alphaLcParenR"/>
            </a:pPr>
            <a:r>
              <a:rPr lang="en-CA" sz="2800" dirty="0">
                <a:solidFill>
                  <a:srgbClr val="000000"/>
                </a:solidFill>
                <a:ea typeface="Times New Roman" panose="02020603050405020304" pitchFamily="18" charset="0"/>
                <a:cs typeface="Arial" panose="020B0604020202020204" pitchFamily="34" charset="0"/>
              </a:rPr>
              <a:t>Draw a straight line through the points.</a:t>
            </a:r>
          </a:p>
          <a:p>
            <a:pPr marL="342900" indent="-342900">
              <a:buFont typeface="+mj-lt"/>
              <a:buAutoNum type="alphaLcParenR"/>
            </a:pPr>
            <a:r>
              <a:rPr lang="en-CA" sz="2800" dirty="0">
                <a:solidFill>
                  <a:srgbClr val="000000"/>
                </a:solidFill>
                <a:ea typeface="Times New Roman" panose="02020603050405020304" pitchFamily="18" charset="0"/>
                <a:cs typeface="Arial" panose="020B0604020202020204" pitchFamily="34" charset="0"/>
              </a:rPr>
              <a:t>What is cost for 5km?</a:t>
            </a:r>
          </a:p>
          <a:p>
            <a:pPr marL="342900" indent="-342900">
              <a:buFont typeface="+mj-lt"/>
              <a:buAutoNum type="alphaLcParenR"/>
            </a:pPr>
            <a:r>
              <a:rPr lang="en-CA" sz="2800" dirty="0">
                <a:solidFill>
                  <a:srgbClr val="000000"/>
                </a:solidFill>
                <a:ea typeface="Times New Roman" panose="02020603050405020304" pitchFamily="18" charset="0"/>
                <a:cs typeface="Arial" panose="020B0604020202020204" pitchFamily="34" charset="0"/>
              </a:rPr>
              <a:t>At what distance does the cost reach $10?</a:t>
            </a:r>
          </a:p>
        </p:txBody>
      </p:sp>
    </p:spTree>
    <p:extLst>
      <p:ext uri="{BB962C8B-B14F-4D97-AF65-F5344CB8AC3E}">
        <p14:creationId xmlns:p14="http://schemas.microsoft.com/office/powerpoint/2010/main" val="164665118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4548</TotalTime>
  <Words>1830</Words>
  <Application>Microsoft Macintosh PowerPoint</Application>
  <PresentationFormat>Widescreen</PresentationFormat>
  <Paragraphs>215</Paragraphs>
  <Slides>29</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29</vt:i4>
      </vt:variant>
    </vt:vector>
  </HeadingPairs>
  <TitlesOfParts>
    <vt:vector size="35" baseType="lpstr">
      <vt:lpstr>Aptos</vt:lpstr>
      <vt:lpstr>Aptos Display</vt:lpstr>
      <vt:lpstr>Arial</vt:lpstr>
      <vt:lpstr>Symbol</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Yas Mann</dc:creator>
  <cp:lastModifiedBy>Yas Mann</cp:lastModifiedBy>
  <cp:revision>13</cp:revision>
  <cp:lastPrinted>2025-12-16T18:23:47Z</cp:lastPrinted>
  <dcterms:created xsi:type="dcterms:W3CDTF">2025-08-19T18:11:59Z</dcterms:created>
  <dcterms:modified xsi:type="dcterms:W3CDTF">2026-02-22T18:07:51Z</dcterms:modified>
</cp:coreProperties>
</file>