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402" r:id="rId3"/>
    <p:sldId id="403" r:id="rId4"/>
    <p:sldId id="404" r:id="rId5"/>
    <p:sldId id="405" r:id="rId6"/>
    <p:sldId id="406" r:id="rId7"/>
    <p:sldId id="407" r:id="rId8"/>
    <p:sldId id="408" r:id="rId9"/>
    <p:sldId id="409" r:id="rId10"/>
    <p:sldId id="410" r:id="rId11"/>
    <p:sldId id="411" r:id="rId12"/>
    <p:sldId id="412" r:id="rId13"/>
    <p:sldId id="413" r:id="rId14"/>
    <p:sldId id="414" r:id="rId15"/>
    <p:sldId id="415" r:id="rId16"/>
    <p:sldId id="416" r:id="rId17"/>
    <p:sldId id="41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364"/>
    <p:restoredTop sz="94725"/>
  </p:normalViewPr>
  <p:slideViewPr>
    <p:cSldViewPr snapToGrid="0">
      <p:cViewPr>
        <p:scale>
          <a:sx n="66" d="100"/>
          <a:sy n="66" d="100"/>
        </p:scale>
        <p:origin x="1320" y="1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A0E1C-71A9-5167-4501-2520EC0131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F7DAC9-B56A-E13A-08A0-EAE322046D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C8D5FA-CE3F-F38D-9166-A9940F299A41}"/>
              </a:ext>
            </a:extLst>
          </p:cNvPr>
          <p:cNvSpPr>
            <a:spLocks noGrp="1"/>
          </p:cNvSpPr>
          <p:nvPr>
            <p:ph type="dt" sz="half" idx="10"/>
          </p:nvPr>
        </p:nvSpPr>
        <p:spPr/>
        <p:txBody>
          <a:bodyPr/>
          <a:lstStyle/>
          <a:p>
            <a:fld id="{E1A9FB83-AE5B-3D4C-8588-468573559C52}" type="datetimeFigureOut">
              <a:rPr lang="en-US" smtClean="0"/>
              <a:t>12/17/25</a:t>
            </a:fld>
            <a:endParaRPr lang="en-US"/>
          </a:p>
        </p:txBody>
      </p:sp>
      <p:sp>
        <p:nvSpPr>
          <p:cNvPr id="5" name="Footer Placeholder 4">
            <a:extLst>
              <a:ext uri="{FF2B5EF4-FFF2-40B4-BE49-F238E27FC236}">
                <a16:creationId xmlns:a16="http://schemas.microsoft.com/office/drawing/2014/main" id="{CF1C20E6-68DD-B91F-8C88-1A87964157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3ECD1-878B-B17A-612E-80EAD4540E8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238748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79E05-0923-1811-C490-CC2A4AFB58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6E1A5B-BA45-D6A0-F8F0-9874BEE13D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39E9DB-3665-05CF-53F2-0B8139E8F5DB}"/>
              </a:ext>
            </a:extLst>
          </p:cNvPr>
          <p:cNvSpPr>
            <a:spLocks noGrp="1"/>
          </p:cNvSpPr>
          <p:nvPr>
            <p:ph type="dt" sz="half" idx="10"/>
          </p:nvPr>
        </p:nvSpPr>
        <p:spPr/>
        <p:txBody>
          <a:bodyPr/>
          <a:lstStyle/>
          <a:p>
            <a:fld id="{E1A9FB83-AE5B-3D4C-8588-468573559C52}" type="datetimeFigureOut">
              <a:rPr lang="en-US" smtClean="0"/>
              <a:t>12/17/25</a:t>
            </a:fld>
            <a:endParaRPr lang="en-US"/>
          </a:p>
        </p:txBody>
      </p:sp>
      <p:sp>
        <p:nvSpPr>
          <p:cNvPr id="5" name="Footer Placeholder 4">
            <a:extLst>
              <a:ext uri="{FF2B5EF4-FFF2-40B4-BE49-F238E27FC236}">
                <a16:creationId xmlns:a16="http://schemas.microsoft.com/office/drawing/2014/main" id="{A120E7AF-313F-3B3A-2496-DCD4149A33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43193B-D08C-B5A1-F4EB-3E0106A054C8}"/>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096703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D99019-E69F-583F-2F9F-F9C5F7CB8E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3D7F8F-901B-04C7-3A9E-C0F90BB0DB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D1B73E-44F5-7AE6-9BB1-12434CBADAFA}"/>
              </a:ext>
            </a:extLst>
          </p:cNvPr>
          <p:cNvSpPr>
            <a:spLocks noGrp="1"/>
          </p:cNvSpPr>
          <p:nvPr>
            <p:ph type="dt" sz="half" idx="10"/>
          </p:nvPr>
        </p:nvSpPr>
        <p:spPr/>
        <p:txBody>
          <a:bodyPr/>
          <a:lstStyle/>
          <a:p>
            <a:fld id="{E1A9FB83-AE5B-3D4C-8588-468573559C52}" type="datetimeFigureOut">
              <a:rPr lang="en-US" smtClean="0"/>
              <a:t>12/17/25</a:t>
            </a:fld>
            <a:endParaRPr lang="en-US"/>
          </a:p>
        </p:txBody>
      </p:sp>
      <p:sp>
        <p:nvSpPr>
          <p:cNvPr id="5" name="Footer Placeholder 4">
            <a:extLst>
              <a:ext uri="{FF2B5EF4-FFF2-40B4-BE49-F238E27FC236}">
                <a16:creationId xmlns:a16="http://schemas.microsoft.com/office/drawing/2014/main" id="{58CAA04E-A617-3E75-B788-F1A4279C3E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254A40-98C7-10D3-3ED6-6D2946CFF54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4168057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98C90-8943-8E6A-87E1-9DA3E7D0E2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73B6B5-9D38-B2AD-4AA3-228E31E84F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8B15AE-E6BA-F275-FFAD-90D73B5FC658}"/>
              </a:ext>
            </a:extLst>
          </p:cNvPr>
          <p:cNvSpPr>
            <a:spLocks noGrp="1"/>
          </p:cNvSpPr>
          <p:nvPr>
            <p:ph type="dt" sz="half" idx="10"/>
          </p:nvPr>
        </p:nvSpPr>
        <p:spPr/>
        <p:txBody>
          <a:bodyPr/>
          <a:lstStyle/>
          <a:p>
            <a:fld id="{E1A9FB83-AE5B-3D4C-8588-468573559C52}" type="datetimeFigureOut">
              <a:rPr lang="en-US" smtClean="0"/>
              <a:t>12/17/25</a:t>
            </a:fld>
            <a:endParaRPr lang="en-US"/>
          </a:p>
        </p:txBody>
      </p:sp>
      <p:sp>
        <p:nvSpPr>
          <p:cNvPr id="5" name="Footer Placeholder 4">
            <a:extLst>
              <a:ext uri="{FF2B5EF4-FFF2-40B4-BE49-F238E27FC236}">
                <a16:creationId xmlns:a16="http://schemas.microsoft.com/office/drawing/2014/main" id="{342F7B0F-4A89-15F2-8BA7-75812A596B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B7B606-AF0F-65D4-906F-CB6B95C977FB}"/>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1091368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D3BFD-E4C9-B174-BC32-523C19E293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B637160-272C-9ADE-8202-B48D4E260EB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3D4E3A-31BA-1A8B-5AD6-1430E085FD6F}"/>
              </a:ext>
            </a:extLst>
          </p:cNvPr>
          <p:cNvSpPr>
            <a:spLocks noGrp="1"/>
          </p:cNvSpPr>
          <p:nvPr>
            <p:ph type="dt" sz="half" idx="10"/>
          </p:nvPr>
        </p:nvSpPr>
        <p:spPr/>
        <p:txBody>
          <a:bodyPr/>
          <a:lstStyle/>
          <a:p>
            <a:fld id="{E1A9FB83-AE5B-3D4C-8588-468573559C52}" type="datetimeFigureOut">
              <a:rPr lang="en-US" smtClean="0"/>
              <a:t>12/17/25</a:t>
            </a:fld>
            <a:endParaRPr lang="en-US"/>
          </a:p>
        </p:txBody>
      </p:sp>
      <p:sp>
        <p:nvSpPr>
          <p:cNvPr id="5" name="Footer Placeholder 4">
            <a:extLst>
              <a:ext uri="{FF2B5EF4-FFF2-40B4-BE49-F238E27FC236}">
                <a16:creationId xmlns:a16="http://schemas.microsoft.com/office/drawing/2014/main" id="{E28234EF-009C-D68C-7C6C-C30AD9E89F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981230-895F-F852-1E49-43BE3ED0E316}"/>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2707913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4BE0A-27B2-C196-28F5-C893942E4B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C43E50-6364-461B-4DBE-45215C866D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A2ADD0-A0ED-C95C-9B6D-0DC3666954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0B428F7-FF29-794F-262B-6A5991639428}"/>
              </a:ext>
            </a:extLst>
          </p:cNvPr>
          <p:cNvSpPr>
            <a:spLocks noGrp="1"/>
          </p:cNvSpPr>
          <p:nvPr>
            <p:ph type="dt" sz="half" idx="10"/>
          </p:nvPr>
        </p:nvSpPr>
        <p:spPr/>
        <p:txBody>
          <a:bodyPr/>
          <a:lstStyle/>
          <a:p>
            <a:fld id="{E1A9FB83-AE5B-3D4C-8588-468573559C52}" type="datetimeFigureOut">
              <a:rPr lang="en-US" smtClean="0"/>
              <a:t>12/17/25</a:t>
            </a:fld>
            <a:endParaRPr lang="en-US"/>
          </a:p>
        </p:txBody>
      </p:sp>
      <p:sp>
        <p:nvSpPr>
          <p:cNvPr id="6" name="Footer Placeholder 5">
            <a:extLst>
              <a:ext uri="{FF2B5EF4-FFF2-40B4-BE49-F238E27FC236}">
                <a16:creationId xmlns:a16="http://schemas.microsoft.com/office/drawing/2014/main" id="{837C99F1-4CC2-2905-EDA0-B3F45F6890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E8ADBB-B7E9-06B6-EC1C-24F6724DE17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633325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A5FE6-F4AD-794A-7BDB-DC7742BDA5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EFE8C7-CDCE-4B5F-0B85-705B983D5A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9BA8772-ED67-8FC0-2C8F-353D794A6D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0D9DB0B-2220-D60F-80DD-11C98C370B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214293B-651B-375A-47CC-C878031682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64742B-5082-020A-CE90-F0604A5B3ECC}"/>
              </a:ext>
            </a:extLst>
          </p:cNvPr>
          <p:cNvSpPr>
            <a:spLocks noGrp="1"/>
          </p:cNvSpPr>
          <p:nvPr>
            <p:ph type="dt" sz="half" idx="10"/>
          </p:nvPr>
        </p:nvSpPr>
        <p:spPr/>
        <p:txBody>
          <a:bodyPr/>
          <a:lstStyle/>
          <a:p>
            <a:fld id="{E1A9FB83-AE5B-3D4C-8588-468573559C52}" type="datetimeFigureOut">
              <a:rPr lang="en-US" smtClean="0"/>
              <a:t>12/17/25</a:t>
            </a:fld>
            <a:endParaRPr lang="en-US"/>
          </a:p>
        </p:txBody>
      </p:sp>
      <p:sp>
        <p:nvSpPr>
          <p:cNvPr id="8" name="Footer Placeholder 7">
            <a:extLst>
              <a:ext uri="{FF2B5EF4-FFF2-40B4-BE49-F238E27FC236}">
                <a16:creationId xmlns:a16="http://schemas.microsoft.com/office/drawing/2014/main" id="{CCAA1F57-4394-4FB7-0C23-249473C321C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54482E-0D7D-4056-6594-804027EF959D}"/>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1182368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B00A-B766-96EA-BBAF-E67EB70D27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F8DA4AF-AC52-3BB7-2E87-4A83ED8D8C51}"/>
              </a:ext>
            </a:extLst>
          </p:cNvPr>
          <p:cNvSpPr>
            <a:spLocks noGrp="1"/>
          </p:cNvSpPr>
          <p:nvPr>
            <p:ph type="dt" sz="half" idx="10"/>
          </p:nvPr>
        </p:nvSpPr>
        <p:spPr/>
        <p:txBody>
          <a:bodyPr/>
          <a:lstStyle/>
          <a:p>
            <a:fld id="{E1A9FB83-AE5B-3D4C-8588-468573559C52}" type="datetimeFigureOut">
              <a:rPr lang="en-US" smtClean="0"/>
              <a:t>12/17/25</a:t>
            </a:fld>
            <a:endParaRPr lang="en-US"/>
          </a:p>
        </p:txBody>
      </p:sp>
      <p:sp>
        <p:nvSpPr>
          <p:cNvPr id="4" name="Footer Placeholder 3">
            <a:extLst>
              <a:ext uri="{FF2B5EF4-FFF2-40B4-BE49-F238E27FC236}">
                <a16:creationId xmlns:a16="http://schemas.microsoft.com/office/drawing/2014/main" id="{6BCACA9C-0E5B-2696-E561-D2F2520C22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E18C20-BA29-928F-676F-DB3287B034FE}"/>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918861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90DEB4-00F4-FF6B-37CB-634B44CF54F3}"/>
              </a:ext>
            </a:extLst>
          </p:cNvPr>
          <p:cNvSpPr>
            <a:spLocks noGrp="1"/>
          </p:cNvSpPr>
          <p:nvPr>
            <p:ph type="dt" sz="half" idx="10"/>
          </p:nvPr>
        </p:nvSpPr>
        <p:spPr/>
        <p:txBody>
          <a:bodyPr/>
          <a:lstStyle/>
          <a:p>
            <a:fld id="{E1A9FB83-AE5B-3D4C-8588-468573559C52}" type="datetimeFigureOut">
              <a:rPr lang="en-US" smtClean="0"/>
              <a:t>12/17/25</a:t>
            </a:fld>
            <a:endParaRPr lang="en-US"/>
          </a:p>
        </p:txBody>
      </p:sp>
      <p:sp>
        <p:nvSpPr>
          <p:cNvPr id="3" name="Footer Placeholder 2">
            <a:extLst>
              <a:ext uri="{FF2B5EF4-FFF2-40B4-BE49-F238E27FC236}">
                <a16:creationId xmlns:a16="http://schemas.microsoft.com/office/drawing/2014/main" id="{670759AB-3581-5962-AA29-22AF57F227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0AD1DEC-1EC2-0314-2E6C-D9C575E8D9CC}"/>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422076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C7515-4102-2A45-D537-EE868E7723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AD28BD-7444-C66A-F69A-EF9C4EEA24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159DE2-E203-751B-4A3D-36B050DBA4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A82F34-5B29-B1ED-B50A-05C99DB2B74B}"/>
              </a:ext>
            </a:extLst>
          </p:cNvPr>
          <p:cNvSpPr>
            <a:spLocks noGrp="1"/>
          </p:cNvSpPr>
          <p:nvPr>
            <p:ph type="dt" sz="half" idx="10"/>
          </p:nvPr>
        </p:nvSpPr>
        <p:spPr/>
        <p:txBody>
          <a:bodyPr/>
          <a:lstStyle/>
          <a:p>
            <a:fld id="{E1A9FB83-AE5B-3D4C-8588-468573559C52}" type="datetimeFigureOut">
              <a:rPr lang="en-US" smtClean="0"/>
              <a:t>12/17/25</a:t>
            </a:fld>
            <a:endParaRPr lang="en-US"/>
          </a:p>
        </p:txBody>
      </p:sp>
      <p:sp>
        <p:nvSpPr>
          <p:cNvPr id="6" name="Footer Placeholder 5">
            <a:extLst>
              <a:ext uri="{FF2B5EF4-FFF2-40B4-BE49-F238E27FC236}">
                <a16:creationId xmlns:a16="http://schemas.microsoft.com/office/drawing/2014/main" id="{D76DCAC4-6309-1DE7-3D48-D61332C1D6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3CEDFF-9FBC-14E6-B4C4-B35C08CBB7D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503571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D6C22-C919-0C09-7383-1DA4863F0D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14608F8-EAF5-BC4D-03B0-28ACA4C992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96C450-11D4-5876-7F05-ABDD923BFF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1E0DA6-D145-4C88-9366-7699D1721B67}"/>
              </a:ext>
            </a:extLst>
          </p:cNvPr>
          <p:cNvSpPr>
            <a:spLocks noGrp="1"/>
          </p:cNvSpPr>
          <p:nvPr>
            <p:ph type="dt" sz="half" idx="10"/>
          </p:nvPr>
        </p:nvSpPr>
        <p:spPr/>
        <p:txBody>
          <a:bodyPr/>
          <a:lstStyle/>
          <a:p>
            <a:fld id="{E1A9FB83-AE5B-3D4C-8588-468573559C52}" type="datetimeFigureOut">
              <a:rPr lang="en-US" smtClean="0"/>
              <a:t>12/17/25</a:t>
            </a:fld>
            <a:endParaRPr lang="en-US"/>
          </a:p>
        </p:txBody>
      </p:sp>
      <p:sp>
        <p:nvSpPr>
          <p:cNvPr id="6" name="Footer Placeholder 5">
            <a:extLst>
              <a:ext uri="{FF2B5EF4-FFF2-40B4-BE49-F238E27FC236}">
                <a16:creationId xmlns:a16="http://schemas.microsoft.com/office/drawing/2014/main" id="{1A0CDD07-CA11-5E2F-8451-A424B6A2A9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497356-A12D-8339-E9BE-D827F16420C7}"/>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740773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B8FD7F-7798-A4C3-397C-968D7DB269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2796F3-0B4D-8A34-8EE3-CC3B2AE364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4072C1-9169-089F-91B5-E427F00050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A9FB83-AE5B-3D4C-8588-468573559C52}" type="datetimeFigureOut">
              <a:rPr lang="en-US" smtClean="0"/>
              <a:t>12/17/25</a:t>
            </a:fld>
            <a:endParaRPr lang="en-US"/>
          </a:p>
        </p:txBody>
      </p:sp>
      <p:sp>
        <p:nvSpPr>
          <p:cNvPr id="5" name="Footer Placeholder 4">
            <a:extLst>
              <a:ext uri="{FF2B5EF4-FFF2-40B4-BE49-F238E27FC236}">
                <a16:creationId xmlns:a16="http://schemas.microsoft.com/office/drawing/2014/main" id="{0FE0EDD0-D860-6C4C-3B94-3E88D3FF0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C79F8C4-666F-C1BF-AC13-0D89AFDF98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895FC-7136-C44A-81A0-07755FBB13E6}" type="slidenum">
              <a:rPr lang="en-US" smtClean="0"/>
              <a:t>‹#›</a:t>
            </a:fld>
            <a:endParaRPr lang="en-US"/>
          </a:p>
        </p:txBody>
      </p:sp>
    </p:spTree>
    <p:extLst>
      <p:ext uri="{BB962C8B-B14F-4D97-AF65-F5344CB8AC3E}">
        <p14:creationId xmlns:p14="http://schemas.microsoft.com/office/powerpoint/2010/main" val="2459873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6" name="Text Box 2">
            <a:extLst>
              <a:ext uri="{FF2B5EF4-FFF2-40B4-BE49-F238E27FC236}">
                <a16:creationId xmlns:a16="http://schemas.microsoft.com/office/drawing/2014/main" id="{F11B2BCC-FD86-2CD7-F85C-7FF327BFFD94}"/>
              </a:ext>
            </a:extLst>
          </p:cNvPr>
          <p:cNvSpPr txBox="1"/>
          <p:nvPr/>
        </p:nvSpPr>
        <p:spPr>
          <a:xfrm>
            <a:off x="1045069" y="2467606"/>
            <a:ext cx="10101862"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en-CA" sz="4000" kern="100" dirty="0">
                <a:solidFill>
                  <a:schemeClr val="bg1"/>
                </a:solidFill>
                <a:latin typeface="+mj-lt"/>
                <a:ea typeface="Aptos" panose="020B0004020202020204" pitchFamily="34" charset="0"/>
                <a:cs typeface="Times New Roman" panose="02020603050405020304" pitchFamily="18" charset="0"/>
              </a:rPr>
              <a:t>GRADE 7 PRACTICE QUESTIONS </a:t>
            </a:r>
          </a:p>
          <a:p>
            <a:pPr algn="ctr"/>
            <a:r>
              <a:rPr lang="en-CA" sz="6000" b="1" kern="100" dirty="0">
                <a:solidFill>
                  <a:schemeClr val="bg1"/>
                </a:solidFill>
                <a:latin typeface="+mj-lt"/>
                <a:ea typeface="Aptos" panose="020B0004020202020204" pitchFamily="34" charset="0"/>
                <a:cs typeface="Times New Roman" panose="02020603050405020304" pitchFamily="18" charset="0"/>
              </a:rPr>
              <a:t>FINANCIAL LITERACY</a:t>
            </a:r>
          </a:p>
        </p:txBody>
      </p:sp>
      <p:grpSp>
        <p:nvGrpSpPr>
          <p:cNvPr id="3" name="Group 2">
            <a:extLst>
              <a:ext uri="{FF2B5EF4-FFF2-40B4-BE49-F238E27FC236}">
                <a16:creationId xmlns:a16="http://schemas.microsoft.com/office/drawing/2014/main" id="{19BAEC7F-C769-8406-B355-E0C589D84095}"/>
              </a:ext>
            </a:extLst>
          </p:cNvPr>
          <p:cNvGrpSpPr/>
          <p:nvPr/>
        </p:nvGrpSpPr>
        <p:grpSpPr>
          <a:xfrm>
            <a:off x="271077" y="91715"/>
            <a:ext cx="4920331" cy="1422087"/>
            <a:chOff x="2430532" y="761755"/>
            <a:chExt cx="6267545" cy="2222462"/>
          </a:xfrm>
        </p:grpSpPr>
        <p:pic>
          <p:nvPicPr>
            <p:cNvPr id="8" name="Picture 7" descr="A black and white logo&#10;&#10;AI-generated content may be incorrect.">
              <a:extLst>
                <a:ext uri="{FF2B5EF4-FFF2-40B4-BE49-F238E27FC236}">
                  <a16:creationId xmlns:a16="http://schemas.microsoft.com/office/drawing/2014/main" id="{43F3BE70-D1B6-7AF8-9E5A-F09C4B9B9E5D}"/>
                </a:ext>
              </a:extLst>
            </p:cNvPr>
            <p:cNvPicPr>
              <a:picLocks noChangeAspect="1"/>
            </p:cNvPicPr>
            <p:nvPr/>
          </p:nvPicPr>
          <p:blipFill>
            <a:blip r:embed="rId2"/>
            <a:srcRect t="27729" r="75903" b="47306"/>
            <a:stretch>
              <a:fillRect/>
            </a:stretch>
          </p:blipFill>
          <p:spPr>
            <a:xfrm>
              <a:off x="2430532" y="761755"/>
              <a:ext cx="1895764" cy="2222462"/>
            </a:xfrm>
            <a:prstGeom prst="rect">
              <a:avLst/>
            </a:prstGeom>
          </p:spPr>
        </p:pic>
        <p:sp>
          <p:nvSpPr>
            <p:cNvPr id="9" name="Text Box 2">
              <a:extLst>
                <a:ext uri="{FF2B5EF4-FFF2-40B4-BE49-F238E27FC236}">
                  <a16:creationId xmlns:a16="http://schemas.microsoft.com/office/drawing/2014/main" id="{44C0351B-0363-F377-BC31-E6A9A73C45C7}"/>
                </a:ext>
              </a:extLst>
            </p:cNvPr>
            <p:cNvSpPr txBox="1"/>
            <p:nvPr/>
          </p:nvSpPr>
          <p:spPr>
            <a:xfrm>
              <a:off x="4330716" y="2139177"/>
              <a:ext cx="4362939"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pic>
          <p:nvPicPr>
            <p:cNvPr id="2" name="Picture 1" descr="A black and white logo&#10;&#10;AI-generated content may be incorrect.">
              <a:extLst>
                <a:ext uri="{FF2B5EF4-FFF2-40B4-BE49-F238E27FC236}">
                  <a16:creationId xmlns:a16="http://schemas.microsoft.com/office/drawing/2014/main" id="{2BDEA459-AB60-D706-295C-AAD2355B6C7E}"/>
                </a:ext>
              </a:extLst>
            </p:cNvPr>
            <p:cNvPicPr>
              <a:picLocks noChangeAspect="1"/>
            </p:cNvPicPr>
            <p:nvPr/>
          </p:nvPicPr>
          <p:blipFill>
            <a:blip r:embed="rId2"/>
            <a:srcRect l="23285" t="37318" r="5666" b="51187"/>
            <a:stretch>
              <a:fillRect/>
            </a:stretch>
          </p:blipFill>
          <p:spPr>
            <a:xfrm>
              <a:off x="4326296" y="1472798"/>
              <a:ext cx="4371781" cy="800375"/>
            </a:xfrm>
            <a:prstGeom prst="rect">
              <a:avLst/>
            </a:prstGeom>
          </p:spPr>
        </p:pic>
      </p:grpSp>
    </p:spTree>
    <p:extLst>
      <p:ext uri="{BB962C8B-B14F-4D97-AF65-F5344CB8AC3E}">
        <p14:creationId xmlns:p14="http://schemas.microsoft.com/office/powerpoint/2010/main" val="3598853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1E5C7-836B-C8E8-0AFF-7DABAEA736DF}"/>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3C1ED01C-515A-D641-EB77-3B12D668DB3D}"/>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8663335B-94B9-3A15-45D8-0276CB9B023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1D607412-B08D-EFEC-860E-B05374E1553B}"/>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C84386F7-880B-51D8-0EBA-5AAE493D9DF8}"/>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F8FCA5BB-E96C-3750-8F75-34B8AAD37618}"/>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FINANCIAL LITERACY: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07BD2124-DEB5-DBCA-A317-1BD055C1FFC6}"/>
              </a:ext>
            </a:extLst>
          </p:cNvPr>
          <p:cNvSpPr>
            <a:spLocks noChangeArrowheads="1"/>
          </p:cNvSpPr>
          <p:nvPr/>
        </p:nvSpPr>
        <p:spPr bwMode="auto">
          <a:xfrm>
            <a:off x="374976" y="1975950"/>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9. Show two ways to estimate the total cost of an item with tax and discount.</a:t>
            </a:r>
          </a:p>
        </p:txBody>
      </p:sp>
    </p:spTree>
    <p:extLst>
      <p:ext uri="{BB962C8B-B14F-4D97-AF65-F5344CB8AC3E}">
        <p14:creationId xmlns:p14="http://schemas.microsoft.com/office/powerpoint/2010/main" val="383712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F937E-B2FF-51FE-E39A-C96F6C533392}"/>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A0CE1B2A-72DE-0AF7-A887-961D84A25D24}"/>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B6D084EF-D97C-077B-33ED-B174E0E38B79}"/>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B4698DC7-FB56-B838-BC58-D17061E4087C}"/>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B2171B24-E2F0-5480-9D49-ACE37DC6658F}"/>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B4395C78-E437-4359-3AF0-81B62B50A49F}"/>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FINANCIAL LITERACY: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7E5C41E9-77A9-F314-1C63-680AC094EDA2}"/>
              </a:ext>
            </a:extLst>
          </p:cNvPr>
          <p:cNvSpPr>
            <a:spLocks noChangeArrowheads="1"/>
          </p:cNvSpPr>
          <p:nvPr/>
        </p:nvSpPr>
        <p:spPr bwMode="auto">
          <a:xfrm>
            <a:off x="374976" y="2044005"/>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10. Name an item that you have on your wish list. Find the current price of it and calculate what the final cost after taxes would be if it were on sale for 20% off. </a:t>
            </a:r>
          </a:p>
        </p:txBody>
      </p:sp>
    </p:spTree>
    <p:extLst>
      <p:ext uri="{BB962C8B-B14F-4D97-AF65-F5344CB8AC3E}">
        <p14:creationId xmlns:p14="http://schemas.microsoft.com/office/powerpoint/2010/main" val="4066061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E9694-59C7-D5C9-2A6F-C41DB09CCC4D}"/>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5B3D08D0-F663-4C42-1E58-1E5E4371B445}"/>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3453CCC5-CCEA-BC2A-B109-579165F8ED0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924C48F-69B6-76C8-C14C-BFDA9664D802}"/>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F13B12B4-3731-1A03-AF97-0E60EB273FD5}"/>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5D4D6F60-7F31-7F1D-FDD8-1569E61C6A41}"/>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FINANCIAL LITERACY: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PROBLEMS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292D2683-0FCA-44FB-3236-2339634E4B11}"/>
              </a:ext>
            </a:extLst>
          </p:cNvPr>
          <p:cNvSpPr>
            <a:spLocks noChangeArrowheads="1"/>
          </p:cNvSpPr>
          <p:nvPr/>
        </p:nvSpPr>
        <p:spPr bwMode="auto">
          <a:xfrm>
            <a:off x="374976" y="1830742"/>
            <a:ext cx="1153281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 </a:t>
            </a:r>
          </a:p>
        </p:txBody>
      </p:sp>
      <p:pic>
        <p:nvPicPr>
          <p:cNvPr id="2" name="Picture 2" descr="A black and white picture of a shelf&#10;&#10;AI-generated content may be incorrect.">
            <a:extLst>
              <a:ext uri="{FF2B5EF4-FFF2-40B4-BE49-F238E27FC236}">
                <a16:creationId xmlns:a16="http://schemas.microsoft.com/office/drawing/2014/main" id="{04D4AF9A-6B3E-E1E8-F979-97FF69F167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4212" y="1875712"/>
            <a:ext cx="10162763" cy="46249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945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4763D-BEF6-FA46-95D5-227AC9C1165D}"/>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5B4C1EE7-F555-FEF7-7E97-587A639B6736}"/>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3FA1055B-F63E-2305-B0D0-EDFC7B591725}"/>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4F35E219-2269-EABC-C17A-C89AB83741C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772FD3AC-9E52-6B62-7D8A-06FAA6F83B7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ECCE271A-951E-85CB-5E0C-E14BE75DF644}"/>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FINANCIAL LITERACY: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PROBLEMS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91C9C363-E2D8-3A11-3EF6-A2DFE19F6632}"/>
              </a:ext>
            </a:extLst>
          </p:cNvPr>
          <p:cNvSpPr>
            <a:spLocks noChangeArrowheads="1"/>
          </p:cNvSpPr>
          <p:nvPr/>
        </p:nvSpPr>
        <p:spPr bwMode="auto">
          <a:xfrm>
            <a:off x="374976" y="1930980"/>
            <a:ext cx="11532815"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2. What is the total cost of four tires that sell for $275 each, plus 5% GST and a fixed fee of $6.50 per tire for an Eco Fee? You do not have to pay for PST because you are planning on mounting these tires on your car, yourself.</a:t>
            </a:r>
          </a:p>
        </p:txBody>
      </p:sp>
    </p:spTree>
    <p:extLst>
      <p:ext uri="{BB962C8B-B14F-4D97-AF65-F5344CB8AC3E}">
        <p14:creationId xmlns:p14="http://schemas.microsoft.com/office/powerpoint/2010/main" val="28054859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42085D-0E69-DE56-959C-BAA81E855B95}"/>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2EB16AD5-2F72-EC34-07BA-377A2C2D24DC}"/>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155FE91C-3109-C581-1CA0-199F83734201}"/>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53C04A9D-4F2F-BAC8-573B-BE4F1CA8E84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1A833B0-7DDD-3F84-0717-DB4210BCFFC2}"/>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7A149A8-F787-63EF-3991-D879569005B1}"/>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FINANCIAL LITERACY: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PROBLEMS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C65A3E6F-5834-2119-BD1C-063440F51C4F}"/>
              </a:ext>
            </a:extLst>
          </p:cNvPr>
          <p:cNvSpPr>
            <a:spLocks noChangeArrowheads="1"/>
          </p:cNvSpPr>
          <p:nvPr/>
        </p:nvSpPr>
        <p:spPr bwMode="auto">
          <a:xfrm>
            <a:off x="374976" y="2146424"/>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3. The selling price of a gaming console is about 35% more than it costs, at a store. It is currently sold at a discount of 15% off the selling price. How much does the store still gain? </a:t>
            </a:r>
          </a:p>
        </p:txBody>
      </p:sp>
    </p:spTree>
    <p:extLst>
      <p:ext uri="{BB962C8B-B14F-4D97-AF65-F5344CB8AC3E}">
        <p14:creationId xmlns:p14="http://schemas.microsoft.com/office/powerpoint/2010/main" val="3863043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63C2B-B147-DFF1-B7B0-42C3ACB5092A}"/>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099C531F-B0A9-8C7E-8A12-6B2847DC4137}"/>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C49368AD-0228-60A1-E661-038A8FB2DC3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AF95263-34F8-CA3F-A82E-187641A021E3}"/>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A5FD881-4689-0EFF-5F02-A3E898321B1A}"/>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AB253EE7-89FF-C740-B0E3-DA17BFE03010}"/>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FINANCIAL LITERACY: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PROBLEMS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CAC4C75B-106E-4393-3960-54D48D386083}"/>
              </a:ext>
            </a:extLst>
          </p:cNvPr>
          <p:cNvSpPr>
            <a:spLocks noChangeArrowheads="1"/>
          </p:cNvSpPr>
          <p:nvPr/>
        </p:nvSpPr>
        <p:spPr bwMode="auto">
          <a:xfrm>
            <a:off x="437660" y="1786183"/>
            <a:ext cx="11532815"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4. In 2021, Richmond BC’s population was 209, 937 and Kelowna BC’s population was 144, 576. Over the next two years:</a:t>
            </a:r>
          </a:p>
          <a:p>
            <a:pPr marL="285750" indent="-285750">
              <a:buFont typeface="Arial" panose="020B0604020202020204" pitchFamily="34" charset="0"/>
              <a:buChar char="•"/>
            </a:pPr>
            <a:r>
              <a:rPr lang="en-CA" sz="2800" dirty="0">
                <a:solidFill>
                  <a:srgbClr val="000000"/>
                </a:solidFill>
                <a:ea typeface="Times New Roman" panose="02020603050405020304" pitchFamily="18" charset="0"/>
                <a:cs typeface="Arial" panose="020B0604020202020204" pitchFamily="34" charset="0"/>
              </a:rPr>
              <a:t>Richmond’s population grew by 6% in the first year, then 4% in the second year. </a:t>
            </a:r>
          </a:p>
          <a:p>
            <a:pPr marL="285750" indent="-285750">
              <a:buFont typeface="Arial" panose="020B0604020202020204" pitchFamily="34" charset="0"/>
              <a:buChar char="•"/>
            </a:pPr>
            <a:r>
              <a:rPr lang="en-CA" sz="2800" dirty="0">
                <a:solidFill>
                  <a:srgbClr val="000000"/>
                </a:solidFill>
                <a:ea typeface="Times New Roman" panose="02020603050405020304" pitchFamily="18" charset="0"/>
                <a:cs typeface="Arial" panose="020B0604020202020204" pitchFamily="34" charset="0"/>
              </a:rPr>
              <a:t>Kelowna’s population grew by a total of 10% across the same two years.</a:t>
            </a:r>
          </a:p>
          <a:p>
            <a:r>
              <a:rPr lang="en-CA" sz="2800" dirty="0">
                <a:solidFill>
                  <a:srgbClr val="000000"/>
                </a:solidFill>
                <a:ea typeface="Times New Roman" panose="02020603050405020304" pitchFamily="18" charset="0"/>
                <a:cs typeface="Arial" panose="020B0604020202020204" pitchFamily="34" charset="0"/>
              </a:rPr>
              <a:t>Did the population of each city increase by the same amount? Explain using math. </a:t>
            </a:r>
          </a:p>
          <a:p>
            <a:r>
              <a:rPr lang="en-CA" sz="2800" dirty="0">
                <a:solidFill>
                  <a:srgbClr val="000000"/>
                </a:solidFill>
                <a:ea typeface="Times New Roman" panose="02020603050405020304" pitchFamily="18" charset="0"/>
                <a:cs typeface="Arial" panose="020B0604020202020204" pitchFamily="34" charset="0"/>
              </a:rPr>
              <a:t>What is the new population of each city after two years (round to the nearest whole number)?</a:t>
            </a:r>
          </a:p>
        </p:txBody>
      </p:sp>
    </p:spTree>
    <p:extLst>
      <p:ext uri="{BB962C8B-B14F-4D97-AF65-F5344CB8AC3E}">
        <p14:creationId xmlns:p14="http://schemas.microsoft.com/office/powerpoint/2010/main" val="2875418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FDB1F-881B-9609-8DCD-45809974293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4DEF96C1-3A6D-A261-E1CB-EB2B6FF0C90E}"/>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094B1B6A-C217-E207-5CB5-B474646921AB}"/>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D20E6AAD-5CC6-BD11-D6B6-5DACBDEACC6C}"/>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A1FA04A-4EB3-47F9-38BE-B32CC27163D4}"/>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E4453240-6B2B-5E49-012D-7BCE069E967D}"/>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FINANCIAL LITERACY: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PROBLEMS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33D17B4F-6B60-3750-6F87-D334D5E9D1A9}"/>
              </a:ext>
            </a:extLst>
          </p:cNvPr>
          <p:cNvSpPr>
            <a:spLocks noChangeArrowheads="1"/>
          </p:cNvSpPr>
          <p:nvPr/>
        </p:nvSpPr>
        <p:spPr bwMode="auto">
          <a:xfrm>
            <a:off x="374976" y="1930980"/>
            <a:ext cx="11532815"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5. Paco saved $1250 over the year from a part time job. </a:t>
            </a:r>
          </a:p>
          <a:p>
            <a:r>
              <a:rPr lang="en-CA" sz="2800" dirty="0">
                <a:solidFill>
                  <a:srgbClr val="000000"/>
                </a:solidFill>
                <a:ea typeface="Times New Roman" panose="02020603050405020304" pitchFamily="18" charset="0"/>
                <a:cs typeface="Arial" panose="020B0604020202020204" pitchFamily="34" charset="0"/>
              </a:rPr>
              <a:t>He decided to take $850 of it to the bank to put in a savings account where it will earn 2% interest every month. </a:t>
            </a:r>
          </a:p>
          <a:p>
            <a:r>
              <a:rPr lang="en-CA" sz="2800" dirty="0">
                <a:solidFill>
                  <a:srgbClr val="000000"/>
                </a:solidFill>
                <a:ea typeface="Times New Roman" panose="02020603050405020304" pitchFamily="18" charset="0"/>
                <a:cs typeface="Arial" panose="020B0604020202020204" pitchFamily="34" charset="0"/>
              </a:rPr>
              <a:t>How much will be in his account after three months if he doesn’t withdraw any money?</a:t>
            </a:r>
          </a:p>
        </p:txBody>
      </p:sp>
    </p:spTree>
    <p:extLst>
      <p:ext uri="{BB962C8B-B14F-4D97-AF65-F5344CB8AC3E}">
        <p14:creationId xmlns:p14="http://schemas.microsoft.com/office/powerpoint/2010/main" val="292768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68D402-9AFA-0136-3BD0-DD97A18B7E1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B007C1E-D861-63C9-4450-F2D0E657D8AF}"/>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CD4B233F-18FA-D780-6174-8E39BA8D99C9}"/>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4115D914-0ED9-FC1D-DA1A-0D67B8A3044A}"/>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0E4EB70-4752-0E9B-C0CE-5D1EDC68C05F}"/>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E7CB1D8-21E6-25B4-7570-9A5CD4D7522B}"/>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FINANCIAL LITERACY: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PROBLEMS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AF304A4A-D073-051A-2B18-61932647DAED}"/>
              </a:ext>
            </a:extLst>
          </p:cNvPr>
          <p:cNvSpPr>
            <a:spLocks noChangeArrowheads="1"/>
          </p:cNvSpPr>
          <p:nvPr/>
        </p:nvSpPr>
        <p:spPr bwMode="auto">
          <a:xfrm>
            <a:off x="374976" y="2577311"/>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6. You bought shoes at 40% off and a jacket at 20% off and paid the same amount for each. How would you figure out the original prices?</a:t>
            </a:r>
          </a:p>
        </p:txBody>
      </p:sp>
    </p:spTree>
    <p:extLst>
      <p:ext uri="{BB962C8B-B14F-4D97-AF65-F5344CB8AC3E}">
        <p14:creationId xmlns:p14="http://schemas.microsoft.com/office/powerpoint/2010/main" val="463084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C12EB-9046-C313-2779-74C910B3D5B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580E1CB-DAC3-0DA0-48D8-0F1B6F3BC466}"/>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4023458A-7C6A-7B9B-564C-7C042A2C9CA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992D4A30-A49E-259D-8BAE-607ACD31EAC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AEF730C-A7F4-B37F-8955-A3990A9C72C0}"/>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03BDDDA-F0AC-BC6E-D9B2-3B5A8284EDE2}"/>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FINANCIAL LITERACY: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D046109A-95A7-1B12-74FE-F44BE3923DB0}"/>
              </a:ext>
            </a:extLst>
          </p:cNvPr>
          <p:cNvSpPr>
            <a:spLocks noChangeArrowheads="1"/>
          </p:cNvSpPr>
          <p:nvPr/>
        </p:nvSpPr>
        <p:spPr bwMode="auto">
          <a:xfrm>
            <a:off x="374976" y="1930980"/>
            <a:ext cx="11532815"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 Show how to find each amount using mental math.</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50% of 66</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25% of 32</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10% of 15</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1% of 170</a:t>
            </a:r>
          </a:p>
        </p:txBody>
      </p:sp>
    </p:spTree>
    <p:extLst>
      <p:ext uri="{BB962C8B-B14F-4D97-AF65-F5344CB8AC3E}">
        <p14:creationId xmlns:p14="http://schemas.microsoft.com/office/powerpoint/2010/main" val="1118959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7B230-BD75-EF12-1145-6C2461AC01B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088A8D94-0AEC-9D1C-2A51-C53F5C7F925B}"/>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3834D345-5745-7358-BC82-9DC9155848B9}"/>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14BE44CD-D2D2-CA79-6F30-17B23B2D251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465C5F50-A400-9447-7681-D0CADCB4B64C}"/>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2BBA3139-8E06-0A2D-9AE8-310E085BF82D}"/>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FINANCIAL LITERACY: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CBF6744D-5B74-D470-314D-A9D4960DCC98}"/>
              </a:ext>
            </a:extLst>
          </p:cNvPr>
          <p:cNvSpPr>
            <a:spLocks noChangeArrowheads="1"/>
          </p:cNvSpPr>
          <p:nvPr/>
        </p:nvSpPr>
        <p:spPr bwMode="auto">
          <a:xfrm>
            <a:off x="374976" y="2186769"/>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2. Use mental math to determine the amount. Show your thinking using pictures and numbers.</a:t>
            </a:r>
          </a:p>
          <a:p>
            <a:r>
              <a:rPr lang="en-CA" sz="2800" dirty="0">
                <a:solidFill>
                  <a:srgbClr val="000000"/>
                </a:solidFill>
                <a:ea typeface="Times New Roman" panose="02020603050405020304" pitchFamily="18" charset="0"/>
                <a:cs typeface="Arial" panose="020B0604020202020204" pitchFamily="34" charset="0"/>
              </a:rPr>
              <a:t>a) 60% of 50					b) 35% of 240</a:t>
            </a:r>
          </a:p>
        </p:txBody>
      </p:sp>
    </p:spTree>
    <p:extLst>
      <p:ext uri="{BB962C8B-B14F-4D97-AF65-F5344CB8AC3E}">
        <p14:creationId xmlns:p14="http://schemas.microsoft.com/office/powerpoint/2010/main" val="890624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6CAF0-60E8-4822-BD4F-0FF808E8E6A4}"/>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B351A981-375A-5ADD-44CE-8707245A0B58}"/>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21E8AB6F-E7F8-5B09-73C3-8372EB75687B}"/>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97EED62F-CCA6-A456-6D84-5AA174C98E26}"/>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72AD9328-F449-7581-CBFF-73CDA6E7AC73}"/>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086916FF-136B-1DDA-8425-A8CB97564B6D}"/>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FINANCIAL LITERACY: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33575F57-4FC4-45C2-B3E5-0D20F16C4A89}"/>
              </a:ext>
            </a:extLst>
          </p:cNvPr>
          <p:cNvSpPr>
            <a:spLocks noChangeArrowheads="1"/>
          </p:cNvSpPr>
          <p:nvPr/>
        </p:nvSpPr>
        <p:spPr bwMode="auto">
          <a:xfrm>
            <a:off x="374976" y="2012585"/>
            <a:ext cx="11532815"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3. Calculate the total cost (final price).</a:t>
            </a:r>
          </a:p>
          <a:p>
            <a:pPr marL="514350" indent="-51435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A concert ticket costs $250 plus GST.</a:t>
            </a:r>
          </a:p>
          <a:p>
            <a:pPr marL="514350" indent="-514350">
              <a:buFont typeface="+mj-lt"/>
              <a:buAutoNum type="alphaLcParenR"/>
            </a:pPr>
            <a:endParaRPr lang="en-CA" sz="2800" dirty="0">
              <a:solidFill>
                <a:srgbClr val="000000"/>
              </a:solidFill>
              <a:ea typeface="Times New Roman" panose="02020603050405020304" pitchFamily="18" charset="0"/>
              <a:cs typeface="Arial" panose="020B0604020202020204" pitchFamily="34" charset="0"/>
            </a:endParaRPr>
          </a:p>
          <a:p>
            <a:pPr marL="514350" indent="-51435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Noah buys a bike for $350 with a 15% discount and pays GST and PST.</a:t>
            </a:r>
          </a:p>
          <a:p>
            <a:pPr marL="514350" indent="-514350">
              <a:buFont typeface="+mj-lt"/>
              <a:buAutoNum type="alphaLcParenR"/>
            </a:pPr>
            <a:endParaRPr lang="en-CA" sz="2800" dirty="0">
              <a:solidFill>
                <a:srgbClr val="000000"/>
              </a:solidFill>
              <a:ea typeface="Times New Roman" panose="02020603050405020304" pitchFamily="18" charset="0"/>
              <a:cs typeface="Arial" panose="020B0604020202020204" pitchFamily="34" charset="0"/>
            </a:endParaRPr>
          </a:p>
          <a:p>
            <a:pPr marL="514350" indent="-51435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Mia buys two hoodies for $98 each and pays GST.</a:t>
            </a:r>
          </a:p>
        </p:txBody>
      </p:sp>
    </p:spTree>
    <p:extLst>
      <p:ext uri="{BB962C8B-B14F-4D97-AF65-F5344CB8AC3E}">
        <p14:creationId xmlns:p14="http://schemas.microsoft.com/office/powerpoint/2010/main" val="2915781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9A2B4-834D-5564-EBFE-DFADD3B07A64}"/>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CE0C73B7-2D74-2CC9-3693-2138144C5FFA}"/>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EB785922-61D5-A50F-CC4F-E169519B48B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8F4BCC6C-5D7A-D3B2-FA60-3C5AF2E5A0B1}"/>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1EBEAA51-B472-F78A-AB0D-8DE3E3C2C8BE}"/>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C4614256-973F-2F3A-F788-694FCDC7C860}"/>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FINANCIAL LITERACY: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D53DD6E8-3EBA-F5B8-7517-0ABFBE500F1E}"/>
              </a:ext>
            </a:extLst>
          </p:cNvPr>
          <p:cNvSpPr>
            <a:spLocks noChangeArrowheads="1"/>
          </p:cNvSpPr>
          <p:nvPr/>
        </p:nvSpPr>
        <p:spPr bwMode="auto">
          <a:xfrm>
            <a:off x="437660" y="1975950"/>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4. Calculate.</a:t>
            </a:r>
          </a:p>
          <a:p>
            <a:r>
              <a:rPr lang="en-CA" sz="2800" dirty="0">
                <a:solidFill>
                  <a:srgbClr val="000000"/>
                </a:solidFill>
                <a:ea typeface="Times New Roman" panose="02020603050405020304" pitchFamily="18" charset="0"/>
                <a:cs typeface="Arial" panose="020B0604020202020204" pitchFamily="34" charset="0"/>
              </a:rPr>
              <a:t>a) 37% of 485					b) 68% of 942</a:t>
            </a:r>
          </a:p>
        </p:txBody>
      </p:sp>
    </p:spTree>
    <p:extLst>
      <p:ext uri="{BB962C8B-B14F-4D97-AF65-F5344CB8AC3E}">
        <p14:creationId xmlns:p14="http://schemas.microsoft.com/office/powerpoint/2010/main" val="1484542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DD17B-B1DF-3893-EBB0-B3703C9E5F4D}"/>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A77A335A-2EC3-F012-CD67-BCE88C9C5DEB}"/>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2D09F992-B0CD-1654-CD04-74A93CA8CAA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0B297F10-4744-0F75-DDB3-0A200C6B4606}"/>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52BC65B7-1184-D909-6C8C-4C6D24410306}"/>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E843DBA-F43E-7253-13B5-997E0FC941B9}"/>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FINANCIAL LITERACY: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131A381E-86C8-6DF9-3499-CD2AA2564A7A}"/>
              </a:ext>
            </a:extLst>
          </p:cNvPr>
          <p:cNvSpPr>
            <a:spLocks noChangeArrowheads="1"/>
          </p:cNvSpPr>
          <p:nvPr/>
        </p:nvSpPr>
        <p:spPr bwMode="auto">
          <a:xfrm>
            <a:off x="374976" y="2305848"/>
            <a:ext cx="1153281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5. Determine the original price.</a:t>
            </a:r>
          </a:p>
          <a:p>
            <a:endParaRPr lang="en-CA" sz="2800" dirty="0">
              <a:solidFill>
                <a:srgbClr val="000000"/>
              </a:solidFill>
              <a:ea typeface="Times New Roman" panose="02020603050405020304" pitchFamily="18" charset="0"/>
              <a:cs typeface="Arial" panose="020B0604020202020204" pitchFamily="34" charset="0"/>
            </a:endParaRPr>
          </a:p>
          <a:p>
            <a:pPr marL="514350" indent="-51435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A backpack is on sale for $45 after a 10% discount.</a:t>
            </a:r>
          </a:p>
          <a:p>
            <a:pPr marL="514350" indent="-514350">
              <a:buFont typeface="+mj-lt"/>
              <a:buAutoNum type="alphaLcParenR"/>
            </a:pPr>
            <a:endParaRPr lang="en-CA" sz="2800" dirty="0">
              <a:solidFill>
                <a:srgbClr val="000000"/>
              </a:solidFill>
              <a:ea typeface="Times New Roman" panose="02020603050405020304" pitchFamily="18" charset="0"/>
              <a:cs typeface="Arial" panose="020B0604020202020204" pitchFamily="34" charset="0"/>
            </a:endParaRPr>
          </a:p>
          <a:p>
            <a:pPr marL="514350" indent="-51435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 Final price of a fridge was $1200 after a 30% discount.</a:t>
            </a:r>
          </a:p>
          <a:p>
            <a:endParaRPr lang="en-CA" sz="2800" dirty="0">
              <a:solidFill>
                <a:srgbClr val="000000"/>
              </a:solidFill>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02891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C1F12-7DBC-85EB-5163-F5DF890F95D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78892710-67AE-5291-4D38-926DC55ABF29}"/>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001B80C7-24FD-71A1-A98E-D1A798F1CE5F}"/>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428B8EC1-C4E2-9C72-F3A0-B30376204935}"/>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A2F7BD1-2725-F988-2D2A-6A9658DF35B4}"/>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D00E8674-C1EC-86E7-FFF9-A12A5D5850B2}"/>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FINANCIAL LITERACY: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5166EAF3-8742-D82F-4A62-02C764320CD8}"/>
              </a:ext>
            </a:extLst>
          </p:cNvPr>
          <p:cNvSpPr>
            <a:spLocks noChangeArrowheads="1"/>
          </p:cNvSpPr>
          <p:nvPr/>
        </p:nvSpPr>
        <p:spPr bwMode="auto">
          <a:xfrm>
            <a:off x="374976" y="2311589"/>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6. What is the total amount paid for a restaurant bill of $175, if a tip of 20% was provided. </a:t>
            </a:r>
          </a:p>
        </p:txBody>
      </p:sp>
    </p:spTree>
    <p:extLst>
      <p:ext uri="{BB962C8B-B14F-4D97-AF65-F5344CB8AC3E}">
        <p14:creationId xmlns:p14="http://schemas.microsoft.com/office/powerpoint/2010/main" val="3973732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8DDFC5-7C72-28E0-91CE-C40F4951F96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C117BCA-0008-FF0F-E255-74BE74E60E41}"/>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FF5A4663-DD6F-B44A-99F8-33777386471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BA7E6CEC-B7FE-ADE2-6753-1BE62A6874A1}"/>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14889081-614B-95A1-212B-ACD4E9C6EDE9}"/>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B07D6392-D17D-E44D-99CC-7BF87F49C8C6}"/>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FINANCIAL LITERACY: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C0FD42D2-78DD-1617-803B-10D9E03466D9}"/>
              </a:ext>
            </a:extLst>
          </p:cNvPr>
          <p:cNvSpPr>
            <a:spLocks noChangeArrowheads="1"/>
          </p:cNvSpPr>
          <p:nvPr/>
        </p:nvSpPr>
        <p:spPr bwMode="auto">
          <a:xfrm>
            <a:off x="374976" y="1975950"/>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7. If GST increased to 7%, how would that affect the total price of a $100 item?</a:t>
            </a:r>
          </a:p>
        </p:txBody>
      </p:sp>
    </p:spTree>
    <p:extLst>
      <p:ext uri="{BB962C8B-B14F-4D97-AF65-F5344CB8AC3E}">
        <p14:creationId xmlns:p14="http://schemas.microsoft.com/office/powerpoint/2010/main" val="106310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5D4CF-D79C-905B-C1F8-EDBCB61DCD86}"/>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C4A56F56-F945-CF6F-7905-8CBBE44391F8}"/>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DD423FBB-E1B4-D0F0-87F5-BEEE5D1DA73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0B9C3457-0A8F-C2BA-3288-BCC3F53DC64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AFA2CCF-0A9D-31E3-AE94-8C2B312213FE}"/>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B5037FFE-F2F6-C18D-3CC6-D3BCBE1ED951}"/>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FINANCIAL LITERACY: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6548E706-A1E6-52BF-3A0A-35DD8445A747}"/>
              </a:ext>
            </a:extLst>
          </p:cNvPr>
          <p:cNvSpPr>
            <a:spLocks noChangeArrowheads="1"/>
          </p:cNvSpPr>
          <p:nvPr/>
        </p:nvSpPr>
        <p:spPr bwMode="auto">
          <a:xfrm>
            <a:off x="374976" y="1975950"/>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8. Which is better, 20% off or $20 off on a $150 item. Explain and justify your thinking.</a:t>
            </a:r>
          </a:p>
        </p:txBody>
      </p:sp>
    </p:spTree>
    <p:extLst>
      <p:ext uri="{BB962C8B-B14F-4D97-AF65-F5344CB8AC3E}">
        <p14:creationId xmlns:p14="http://schemas.microsoft.com/office/powerpoint/2010/main" val="243406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4637</TotalTime>
  <Words>752</Words>
  <Application>Microsoft Macintosh PowerPoint</Application>
  <PresentationFormat>Widescreen</PresentationFormat>
  <Paragraphs>88</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Aptos</vt:lpstr>
      <vt:lpstr>Aptos Display</vt:lpstr>
      <vt:lpstr>Arial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Yas Mann</dc:creator>
  <cp:lastModifiedBy>Yas Mann</cp:lastModifiedBy>
  <cp:revision>19</cp:revision>
  <cp:lastPrinted>2025-12-16T18:23:47Z</cp:lastPrinted>
  <dcterms:created xsi:type="dcterms:W3CDTF">2025-08-19T18:11:59Z</dcterms:created>
  <dcterms:modified xsi:type="dcterms:W3CDTF">2025-12-17T22:53:17Z</dcterms:modified>
</cp:coreProperties>
</file>