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49" r:id="rId50"/>
    <p:sldId id="450" r:id="rId51"/>
    <p:sldId id="451" r:id="rId52"/>
    <p:sldId id="452" r:id="rId53"/>
    <p:sldId id="453" r:id="rId54"/>
    <p:sldId id="454" r:id="rId55"/>
    <p:sldId id="455" r:id="rId56"/>
    <p:sldId id="456" r:id="rId57"/>
    <p:sldId id="457" r:id="rId58"/>
    <p:sldId id="458" r:id="rId59"/>
    <p:sldId id="396" r:id="rId60"/>
    <p:sldId id="397" r:id="rId61"/>
    <p:sldId id="398" r:id="rId62"/>
    <p:sldId id="399" r:id="rId63"/>
    <p:sldId id="400" r:id="rId64"/>
    <p:sldId id="401" r:id="rId65"/>
    <p:sldId id="459" r:id="rId66"/>
    <p:sldId id="460" r:id="rId67"/>
    <p:sldId id="461" r:id="rId68"/>
    <p:sldId id="462" r:id="rId69"/>
    <p:sldId id="463" r:id="rId70"/>
    <p:sldId id="464" r:id="rId71"/>
    <p:sldId id="465" r:id="rId72"/>
    <p:sldId id="466" r:id="rId73"/>
    <p:sldId id="467" r:id="rId74"/>
    <p:sldId id="468" r:id="rId75"/>
    <p:sldId id="469" r:id="rId76"/>
    <p:sldId id="470" r:id="rId77"/>
    <p:sldId id="471" r:id="rId78"/>
    <p:sldId id="472" r:id="rId79"/>
    <p:sldId id="473" r:id="rId80"/>
    <p:sldId id="474" r:id="rId81"/>
    <p:sldId id="475" r:id="rId82"/>
    <p:sldId id="476" r:id="rId83"/>
    <p:sldId id="477" r:id="rId84"/>
    <p:sldId id="478" r:id="rId85"/>
    <p:sldId id="479" r:id="rId86"/>
    <p:sldId id="480" r:id="rId87"/>
    <p:sldId id="491" r:id="rId88"/>
    <p:sldId id="506" r:id="rId89"/>
    <p:sldId id="508" r:id="rId90"/>
    <p:sldId id="509" r:id="rId91"/>
    <p:sldId id="510" r:id="rId92"/>
    <p:sldId id="511" r:id="rId93"/>
    <p:sldId id="512" r:id="rId94"/>
    <p:sldId id="513" r:id="rId95"/>
    <p:sldId id="514" r:id="rId96"/>
    <p:sldId id="515" r:id="rId97"/>
    <p:sldId id="516" r:id="rId98"/>
    <p:sldId id="517" r:id="rId99"/>
    <p:sldId id="518" r:id="rId100"/>
    <p:sldId id="519" r:id="rId101"/>
    <p:sldId id="520" r:id="rId102"/>
    <p:sldId id="521" r:id="rId103"/>
    <p:sldId id="522" r:id="rId104"/>
    <p:sldId id="523" r:id="rId105"/>
    <p:sldId id="492" r:id="rId106"/>
    <p:sldId id="524" r:id="rId107"/>
    <p:sldId id="525" r:id="rId108"/>
    <p:sldId id="526" r:id="rId109"/>
    <p:sldId id="527" r:id="rId110"/>
    <p:sldId id="528" r:id="rId111"/>
    <p:sldId id="529" r:id="rId112"/>
    <p:sldId id="530" r:id="rId113"/>
    <p:sldId id="531" r:id="rId114"/>
    <p:sldId id="532" r:id="rId115"/>
    <p:sldId id="533" r:id="rId116"/>
    <p:sldId id="534" r:id="rId117"/>
    <p:sldId id="535" r:id="rId118"/>
    <p:sldId id="536" r:id="rId119"/>
    <p:sldId id="537" r:id="rId120"/>
    <p:sldId id="538" r:id="rId121"/>
    <p:sldId id="539" r:id="rId122"/>
    <p:sldId id="540" r:id="rId123"/>
    <p:sldId id="541" r:id="rId124"/>
    <p:sldId id="542" r:id="rId125"/>
    <p:sldId id="543" r:id="rId126"/>
    <p:sldId id="544" r:id="rId127"/>
    <p:sldId id="545" r:id="rId128"/>
    <p:sldId id="546" r:id="rId129"/>
    <p:sldId id="547" r:id="rId130"/>
    <p:sldId id="548" r:id="rId131"/>
    <p:sldId id="549" r:id="rId132"/>
    <p:sldId id="550" r:id="rId133"/>
    <p:sldId id="551" r:id="rId134"/>
    <p:sldId id="552" r:id="rId135"/>
    <p:sldId id="553" r:id="rId136"/>
    <p:sldId id="554" r:id="rId137"/>
    <p:sldId id="555" r:id="rId138"/>
    <p:sldId id="556" r:id="rId139"/>
    <p:sldId id="557" r:id="rId140"/>
    <p:sldId id="558" r:id="rId141"/>
    <p:sldId id="507" r:id="rId142"/>
    <p:sldId id="559" r:id="rId143"/>
    <p:sldId id="560" r:id="rId144"/>
    <p:sldId id="561" r:id="rId145"/>
    <p:sldId id="562" r:id="rId146"/>
    <p:sldId id="563" r:id="rId147"/>
    <p:sldId id="564" r:id="rId148"/>
    <p:sldId id="565" r:id="rId149"/>
    <p:sldId id="566" r:id="rId150"/>
    <p:sldId id="567" r:id="rId151"/>
    <p:sldId id="568" r:id="rId152"/>
    <p:sldId id="569" r:id="rId153"/>
    <p:sldId id="570" r:id="rId154"/>
    <p:sldId id="571" r:id="rId155"/>
    <p:sldId id="572" r:id="rId156"/>
    <p:sldId id="573" r:id="rId157"/>
    <p:sldId id="574" r:id="rId158"/>
    <p:sldId id="575" r:id="rId159"/>
    <p:sldId id="576" r:id="rId160"/>
    <p:sldId id="577" r:id="rId161"/>
    <p:sldId id="578" r:id="rId162"/>
    <p:sldId id="579" r:id="rId163"/>
    <p:sldId id="580" r:id="rId164"/>
    <p:sldId id="581" r:id="rId165"/>
    <p:sldId id="582" r:id="rId166"/>
    <p:sldId id="583" r:id="rId167"/>
    <p:sldId id="584" r:id="rId168"/>
    <p:sldId id="585" r:id="rId169"/>
    <p:sldId id="586" r:id="rId170"/>
    <p:sldId id="587" r:id="rId171"/>
    <p:sldId id="588" r:id="rId172"/>
    <p:sldId id="589" r:id="rId173"/>
    <p:sldId id="590" r:id="rId174"/>
    <p:sldId id="591" r:id="rId175"/>
    <p:sldId id="592" r:id="rId176"/>
    <p:sldId id="593" r:id="rId177"/>
    <p:sldId id="594" r:id="rId178"/>
    <p:sldId id="595" r:id="rId179"/>
    <p:sldId id="596" r:id="rId180"/>
    <p:sldId id="597" r:id="rId181"/>
    <p:sldId id="598" r:id="rId182"/>
    <p:sldId id="599" r:id="rId183"/>
    <p:sldId id="600" r:id="rId184"/>
    <p:sldId id="601" r:id="rId185"/>
    <p:sldId id="602" r:id="rId186"/>
    <p:sldId id="603" r:id="rId187"/>
    <p:sldId id="604" r:id="rId188"/>
    <p:sldId id="605" r:id="rId189"/>
    <p:sldId id="606" r:id="rId190"/>
    <p:sldId id="607" r:id="rId191"/>
    <p:sldId id="608" r:id="rId192"/>
    <p:sldId id="609" r:id="rId193"/>
    <p:sldId id="610" r:id="rId194"/>
    <p:sldId id="611" r:id="rId195"/>
    <p:sldId id="612" r:id="rId196"/>
    <p:sldId id="613" r:id="rId197"/>
    <p:sldId id="614" r:id="rId198"/>
    <p:sldId id="615" r:id="rId199"/>
    <p:sldId id="616" r:id="rId200"/>
    <p:sldId id="617" r:id="rId201"/>
    <p:sldId id="618" r:id="rId202"/>
    <p:sldId id="619" r:id="rId203"/>
    <p:sldId id="620" r:id="rId204"/>
    <p:sldId id="621" r:id="rId205"/>
    <p:sldId id="481" r:id="rId206"/>
    <p:sldId id="482" r:id="rId207"/>
    <p:sldId id="483" r:id="rId208"/>
    <p:sldId id="484" r:id="rId209"/>
    <p:sldId id="485" r:id="rId210"/>
    <p:sldId id="486" r:id="rId211"/>
    <p:sldId id="487" r:id="rId212"/>
    <p:sldId id="488" r:id="rId213"/>
    <p:sldId id="489" r:id="rId214"/>
    <p:sldId id="490" r:id="rId215"/>
    <p:sldId id="622" r:id="rId216"/>
    <p:sldId id="623" r:id="rId217"/>
    <p:sldId id="624" r:id="rId218"/>
    <p:sldId id="625" r:id="rId219"/>
    <p:sldId id="626" r:id="rId220"/>
    <p:sldId id="627" r:id="rId221"/>
    <p:sldId id="628" r:id="rId222"/>
    <p:sldId id="629" r:id="rId223"/>
    <p:sldId id="630" r:id="rId224"/>
    <p:sldId id="631" r:id="rId225"/>
    <p:sldId id="632" r:id="rId226"/>
    <p:sldId id="633" r:id="rId227"/>
    <p:sldId id="634" r:id="rId228"/>
    <p:sldId id="635" r:id="rId229"/>
    <p:sldId id="636" r:id="rId230"/>
    <p:sldId id="637" r:id="rId231"/>
    <p:sldId id="638" r:id="rId232"/>
    <p:sldId id="639" r:id="rId233"/>
    <p:sldId id="493" r:id="rId234"/>
    <p:sldId id="494" r:id="rId235"/>
    <p:sldId id="495" r:id="rId236"/>
    <p:sldId id="496" r:id="rId237"/>
    <p:sldId id="497" r:id="rId238"/>
    <p:sldId id="498" r:id="rId239"/>
    <p:sldId id="499" r:id="rId240"/>
    <p:sldId id="500" r:id="rId241"/>
    <p:sldId id="501" r:id="rId242"/>
    <p:sldId id="502" r:id="rId243"/>
    <p:sldId id="503" r:id="rId244"/>
    <p:sldId id="504" r:id="rId245"/>
    <p:sldId id="505" r:id="rId246"/>
    <p:sldId id="640" r:id="rId247"/>
    <p:sldId id="641" r:id="rId248"/>
    <p:sldId id="642" r:id="rId249"/>
    <p:sldId id="643" r:id="rId250"/>
    <p:sldId id="644" r:id="rId251"/>
    <p:sldId id="645" r:id="rId252"/>
    <p:sldId id="646" r:id="rId253"/>
    <p:sldId id="647" r:id="rId2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53"/>
  </p:normalViewPr>
  <p:slideViewPr>
    <p:cSldViewPr snapToGrid="0">
      <p:cViewPr varScale="1">
        <p:scale>
          <a:sx n="61" d="100"/>
          <a:sy n="61" d="100"/>
        </p:scale>
        <p:origin x="2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presProps" Target="presProp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viewProps" Target="view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0E1C-71A9-5167-4501-2520EC0131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F7DAC9-B56A-E13A-08A0-EAE322046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C8D5FA-CE3F-F38D-9166-A9940F299A41}"/>
              </a:ext>
            </a:extLst>
          </p:cNvPr>
          <p:cNvSpPr>
            <a:spLocks noGrp="1"/>
          </p:cNvSpPr>
          <p:nvPr>
            <p:ph type="dt" sz="half" idx="10"/>
          </p:nvPr>
        </p:nvSpPr>
        <p:spPr/>
        <p:txBody>
          <a:bodyPr/>
          <a:lstStyle/>
          <a:p>
            <a:fld id="{E1A9FB83-AE5B-3D4C-8588-468573559C52}" type="datetimeFigureOut">
              <a:rPr lang="en-US" smtClean="0"/>
              <a:t>3/7/2026</a:t>
            </a:fld>
            <a:endParaRPr lang="en-US"/>
          </a:p>
        </p:txBody>
      </p:sp>
      <p:sp>
        <p:nvSpPr>
          <p:cNvPr id="5" name="Footer Placeholder 4">
            <a:extLst>
              <a:ext uri="{FF2B5EF4-FFF2-40B4-BE49-F238E27FC236}">
                <a16:creationId xmlns:a16="http://schemas.microsoft.com/office/drawing/2014/main" id="{CF1C20E6-68DD-B91F-8C88-1A8796415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3ECD1-878B-B17A-612E-80EAD4540E8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238748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9E05-0923-1811-C490-CC2A4AFB58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6E1A5B-BA45-D6A0-F8F0-9874BEE13D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9E9DB-3665-05CF-53F2-0B8139E8F5DB}"/>
              </a:ext>
            </a:extLst>
          </p:cNvPr>
          <p:cNvSpPr>
            <a:spLocks noGrp="1"/>
          </p:cNvSpPr>
          <p:nvPr>
            <p:ph type="dt" sz="half" idx="10"/>
          </p:nvPr>
        </p:nvSpPr>
        <p:spPr/>
        <p:txBody>
          <a:bodyPr/>
          <a:lstStyle/>
          <a:p>
            <a:fld id="{E1A9FB83-AE5B-3D4C-8588-468573559C52}" type="datetimeFigureOut">
              <a:rPr lang="en-US" smtClean="0"/>
              <a:t>3/7/2026</a:t>
            </a:fld>
            <a:endParaRPr lang="en-US"/>
          </a:p>
        </p:txBody>
      </p:sp>
      <p:sp>
        <p:nvSpPr>
          <p:cNvPr id="5" name="Footer Placeholder 4">
            <a:extLst>
              <a:ext uri="{FF2B5EF4-FFF2-40B4-BE49-F238E27FC236}">
                <a16:creationId xmlns:a16="http://schemas.microsoft.com/office/drawing/2014/main" id="{A120E7AF-313F-3B3A-2496-DCD4149A3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3193B-D08C-B5A1-F4EB-3E0106A054C8}"/>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09670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99019-E69F-583F-2F9F-F9C5F7CB8E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3D7F8F-901B-04C7-3A9E-C0F90BB0D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1B73E-44F5-7AE6-9BB1-12434CBADAFA}"/>
              </a:ext>
            </a:extLst>
          </p:cNvPr>
          <p:cNvSpPr>
            <a:spLocks noGrp="1"/>
          </p:cNvSpPr>
          <p:nvPr>
            <p:ph type="dt" sz="half" idx="10"/>
          </p:nvPr>
        </p:nvSpPr>
        <p:spPr/>
        <p:txBody>
          <a:bodyPr/>
          <a:lstStyle/>
          <a:p>
            <a:fld id="{E1A9FB83-AE5B-3D4C-8588-468573559C52}" type="datetimeFigureOut">
              <a:rPr lang="en-US" smtClean="0"/>
              <a:t>3/7/2026</a:t>
            </a:fld>
            <a:endParaRPr lang="en-US"/>
          </a:p>
        </p:txBody>
      </p:sp>
      <p:sp>
        <p:nvSpPr>
          <p:cNvPr id="5" name="Footer Placeholder 4">
            <a:extLst>
              <a:ext uri="{FF2B5EF4-FFF2-40B4-BE49-F238E27FC236}">
                <a16:creationId xmlns:a16="http://schemas.microsoft.com/office/drawing/2014/main" id="{58CAA04E-A617-3E75-B788-F1A4279C3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54A40-98C7-10D3-3ED6-6D2946CFF54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416805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8C90-8943-8E6A-87E1-9DA3E7D0E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3B6B5-9D38-B2AD-4AA3-228E31E84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B15AE-E6BA-F275-FFAD-90D73B5FC658}"/>
              </a:ext>
            </a:extLst>
          </p:cNvPr>
          <p:cNvSpPr>
            <a:spLocks noGrp="1"/>
          </p:cNvSpPr>
          <p:nvPr>
            <p:ph type="dt" sz="half" idx="10"/>
          </p:nvPr>
        </p:nvSpPr>
        <p:spPr/>
        <p:txBody>
          <a:bodyPr/>
          <a:lstStyle/>
          <a:p>
            <a:fld id="{E1A9FB83-AE5B-3D4C-8588-468573559C52}" type="datetimeFigureOut">
              <a:rPr lang="en-US" smtClean="0"/>
              <a:t>3/7/2026</a:t>
            </a:fld>
            <a:endParaRPr lang="en-US"/>
          </a:p>
        </p:txBody>
      </p:sp>
      <p:sp>
        <p:nvSpPr>
          <p:cNvPr id="5" name="Footer Placeholder 4">
            <a:extLst>
              <a:ext uri="{FF2B5EF4-FFF2-40B4-BE49-F238E27FC236}">
                <a16:creationId xmlns:a16="http://schemas.microsoft.com/office/drawing/2014/main" id="{342F7B0F-4A89-15F2-8BA7-75812A596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7B606-AF0F-65D4-906F-CB6B95C977FB}"/>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109136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3BFD-E4C9-B174-BC32-523C19E293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637160-272C-9ADE-8202-B48D4E260E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D4E3A-31BA-1A8B-5AD6-1430E085FD6F}"/>
              </a:ext>
            </a:extLst>
          </p:cNvPr>
          <p:cNvSpPr>
            <a:spLocks noGrp="1"/>
          </p:cNvSpPr>
          <p:nvPr>
            <p:ph type="dt" sz="half" idx="10"/>
          </p:nvPr>
        </p:nvSpPr>
        <p:spPr/>
        <p:txBody>
          <a:bodyPr/>
          <a:lstStyle/>
          <a:p>
            <a:fld id="{E1A9FB83-AE5B-3D4C-8588-468573559C52}" type="datetimeFigureOut">
              <a:rPr lang="en-US" smtClean="0"/>
              <a:t>3/7/2026</a:t>
            </a:fld>
            <a:endParaRPr lang="en-US"/>
          </a:p>
        </p:txBody>
      </p:sp>
      <p:sp>
        <p:nvSpPr>
          <p:cNvPr id="5" name="Footer Placeholder 4">
            <a:extLst>
              <a:ext uri="{FF2B5EF4-FFF2-40B4-BE49-F238E27FC236}">
                <a16:creationId xmlns:a16="http://schemas.microsoft.com/office/drawing/2014/main" id="{E28234EF-009C-D68C-7C6C-C30AD9E89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81230-895F-F852-1E49-43BE3ED0E316}"/>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270791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BE0A-27B2-C196-28F5-C893942E4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43E50-6364-461B-4DBE-45215C866D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A2ADD0-A0ED-C95C-9B6D-0DC3666954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B428F7-FF29-794F-262B-6A5991639428}"/>
              </a:ext>
            </a:extLst>
          </p:cNvPr>
          <p:cNvSpPr>
            <a:spLocks noGrp="1"/>
          </p:cNvSpPr>
          <p:nvPr>
            <p:ph type="dt" sz="half" idx="10"/>
          </p:nvPr>
        </p:nvSpPr>
        <p:spPr/>
        <p:txBody>
          <a:bodyPr/>
          <a:lstStyle/>
          <a:p>
            <a:fld id="{E1A9FB83-AE5B-3D4C-8588-468573559C52}" type="datetimeFigureOut">
              <a:rPr lang="en-US" smtClean="0"/>
              <a:t>3/7/2026</a:t>
            </a:fld>
            <a:endParaRPr lang="en-US"/>
          </a:p>
        </p:txBody>
      </p:sp>
      <p:sp>
        <p:nvSpPr>
          <p:cNvPr id="6" name="Footer Placeholder 5">
            <a:extLst>
              <a:ext uri="{FF2B5EF4-FFF2-40B4-BE49-F238E27FC236}">
                <a16:creationId xmlns:a16="http://schemas.microsoft.com/office/drawing/2014/main" id="{837C99F1-4CC2-2905-EDA0-B3F45F6890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8ADBB-B7E9-06B6-EC1C-24F6724DE17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63332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5FE6-F4AD-794A-7BDB-DC7742BDA5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EFE8C7-CDCE-4B5F-0B85-705B983D5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BA8772-ED67-8FC0-2C8F-353D794A6D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9DB0B-2220-D60F-80DD-11C98C370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14293B-651B-375A-47CC-C87803168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64742B-5082-020A-CE90-F0604A5B3ECC}"/>
              </a:ext>
            </a:extLst>
          </p:cNvPr>
          <p:cNvSpPr>
            <a:spLocks noGrp="1"/>
          </p:cNvSpPr>
          <p:nvPr>
            <p:ph type="dt" sz="half" idx="10"/>
          </p:nvPr>
        </p:nvSpPr>
        <p:spPr/>
        <p:txBody>
          <a:bodyPr/>
          <a:lstStyle/>
          <a:p>
            <a:fld id="{E1A9FB83-AE5B-3D4C-8588-468573559C52}" type="datetimeFigureOut">
              <a:rPr lang="en-US" smtClean="0"/>
              <a:t>3/7/2026</a:t>
            </a:fld>
            <a:endParaRPr lang="en-US"/>
          </a:p>
        </p:txBody>
      </p:sp>
      <p:sp>
        <p:nvSpPr>
          <p:cNvPr id="8" name="Footer Placeholder 7">
            <a:extLst>
              <a:ext uri="{FF2B5EF4-FFF2-40B4-BE49-F238E27FC236}">
                <a16:creationId xmlns:a16="http://schemas.microsoft.com/office/drawing/2014/main" id="{CCAA1F57-4394-4FB7-0C23-249473C321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54482E-0D7D-4056-6594-804027EF959D}"/>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118236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B00A-B766-96EA-BBAF-E67EB70D2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8DA4AF-AC52-3BB7-2E87-4A83ED8D8C51}"/>
              </a:ext>
            </a:extLst>
          </p:cNvPr>
          <p:cNvSpPr>
            <a:spLocks noGrp="1"/>
          </p:cNvSpPr>
          <p:nvPr>
            <p:ph type="dt" sz="half" idx="10"/>
          </p:nvPr>
        </p:nvSpPr>
        <p:spPr/>
        <p:txBody>
          <a:bodyPr/>
          <a:lstStyle/>
          <a:p>
            <a:fld id="{E1A9FB83-AE5B-3D4C-8588-468573559C52}" type="datetimeFigureOut">
              <a:rPr lang="en-US" smtClean="0"/>
              <a:t>3/7/2026</a:t>
            </a:fld>
            <a:endParaRPr lang="en-US"/>
          </a:p>
        </p:txBody>
      </p:sp>
      <p:sp>
        <p:nvSpPr>
          <p:cNvPr id="4" name="Footer Placeholder 3">
            <a:extLst>
              <a:ext uri="{FF2B5EF4-FFF2-40B4-BE49-F238E27FC236}">
                <a16:creationId xmlns:a16="http://schemas.microsoft.com/office/drawing/2014/main" id="{6BCACA9C-0E5B-2696-E561-D2F2520C22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18C20-BA29-928F-676F-DB3287B034FE}"/>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91886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0DEB4-00F4-FF6B-37CB-634B44CF54F3}"/>
              </a:ext>
            </a:extLst>
          </p:cNvPr>
          <p:cNvSpPr>
            <a:spLocks noGrp="1"/>
          </p:cNvSpPr>
          <p:nvPr>
            <p:ph type="dt" sz="half" idx="10"/>
          </p:nvPr>
        </p:nvSpPr>
        <p:spPr/>
        <p:txBody>
          <a:bodyPr/>
          <a:lstStyle/>
          <a:p>
            <a:fld id="{E1A9FB83-AE5B-3D4C-8588-468573559C52}" type="datetimeFigureOut">
              <a:rPr lang="en-US" smtClean="0"/>
              <a:t>3/7/2026</a:t>
            </a:fld>
            <a:endParaRPr lang="en-US"/>
          </a:p>
        </p:txBody>
      </p:sp>
      <p:sp>
        <p:nvSpPr>
          <p:cNvPr id="3" name="Footer Placeholder 2">
            <a:extLst>
              <a:ext uri="{FF2B5EF4-FFF2-40B4-BE49-F238E27FC236}">
                <a16:creationId xmlns:a16="http://schemas.microsoft.com/office/drawing/2014/main" id="{670759AB-3581-5962-AA29-22AF57F227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D1DEC-1EC2-0314-2E6C-D9C575E8D9CC}"/>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42207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7515-4102-2A45-D537-EE868E772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D28BD-7444-C66A-F69A-EF9C4EEA2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159DE2-E203-751B-4A3D-36B050DBA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82F34-5B29-B1ED-B50A-05C99DB2B74B}"/>
              </a:ext>
            </a:extLst>
          </p:cNvPr>
          <p:cNvSpPr>
            <a:spLocks noGrp="1"/>
          </p:cNvSpPr>
          <p:nvPr>
            <p:ph type="dt" sz="half" idx="10"/>
          </p:nvPr>
        </p:nvSpPr>
        <p:spPr/>
        <p:txBody>
          <a:bodyPr/>
          <a:lstStyle/>
          <a:p>
            <a:fld id="{E1A9FB83-AE5B-3D4C-8588-468573559C52}" type="datetimeFigureOut">
              <a:rPr lang="en-US" smtClean="0"/>
              <a:t>3/7/2026</a:t>
            </a:fld>
            <a:endParaRPr lang="en-US"/>
          </a:p>
        </p:txBody>
      </p:sp>
      <p:sp>
        <p:nvSpPr>
          <p:cNvPr id="6" name="Footer Placeholder 5">
            <a:extLst>
              <a:ext uri="{FF2B5EF4-FFF2-40B4-BE49-F238E27FC236}">
                <a16:creationId xmlns:a16="http://schemas.microsoft.com/office/drawing/2014/main" id="{D76DCAC4-6309-1DE7-3D48-D61332C1D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CEDFF-9FBC-14E6-B4C4-B35C08CBB7D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50357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6C22-C919-0C09-7383-1DA4863F0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4608F8-EAF5-BC4D-03B0-28ACA4C992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96C450-11D4-5876-7F05-ABDD923BF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E0DA6-D145-4C88-9366-7699D1721B67}"/>
              </a:ext>
            </a:extLst>
          </p:cNvPr>
          <p:cNvSpPr>
            <a:spLocks noGrp="1"/>
          </p:cNvSpPr>
          <p:nvPr>
            <p:ph type="dt" sz="half" idx="10"/>
          </p:nvPr>
        </p:nvSpPr>
        <p:spPr/>
        <p:txBody>
          <a:bodyPr/>
          <a:lstStyle/>
          <a:p>
            <a:fld id="{E1A9FB83-AE5B-3D4C-8588-468573559C52}" type="datetimeFigureOut">
              <a:rPr lang="en-US" smtClean="0"/>
              <a:t>3/7/2026</a:t>
            </a:fld>
            <a:endParaRPr lang="en-US"/>
          </a:p>
        </p:txBody>
      </p:sp>
      <p:sp>
        <p:nvSpPr>
          <p:cNvPr id="6" name="Footer Placeholder 5">
            <a:extLst>
              <a:ext uri="{FF2B5EF4-FFF2-40B4-BE49-F238E27FC236}">
                <a16:creationId xmlns:a16="http://schemas.microsoft.com/office/drawing/2014/main" id="{1A0CDD07-CA11-5E2F-8451-A424B6A2A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497356-A12D-8339-E9BE-D827F16420C7}"/>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74077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8FD7F-7798-A4C3-397C-968D7DB269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2796F3-0B4D-8A34-8EE3-CC3B2AE36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072C1-9169-089F-91B5-E427F0005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A9FB83-AE5B-3D4C-8588-468573559C52}" type="datetimeFigureOut">
              <a:rPr lang="en-US" smtClean="0"/>
              <a:t>3/7/2026</a:t>
            </a:fld>
            <a:endParaRPr lang="en-US"/>
          </a:p>
        </p:txBody>
      </p:sp>
      <p:sp>
        <p:nvSpPr>
          <p:cNvPr id="5" name="Footer Placeholder 4">
            <a:extLst>
              <a:ext uri="{FF2B5EF4-FFF2-40B4-BE49-F238E27FC236}">
                <a16:creationId xmlns:a16="http://schemas.microsoft.com/office/drawing/2014/main" id="{0FE0EDD0-D860-6C4C-3B94-3E88D3FF0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C79F8C4-666F-C1BF-AC13-0D89AFDF9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895FC-7136-C44A-81A0-07755FBB13E6}" type="slidenum">
              <a:rPr lang="en-US" smtClean="0"/>
              <a:t>‹#›</a:t>
            </a:fld>
            <a:endParaRPr lang="en-US"/>
          </a:p>
        </p:txBody>
      </p:sp>
    </p:spTree>
    <p:extLst>
      <p:ext uri="{BB962C8B-B14F-4D97-AF65-F5344CB8AC3E}">
        <p14:creationId xmlns:p14="http://schemas.microsoft.com/office/powerpoint/2010/main" val="2459873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045069" y="2467606"/>
            <a:ext cx="10101862"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7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TWO-STEP EQUATIONS</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3598853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B0776-D0A9-F21E-ECC2-3E427BDB499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97C253E-EF69-24E2-8FF5-FD3DEDDE901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E3E0A1B-87EB-2F55-7365-B05FBBC9F52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1E3A50B-B959-8BC7-E155-E5410790E11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E025DCC-7081-5060-23DD-6C001F2A96A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68101BF-4856-B210-05D0-D4C121BA0CA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96CE11B-9B82-7FAF-C7AD-07207DDFDF26}"/>
              </a:ext>
            </a:extLst>
          </p:cNvPr>
          <p:cNvSpPr>
            <a:spLocks noChangeArrowheads="1"/>
          </p:cNvSpPr>
          <p:nvPr/>
        </p:nvSpPr>
        <p:spPr bwMode="auto">
          <a:xfrm>
            <a:off x="573352" y="1930980"/>
            <a:ext cx="1104529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 Show whether x = -5 is the solution to each equation.</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-6x + 4 = 34</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3 – 8x = 43</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27 = -9x – 18</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40 = 5x + 65</a:t>
            </a:r>
          </a:p>
        </p:txBody>
      </p:sp>
    </p:spTree>
    <p:extLst>
      <p:ext uri="{BB962C8B-B14F-4D97-AF65-F5344CB8AC3E}">
        <p14:creationId xmlns:p14="http://schemas.microsoft.com/office/powerpoint/2010/main" val="9440498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FE59C-A987-4C96-9F57-CEF6DB22844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2B89233-20E1-45D2-6C43-C0083DE1E2F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3D672A4-2CE7-8066-1A4B-BF298427689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DF80AD02-48F1-A7B6-9521-1C9F5D31ED4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BA86F47-EBC3-E94C-1D0E-75D860A8D30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1745307-B791-B754-10F5-9A5DE02C683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RATIOS: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DA9920B-1887-8251-F2BE-1B313878C06F}"/>
              </a:ext>
            </a:extLst>
          </p:cNvPr>
          <p:cNvSpPr>
            <a:spLocks noChangeArrowheads="1"/>
          </p:cNvSpPr>
          <p:nvPr/>
        </p:nvSpPr>
        <p:spPr bwMode="auto">
          <a:xfrm>
            <a:off x="284211" y="1975950"/>
            <a:ext cx="107692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13. Two recipes use flour and sugar in ratios 2 : 3 and 4 : 5.</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Are these proportional recipes? Explain how you know.</a:t>
            </a:r>
          </a:p>
        </p:txBody>
      </p:sp>
    </p:spTree>
    <p:extLst>
      <p:ext uri="{BB962C8B-B14F-4D97-AF65-F5344CB8AC3E}">
        <p14:creationId xmlns:p14="http://schemas.microsoft.com/office/powerpoint/2010/main" val="35386070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74C80-D137-B863-723E-B0C8CA8C0B4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631D656-39F9-0740-C469-5ABAC928EB7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33BF878-383D-6EAE-84C6-8B4144744CC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8A07A3E-F379-B5D8-F451-5AB926D4F5A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3802AF6-046F-CEBD-11FE-AAB6AE31C2E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2DB1DDB3-0B85-6BB3-A870-27EC5DE3A6E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RATIOS: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7FB5955-D344-EEBA-3594-BBF6A42436D8}"/>
              </a:ext>
            </a:extLst>
          </p:cNvPr>
          <p:cNvSpPr>
            <a:spLocks noChangeArrowheads="1"/>
          </p:cNvSpPr>
          <p:nvPr/>
        </p:nvSpPr>
        <p:spPr bwMode="auto">
          <a:xfrm>
            <a:off x="397961" y="1930980"/>
            <a:ext cx="1076927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14. Store A sells 6 granola bars for 9 dollars.</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Store B sells 10 granola bars for 14 dollars.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Without calculating both totals in detail, explain how you would determine which store offers the better deal.</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Justify your reasoning.</a:t>
            </a:r>
          </a:p>
        </p:txBody>
      </p:sp>
    </p:spTree>
    <p:extLst>
      <p:ext uri="{BB962C8B-B14F-4D97-AF65-F5344CB8AC3E}">
        <p14:creationId xmlns:p14="http://schemas.microsoft.com/office/powerpoint/2010/main" val="10289396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01367-744A-7D38-DE49-432992900A3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5973899-523C-E006-3539-BBECFD2DAA0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C86ED16-0F00-77FA-9BDE-47178DE5DE7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F63F047-254A-5075-9A96-10D5E319757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03705E0-59A0-1C1B-BCE8-24998E9DF4E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25A99C1-A09C-8FF4-F74E-0EEC4392EFE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RATIOS: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88E54BE-1C0A-76F6-B317-E6AF0767A551}"/>
              </a:ext>
            </a:extLst>
          </p:cNvPr>
          <p:cNvSpPr>
            <a:spLocks noChangeArrowheads="1"/>
          </p:cNvSpPr>
          <p:nvPr/>
        </p:nvSpPr>
        <p:spPr bwMode="auto">
          <a:xfrm>
            <a:off x="437660" y="1809085"/>
            <a:ext cx="1076927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15. A runner completes 15 km in 2 hours.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Two students found the unit rate in different ways.</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One divided 15 ÷ 2.</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other doubled both numbers to get 30 km in 4 hours and then divided.</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Are both strategies valid?</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why or why not.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808819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08441-3FB3-A3E8-3802-1F2C8334C2E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8BEC129-0EA0-48A3-44D4-87C2171CD41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DF0D33E-07C9-5D86-B36D-92396CCCDA6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C1138A9-3C16-F7E0-4445-A89F61D8D11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28E27D7-BCE5-4AF4-3305-88C250DFACB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B53E506-5FC2-4B3C-2C31-AFAAE1007BA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RATIOS: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39200A9-3D18-8F38-B086-AFA9AAA44E96}"/>
              </a:ext>
            </a:extLst>
          </p:cNvPr>
          <p:cNvSpPr>
            <a:spLocks noChangeArrowheads="1"/>
          </p:cNvSpPr>
          <p:nvPr/>
        </p:nvSpPr>
        <p:spPr bwMode="auto">
          <a:xfrm>
            <a:off x="437660" y="1930980"/>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16. The ratio of red marbles to blue marbles is 4 : 9.</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how you could determine the total number of marbles if you were told there are more than 100 marbles but fewer than 150.</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332116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E5BBC8-6C7F-7BE6-598F-DE27F093528F}"/>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C556FFEB-2184-17C6-B8D6-C4E0275F6302}"/>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7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DECIMALS</a:t>
            </a:r>
          </a:p>
        </p:txBody>
      </p:sp>
      <p:grpSp>
        <p:nvGrpSpPr>
          <p:cNvPr id="3" name="Group 2">
            <a:extLst>
              <a:ext uri="{FF2B5EF4-FFF2-40B4-BE49-F238E27FC236}">
                <a16:creationId xmlns:a16="http://schemas.microsoft.com/office/drawing/2014/main" id="{F7699B01-511C-BFB4-60F8-8E89E4BEA9F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2627BD12-DBAE-5008-E6CD-EDC1C91F8CBA}"/>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A8B75242-199C-8B70-5FA9-B0BB04A1F1B0}"/>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1597D70F-79A6-8933-851E-E55568A7CD86}"/>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26003108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6FB7C-D3B2-8A81-868E-B8AF838DDAC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3739B8-D367-B3E2-BC72-E6EA7587EE1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E8D64C0-0B7D-38A3-8C20-44D8A79C1CF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F2FA980-C652-BA88-F957-22417519CE7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BCD82DA-9C67-9030-43D4-F1633228939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D8773DB-8A50-F396-CE75-1EF4E17B935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C3FDEA9-7364-9688-A06A-115E75DF2781}"/>
              </a:ext>
            </a:extLst>
          </p:cNvPr>
          <p:cNvSpPr>
            <a:spLocks noChangeArrowheads="1"/>
          </p:cNvSpPr>
          <p:nvPr/>
        </p:nvSpPr>
        <p:spPr bwMode="auto">
          <a:xfrm>
            <a:off x="374976" y="2191394"/>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Write an addition statement that represents the following model with base-ten blocks. Determine the sum of these decimal values. </a:t>
            </a:r>
          </a:p>
        </p:txBody>
      </p:sp>
      <p:pic>
        <p:nvPicPr>
          <p:cNvPr id="3" name="Picture 2" descr="A group of squares with different colors&#10;&#10;AI-generated content may be incorrect.">
            <a:extLst>
              <a:ext uri="{FF2B5EF4-FFF2-40B4-BE49-F238E27FC236}">
                <a16:creationId xmlns:a16="http://schemas.microsoft.com/office/drawing/2014/main" id="{03574483-71C2-4108-0703-8083FB9275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56"/>
          <a:stretch>
            <a:fillRect/>
          </a:stretch>
        </p:blipFill>
        <p:spPr bwMode="auto">
          <a:xfrm>
            <a:off x="1134351" y="3898043"/>
            <a:ext cx="8111587" cy="18626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 green and blue squares&#10;&#10;AI-generated content may be incorrect.">
            <a:extLst>
              <a:ext uri="{FF2B5EF4-FFF2-40B4-BE49-F238E27FC236}">
                <a16:creationId xmlns:a16="http://schemas.microsoft.com/office/drawing/2014/main" id="{45D4C459-40AF-7D2C-4139-1501B8F0A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9741" y="3637957"/>
            <a:ext cx="1571620" cy="2382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943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B4A17-89C5-2D7F-6960-807C3153719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67B7ED2-E1FE-B01F-E956-C28432A218A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7D3FB29-E0B6-418F-DD04-1D50B1AB0E8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E678942-4C79-3DF2-9B3C-5E8B8BF72B9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3E3DFC3-43BC-E382-98EB-2FDDD6B2895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955B0A1-A764-61B2-7CB2-ED03DA9F1CC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5759C14-7DCB-CF2E-7860-9C18FF3E3809}"/>
              </a:ext>
            </a:extLst>
          </p:cNvPr>
          <p:cNvSpPr>
            <a:spLocks noChangeArrowheads="1"/>
          </p:cNvSpPr>
          <p:nvPr/>
        </p:nvSpPr>
        <p:spPr bwMode="auto">
          <a:xfrm>
            <a:off x="374976" y="1975950"/>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Use front-end estimation to determine the sum of 62.57 and 28.41.</a:t>
            </a:r>
          </a:p>
        </p:txBody>
      </p:sp>
    </p:spTree>
    <p:extLst>
      <p:ext uri="{BB962C8B-B14F-4D97-AF65-F5344CB8AC3E}">
        <p14:creationId xmlns:p14="http://schemas.microsoft.com/office/powerpoint/2010/main" val="22748794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6B1F4-5940-AE71-E540-022C7ADBC2E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50A14E9-3777-96E5-10AE-7B9BCC624A7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767EEBE-195D-A72F-AB93-ADD64010C12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01E3FBA-5072-4E0F-4BFC-46135FDB542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94451BB-DB30-D6B1-895D-9C904EC87CE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891FC2B-38D8-52B9-5261-9649C889447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406691A-DB69-F522-137C-8E818E8A8F25}"/>
              </a:ext>
            </a:extLst>
          </p:cNvPr>
          <p:cNvSpPr>
            <a:spLocks noChangeArrowheads="1"/>
          </p:cNvSpPr>
          <p:nvPr/>
        </p:nvSpPr>
        <p:spPr bwMode="auto">
          <a:xfrm>
            <a:off x="374976" y="193098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Find the value of 0.383 + 0.699 using base-ten blocks.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Represent your thinking using pictures and numbers.</a:t>
            </a:r>
          </a:p>
        </p:txBody>
      </p:sp>
    </p:spTree>
    <p:extLst>
      <p:ext uri="{BB962C8B-B14F-4D97-AF65-F5344CB8AC3E}">
        <p14:creationId xmlns:p14="http://schemas.microsoft.com/office/powerpoint/2010/main" val="22241771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A5558-73C2-70C2-9435-947D8CFB09E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FC43325-66A3-1DA0-00A9-CB48B91C615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CC965F4-5474-0C07-9F69-19FAB8180B7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8CAA991-BA54-AB6A-97A0-3791B23FC42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FEC4FD1-ABA7-98CE-6129-435F42C10AF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5ED58A8-7960-0A9F-9687-BC2593AD1FD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677A1AB-11C1-2BAB-A773-C7ABA61B829D}"/>
              </a:ext>
            </a:extLst>
          </p:cNvPr>
          <p:cNvSpPr>
            <a:spLocks noChangeArrowheads="1"/>
          </p:cNvSpPr>
          <p:nvPr/>
        </p:nvSpPr>
        <p:spPr bwMode="auto">
          <a:xfrm>
            <a:off x="374976" y="2146423"/>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Express the subtraction statement, 0.04 – 0.003, in words.</a:t>
            </a:r>
          </a:p>
        </p:txBody>
      </p:sp>
    </p:spTree>
    <p:extLst>
      <p:ext uri="{BB962C8B-B14F-4D97-AF65-F5344CB8AC3E}">
        <p14:creationId xmlns:p14="http://schemas.microsoft.com/office/powerpoint/2010/main" val="36233594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85EC2-9118-26AE-1973-D96AA73EA7E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8F26B06-A160-C78D-3C64-9998E256560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73BE3A4-74D9-F3C0-EA25-00B4B955A3B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4A45528-558E-1F1B-FFD5-5DA4D39F5ED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9C748B1-D1D0-90E9-D9B8-2D4C444653B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6C2D664-319C-7F77-D094-25F67202DC7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89773C6-B4B0-E1A8-AF39-D984378D256F}"/>
              </a:ext>
            </a:extLst>
          </p:cNvPr>
          <p:cNvSpPr>
            <a:spLocks noChangeArrowheads="1"/>
          </p:cNvSpPr>
          <p:nvPr/>
        </p:nvSpPr>
        <p:spPr bwMode="auto">
          <a:xfrm>
            <a:off x="374976" y="1930980"/>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Place the decimal point in the correct position in the answer to make a true statement. Explain your strategy.</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$55.73 + $18.75 + $72.39 = $14687</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4189.675 – 1501.941 = 2687734</a:t>
            </a:r>
          </a:p>
        </p:txBody>
      </p:sp>
    </p:spTree>
    <p:extLst>
      <p:ext uri="{BB962C8B-B14F-4D97-AF65-F5344CB8AC3E}">
        <p14:creationId xmlns:p14="http://schemas.microsoft.com/office/powerpoint/2010/main" val="254126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D71FB-0BAE-CCD2-7A7C-08A7658D454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D545B78-1BDD-AD0B-AD9A-A2BEF40F640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96D60D7-C647-F2D1-72B7-80EE77A3AEB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8474D6A-E1FD-CFB7-CAAC-80A2695135B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B9D45FC-3D2E-02DD-646F-31DEFCBDFDE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2AA7B0E-FFC4-D59E-28C1-C466603D062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498FC1D-58E9-482C-214D-FE46D177ED3A}"/>
              </a:ext>
            </a:extLst>
          </p:cNvPr>
          <p:cNvSpPr>
            <a:spLocks noChangeArrowheads="1"/>
          </p:cNvSpPr>
          <p:nvPr/>
        </p:nvSpPr>
        <p:spPr bwMode="auto">
          <a:xfrm>
            <a:off x="573352" y="1930980"/>
            <a:ext cx="1104529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What is the first operation you should perform to solve each equation. Share your thinking.</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2x – 2 = 16</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9 – 9y = -27</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71 = -9x -1</a:t>
            </a:r>
          </a:p>
        </p:txBody>
      </p:sp>
    </p:spTree>
    <p:extLst>
      <p:ext uri="{BB962C8B-B14F-4D97-AF65-F5344CB8AC3E}">
        <p14:creationId xmlns:p14="http://schemas.microsoft.com/office/powerpoint/2010/main" val="33992993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07556-9146-5ED8-6C6E-FB934C9A314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8EC77CE-7316-8192-078B-9CE3BCD4A24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DA5BB67-CDE4-BF18-25F5-53CADE098D5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3F0DEF3-5D7E-5F9C-2F41-F20410BE587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50B42D9-9D8D-A1CF-73C7-8E1F2E81BA2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FCE01B6-361C-D4EB-C8AD-84D3C190D93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7F57760-1F61-0C87-2DAA-1C2603F05D2C}"/>
              </a:ext>
            </a:extLst>
          </p:cNvPr>
          <p:cNvSpPr>
            <a:spLocks noChangeArrowheads="1"/>
          </p:cNvSpPr>
          <p:nvPr/>
        </p:nvSpPr>
        <p:spPr bwMode="auto">
          <a:xfrm>
            <a:off x="374976" y="1799657"/>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Find the value of each expression. Show your reasoning.</a:t>
            </a:r>
          </a:p>
        </p:txBody>
      </p:sp>
      <p:graphicFrame>
        <p:nvGraphicFramePr>
          <p:cNvPr id="3" name="Table 2">
            <a:extLst>
              <a:ext uri="{FF2B5EF4-FFF2-40B4-BE49-F238E27FC236}">
                <a16:creationId xmlns:a16="http://schemas.microsoft.com/office/drawing/2014/main" id="{2BE17231-6912-0BC1-9C70-AFB16FD0EE1A}"/>
              </a:ext>
            </a:extLst>
          </p:cNvPr>
          <p:cNvGraphicFramePr>
            <a:graphicFrameLocks noGrp="1"/>
          </p:cNvGraphicFramePr>
          <p:nvPr/>
        </p:nvGraphicFramePr>
        <p:xfrm>
          <a:off x="642026" y="2783191"/>
          <a:ext cx="10856069" cy="3125854"/>
        </p:xfrm>
        <a:graphic>
          <a:graphicData uri="http://schemas.openxmlformats.org/drawingml/2006/table">
            <a:tbl>
              <a:tblPr firstRow="1" bandRow="1">
                <a:tableStyleId>{5C22544A-7EE6-4342-B048-85BDC9FD1C3A}</a:tableStyleId>
              </a:tblPr>
              <a:tblGrid>
                <a:gridCol w="3195085">
                  <a:extLst>
                    <a:ext uri="{9D8B030D-6E8A-4147-A177-3AD203B41FA5}">
                      <a16:colId xmlns:a16="http://schemas.microsoft.com/office/drawing/2014/main" val="438403507"/>
                    </a:ext>
                  </a:extLst>
                </a:gridCol>
                <a:gridCol w="4042294">
                  <a:extLst>
                    <a:ext uri="{9D8B030D-6E8A-4147-A177-3AD203B41FA5}">
                      <a16:colId xmlns:a16="http://schemas.microsoft.com/office/drawing/2014/main" val="739164531"/>
                    </a:ext>
                  </a:extLst>
                </a:gridCol>
                <a:gridCol w="3618690">
                  <a:extLst>
                    <a:ext uri="{9D8B030D-6E8A-4147-A177-3AD203B41FA5}">
                      <a16:colId xmlns:a16="http://schemas.microsoft.com/office/drawing/2014/main" val="1217307016"/>
                    </a:ext>
                  </a:extLst>
                </a:gridCol>
              </a:tblGrid>
              <a:tr h="3125854">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CA" sz="2800" b="0" dirty="0">
                          <a:solidFill>
                            <a:srgbClr val="000000"/>
                          </a:solidFill>
                          <a:ea typeface="Times New Roman" panose="02020603050405020304" pitchFamily="18" charset="0"/>
                          <a:cs typeface="Arial" panose="020B0604020202020204" pitchFamily="34" charset="0"/>
                        </a:rPr>
                        <a:t>3250.52 – 465.6 =</a:t>
                      </a:r>
                    </a:p>
                    <a:p>
                      <a:endParaRPr lang="en-US" sz="3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CA" sz="2800" b="0" dirty="0">
                          <a:solidFill>
                            <a:srgbClr val="000000"/>
                          </a:solidFill>
                          <a:ea typeface="Times New Roman" panose="02020603050405020304" pitchFamily="18" charset="0"/>
                          <a:cs typeface="Arial" panose="020B0604020202020204" pitchFamily="34" charset="0"/>
                        </a:rPr>
                        <a:t>22.563 + 45.22 + 4.088 =</a:t>
                      </a:r>
                    </a:p>
                    <a:p>
                      <a:endParaRPr lang="en-US" sz="3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auto" latinLnBrk="0" hangingPunct="1">
                        <a:lnSpc>
                          <a:spcPct val="100000"/>
                        </a:lnSpc>
                        <a:spcBef>
                          <a:spcPts val="0"/>
                        </a:spcBef>
                        <a:spcAft>
                          <a:spcPts val="0"/>
                        </a:spcAft>
                        <a:buClrTx/>
                        <a:buSzTx/>
                        <a:buFontTx/>
                        <a:buNone/>
                        <a:tabLst/>
                        <a:defRPr/>
                      </a:pPr>
                      <a:r>
                        <a:rPr lang="en-CA" sz="2800" b="0" dirty="0">
                          <a:solidFill>
                            <a:srgbClr val="000000"/>
                          </a:solidFill>
                          <a:ea typeface="Times New Roman" panose="02020603050405020304" pitchFamily="18" charset="0"/>
                          <a:cs typeface="Arial" panose="020B0604020202020204" pitchFamily="34" charset="0"/>
                        </a:rPr>
                        <a:t>2550.06 – 465.14 =</a:t>
                      </a:r>
                    </a:p>
                    <a:p>
                      <a:endParaRPr lang="en-US" sz="3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846710"/>
                  </a:ext>
                </a:extLst>
              </a:tr>
            </a:tbl>
          </a:graphicData>
        </a:graphic>
      </p:graphicFrame>
    </p:spTree>
    <p:extLst>
      <p:ext uri="{BB962C8B-B14F-4D97-AF65-F5344CB8AC3E}">
        <p14:creationId xmlns:p14="http://schemas.microsoft.com/office/powerpoint/2010/main" val="16790684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B170D-F086-4851-7B4F-6DE6CB9DEF6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8B5145F-5037-AD7C-7ECC-4BFABD0882F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634A566-56EC-C07B-6C22-70BD3C3D9CA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E7FD180-F870-BB17-1258-49227E46CBF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F662E51-98E8-DE9A-4B54-146ECF78139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502AA3F-2772-A0C2-8153-36A678912AE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9DA3109-46B6-E2A5-E928-8AD22469F6C2}"/>
              </a:ext>
            </a:extLst>
          </p:cNvPr>
          <p:cNvSpPr>
            <a:spLocks noChangeArrowheads="1"/>
          </p:cNvSpPr>
          <p:nvPr/>
        </p:nvSpPr>
        <p:spPr bwMode="auto">
          <a:xfrm>
            <a:off x="437660" y="1975950"/>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Replace the  ▭  with a number to make each of the following statements true.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12.03				b. 870.49</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CA" sz="2800" b="0"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CA" sz="2800" b="0"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15.13                                     630.20</a:t>
            </a:r>
          </a:p>
        </p:txBody>
      </p:sp>
    </p:spTree>
    <p:extLst>
      <p:ext uri="{BB962C8B-B14F-4D97-AF65-F5344CB8AC3E}">
        <p14:creationId xmlns:p14="http://schemas.microsoft.com/office/powerpoint/2010/main" val="8379054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9181B-2B19-6722-330E-60CE4DA9DFC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5AE9C59-E34E-B989-AF66-00EC4749FE7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45ADA6F-5094-022A-E3F4-95F2961D5B8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B6DF47B-BAAC-7936-5EF9-519ADEA9835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4584976-7562-B245-ECB4-B25E2579475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587A093-7146-31C7-359F-C115DB1C2E9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80ED615-546B-BC31-6F5D-C41E71B67C1E}"/>
              </a:ext>
            </a:extLst>
          </p:cNvPr>
          <p:cNvSpPr>
            <a:spLocks noChangeArrowheads="1"/>
          </p:cNvSpPr>
          <p:nvPr/>
        </p:nvSpPr>
        <p:spPr bwMode="auto">
          <a:xfrm>
            <a:off x="437660" y="1799657"/>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 Estimate, then calculate. Describe the strategy you used.</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78.2 x 5					b) 259.8 x 6</a:t>
            </a:r>
          </a:p>
        </p:txBody>
      </p:sp>
    </p:spTree>
    <p:extLst>
      <p:ext uri="{BB962C8B-B14F-4D97-AF65-F5344CB8AC3E}">
        <p14:creationId xmlns:p14="http://schemas.microsoft.com/office/powerpoint/2010/main" val="4489004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B5BC0-675B-208B-74B8-87307EBADC6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80E297D-99CE-06F8-09BC-39911B466AE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CDC0654-89DA-A1FD-CC83-22B5E557B1B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5855DDA-B98D-5D47-6873-2CE32C34191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AC6AFEA-4C59-9E78-AB02-054B2DB3C0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29793E3-AE98-CC00-6906-1E41813CE8E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EEFC36B-BF03-5919-893B-C65B86973302}"/>
              </a:ext>
            </a:extLst>
          </p:cNvPr>
          <p:cNvSpPr>
            <a:spLocks noChangeArrowheads="1"/>
          </p:cNvSpPr>
          <p:nvPr/>
        </p:nvSpPr>
        <p:spPr bwMode="auto">
          <a:xfrm>
            <a:off x="437660" y="2015100"/>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9. Use base-ten blocks to find the product of 55.4 x 3.</a:t>
            </a:r>
          </a:p>
        </p:txBody>
      </p:sp>
    </p:spTree>
    <p:extLst>
      <p:ext uri="{BB962C8B-B14F-4D97-AF65-F5344CB8AC3E}">
        <p14:creationId xmlns:p14="http://schemas.microsoft.com/office/powerpoint/2010/main" val="39416117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0E928-E839-A571-B124-743A9C75060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EB713AA-34FF-4921-4E7F-862BE5BCBB6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6BFBC26-42B2-5452-A0F2-75C87381EF5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2D00D29-17AF-16A4-1173-8E275532C6D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656EA0A-D04E-5CAA-354E-24DA407C24B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5DE1ACA-52B5-556E-E01D-321BEB87801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A9DA759-0C50-92AC-8C0C-D4FC5BA3429D}"/>
              </a:ext>
            </a:extLst>
          </p:cNvPr>
          <p:cNvSpPr>
            <a:spLocks noChangeArrowheads="1"/>
          </p:cNvSpPr>
          <p:nvPr/>
        </p:nvSpPr>
        <p:spPr bwMode="auto">
          <a:xfrm>
            <a:off x="374976" y="1930980"/>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10. Find each product below using the equation 32 x 48 = 1536 and what you know about place value.</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3.2 x 4.8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32 x (0.048)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0.032 x (3.2) =</a:t>
            </a:r>
          </a:p>
        </p:txBody>
      </p:sp>
    </p:spTree>
    <p:extLst>
      <p:ext uri="{BB962C8B-B14F-4D97-AF65-F5344CB8AC3E}">
        <p14:creationId xmlns:p14="http://schemas.microsoft.com/office/powerpoint/2010/main" val="22398824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A45BA-0E48-76D9-710D-9F0DF549069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160789-4B2F-62D0-9C8A-F45B0657CFE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6D58F59-CA55-713D-AA0E-999EE293FC5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820CFC9-8DB6-A5DC-8996-1052374FC29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EC0AA64-AF24-8B00-2C6A-B6BE4963854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C610DBD-7532-5FD2-5C94-987DDF9A9AA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3A7890B-EF5A-8B17-8905-960ACFC2AC16}"/>
              </a:ext>
            </a:extLst>
          </p:cNvPr>
          <p:cNvSpPr>
            <a:spLocks noChangeArrowheads="1"/>
          </p:cNvSpPr>
          <p:nvPr/>
        </p:nvSpPr>
        <p:spPr bwMode="auto">
          <a:xfrm>
            <a:off x="284210" y="1975950"/>
            <a:ext cx="515033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11. Use the area model to determine the product of 4.3 x 3.3, then represent your thinking using numbers.</a:t>
            </a:r>
          </a:p>
        </p:txBody>
      </p:sp>
      <p:pic>
        <p:nvPicPr>
          <p:cNvPr id="2" name="Picture 1">
            <a:extLst>
              <a:ext uri="{FF2B5EF4-FFF2-40B4-BE49-F238E27FC236}">
                <a16:creationId xmlns:a16="http://schemas.microsoft.com/office/drawing/2014/main" id="{664C3C62-C0BD-00AB-B84E-3532CD212E12}"/>
              </a:ext>
            </a:extLst>
          </p:cNvPr>
          <p:cNvPicPr>
            <a:picLocks noChangeAspect="1"/>
          </p:cNvPicPr>
          <p:nvPr/>
        </p:nvPicPr>
        <p:blipFill>
          <a:blip r:embed="rId3"/>
          <a:stretch>
            <a:fillRect/>
          </a:stretch>
        </p:blipFill>
        <p:spPr>
          <a:xfrm>
            <a:off x="5434545" y="1682863"/>
            <a:ext cx="6098775" cy="4623265"/>
          </a:xfrm>
          <a:prstGeom prst="rect">
            <a:avLst/>
          </a:prstGeom>
        </p:spPr>
      </p:pic>
    </p:spTree>
    <p:extLst>
      <p:ext uri="{BB962C8B-B14F-4D97-AF65-F5344CB8AC3E}">
        <p14:creationId xmlns:p14="http://schemas.microsoft.com/office/powerpoint/2010/main" val="16977629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55DD9-5BBB-1BE5-8946-40A3F3D2021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2B70500-DEA9-4AD1-67F3-6CF7637EFDB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04FD29B-E27E-8283-1C19-C74E4333EC7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3CCA8CD-338A-0EC8-53B9-BF0840721AE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A26E783-D827-0398-2188-C91318B2112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CFEF080-243D-C7E0-E15D-4A96A90149A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F4C5C5B-EF80-9C2E-A134-D71137A3E873}"/>
              </a:ext>
            </a:extLst>
          </p:cNvPr>
          <p:cNvSpPr>
            <a:spLocks noChangeArrowheads="1"/>
          </p:cNvSpPr>
          <p:nvPr/>
        </p:nvSpPr>
        <p:spPr bwMode="auto">
          <a:xfrm>
            <a:off x="437660" y="1930980"/>
            <a:ext cx="366741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12a. Use the area models (rectangle models) to find the products.</a:t>
            </a:r>
          </a:p>
        </p:txBody>
      </p:sp>
      <p:pic>
        <p:nvPicPr>
          <p:cNvPr id="3" name="Picture 2" descr="A black and white diagram&#10;&#10;AI-generated content may be incorrect.">
            <a:extLst>
              <a:ext uri="{FF2B5EF4-FFF2-40B4-BE49-F238E27FC236}">
                <a16:creationId xmlns:a16="http://schemas.microsoft.com/office/drawing/2014/main" id="{B481B3D0-D6A0-82D1-A9A4-B0174C871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092" y="1542179"/>
            <a:ext cx="7658908" cy="481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9523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33601-FC4C-4903-AFCE-DBE8AA55A7C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9D561AE-EF16-2633-2414-C33093DDFCF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45CBFC5-4708-F880-428B-9EB85A7E4D7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5BB8168-F755-F56B-1FA5-158059FCD8C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B326575-1BB0-3A3B-5E6E-55AA5211733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6F2C64C-C368-F23F-B574-D71DD26DF4B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4342A25-BACB-CCE7-0A45-E2745C5C87CB}"/>
              </a:ext>
            </a:extLst>
          </p:cNvPr>
          <p:cNvSpPr>
            <a:spLocks noChangeArrowheads="1"/>
          </p:cNvSpPr>
          <p:nvPr/>
        </p:nvSpPr>
        <p:spPr bwMode="auto">
          <a:xfrm>
            <a:off x="437660" y="1930980"/>
            <a:ext cx="366741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12b. Use the area models (rectangle models) to find the products.</a:t>
            </a:r>
          </a:p>
        </p:txBody>
      </p:sp>
      <p:pic>
        <p:nvPicPr>
          <p:cNvPr id="2" name="Picture 4" descr="A graph with numbers and lines&#10;&#10;AI-generated content may be incorrect.">
            <a:extLst>
              <a:ext uri="{FF2B5EF4-FFF2-40B4-BE49-F238E27FC236}">
                <a16:creationId xmlns:a16="http://schemas.microsoft.com/office/drawing/2014/main" id="{250742A5-49AC-E7A5-9158-1C1CD1741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035" y="1634978"/>
            <a:ext cx="7979756" cy="486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2685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2F79C-1C44-9A9B-5E8D-1D30A74DB6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7DDB581-0590-82E7-840B-8E9F9319BA7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03C2E37-F659-ECD1-C20E-5D4800043CD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59C7A86-6517-2827-0DCA-FC2AB43AAD0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6AE127A-EC3D-8E71-3A0E-B89E870FE31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CDFD294-7B63-809D-C2D4-0C96CFDFD3E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384EA37-B424-5A85-8E29-775F96A70D78}"/>
              </a:ext>
            </a:extLst>
          </p:cNvPr>
          <p:cNvSpPr>
            <a:spLocks noChangeArrowheads="1"/>
          </p:cNvSpPr>
          <p:nvPr/>
        </p:nvSpPr>
        <p:spPr bwMode="auto">
          <a:xfrm>
            <a:off x="437660" y="2146423"/>
            <a:ext cx="1100206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13. Calculate each without using a calculator. Show your thinking.</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2.87 x 73.48</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0.45 x 151.6</a:t>
            </a:r>
          </a:p>
        </p:txBody>
      </p:sp>
    </p:spTree>
    <p:extLst>
      <p:ext uri="{BB962C8B-B14F-4D97-AF65-F5344CB8AC3E}">
        <p14:creationId xmlns:p14="http://schemas.microsoft.com/office/powerpoint/2010/main" val="13844216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C4BAC-969F-3361-AA8A-DA5C6F4F3D2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420096A-89B2-E272-77C5-03FC91773B4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788529A-CF80-AD0B-E479-479272167D5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A055F3D-D0A2-8BC5-854F-C2FBD7FF6DB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F312D5B-EA31-EAA5-3FA9-17C7A97499C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B4EE04D-84CA-AD17-039E-53362CBBDF5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179DA52-C1CE-E173-0707-3C97A5BAFDBF}"/>
              </a:ext>
            </a:extLst>
          </p:cNvPr>
          <p:cNvSpPr>
            <a:spLocks noChangeArrowheads="1"/>
          </p:cNvSpPr>
          <p:nvPr/>
        </p:nvSpPr>
        <p:spPr bwMode="auto">
          <a:xfrm>
            <a:off x="437660" y="2207659"/>
            <a:ext cx="110020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14. Estimate the quotient of 150.70 ÷ 2.6.</a:t>
            </a:r>
          </a:p>
        </p:txBody>
      </p:sp>
    </p:spTree>
    <p:extLst>
      <p:ext uri="{BB962C8B-B14F-4D97-AF65-F5344CB8AC3E}">
        <p14:creationId xmlns:p14="http://schemas.microsoft.com/office/powerpoint/2010/main" val="124708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8781B-C457-C8F6-F3C4-039AB7EEE1F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A18C3D8-E7AC-D57B-821A-1309885EE8B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6A5C2F7-C234-A17A-61BA-F5E051FE028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8B1EE6D-BC94-D34E-3291-6FB5F31F0C1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B19222D-C8A4-4C19-4BDA-6A32631C34F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77380FD-7D11-56C3-DBED-D056ED89F6D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FDCA9A8-4B10-C9B6-825F-AE0C6A2897C3}"/>
              </a:ext>
            </a:extLst>
          </p:cNvPr>
          <p:cNvSpPr>
            <a:spLocks noChangeArrowheads="1"/>
          </p:cNvSpPr>
          <p:nvPr/>
        </p:nvSpPr>
        <p:spPr bwMode="auto">
          <a:xfrm>
            <a:off x="573352" y="1930980"/>
            <a:ext cx="1104529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 Use inverse operations to solve the equations. Show your steps and check your solutions.</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6x-4 = -32</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22= -5x – 3</a:t>
            </a:r>
          </a:p>
          <a:p>
            <a:pPr marL="342900" indent="-342900">
              <a:buFont typeface="+mj-lt"/>
              <a:buAutoNum type="alphaLcParenR"/>
            </a:pPr>
            <a:r>
              <a:rPr lang="en-CA" sz="2800" dirty="0">
                <a:solidFill>
                  <a:srgbClr val="000000"/>
                </a:solidFill>
                <a:ea typeface="Times New Roman" panose="02020603050405020304" pitchFamily="18" charset="0"/>
                <a:cs typeface="Arial" panose="020B0604020202020204" pitchFamily="34" charset="0"/>
              </a:rPr>
              <a:t>-30 = 7x – 9</a:t>
            </a:r>
          </a:p>
        </p:txBody>
      </p:sp>
    </p:spTree>
    <p:extLst>
      <p:ext uri="{BB962C8B-B14F-4D97-AF65-F5344CB8AC3E}">
        <p14:creationId xmlns:p14="http://schemas.microsoft.com/office/powerpoint/2010/main" val="25903666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CCFE8-1962-7DEC-6541-145D45CEDA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F1E196A-ED6F-BF98-8FF8-28703FC8EB4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3D5DE1F-C589-CCFE-3E70-1ADD6196331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A0F87F1-AE5E-6BB5-9E89-8EF5CBB176A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7D30DF1-39B9-68EC-5BC6-373DE381148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09A332F-537E-0584-C9BF-AF9DBDEA677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AD06CE1-D471-6E29-E737-72620E30EA75}"/>
              </a:ext>
            </a:extLst>
          </p:cNvPr>
          <p:cNvSpPr>
            <a:spLocks noChangeArrowheads="1"/>
          </p:cNvSpPr>
          <p:nvPr/>
        </p:nvSpPr>
        <p:spPr bwMode="auto">
          <a:xfrm>
            <a:off x="437660" y="2207659"/>
            <a:ext cx="110020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15. Use an area model to find the quotient of 150.70 ÷ 2.6.</a:t>
            </a:r>
          </a:p>
        </p:txBody>
      </p:sp>
    </p:spTree>
    <p:extLst>
      <p:ext uri="{BB962C8B-B14F-4D97-AF65-F5344CB8AC3E}">
        <p14:creationId xmlns:p14="http://schemas.microsoft.com/office/powerpoint/2010/main" val="23290460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DFE62-87F9-A60E-4B4D-3E3C4C8707D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6A61BA7-AD52-F2AC-4966-DE82AC93FC1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65DD683-6B98-9B5E-63C0-27EF0920302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DFF79B54-026F-A88B-F6C1-F6A0F224885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12A5A96-60F3-8A51-F5A8-BB24985C8F8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27E3AC8-DF8B-CF11-5749-3A63284C3AD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27EC938-FD92-57A8-2C9B-745B70207BAF}"/>
              </a:ext>
            </a:extLst>
          </p:cNvPr>
          <p:cNvSpPr>
            <a:spLocks noChangeArrowheads="1"/>
          </p:cNvSpPr>
          <p:nvPr/>
        </p:nvSpPr>
        <p:spPr bwMode="auto">
          <a:xfrm>
            <a:off x="437659" y="1930980"/>
            <a:ext cx="1129389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16. Which of the following quotients has the same value as 5.04 ÷ 7? Explain how you know.</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5.04 ÷ 70</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50.4 ÷ 70</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504, 000 ÷ 700</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504,000 ÷ 700, 000</a:t>
            </a:r>
          </a:p>
        </p:txBody>
      </p:sp>
    </p:spTree>
    <p:extLst>
      <p:ext uri="{BB962C8B-B14F-4D97-AF65-F5344CB8AC3E}">
        <p14:creationId xmlns:p14="http://schemas.microsoft.com/office/powerpoint/2010/main" val="295623050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110F1-F419-D463-C9F0-B87C0A15D3D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1F9E342-7A50-143E-1C35-9C214B2848D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1FA14CB-2ED2-C80F-52FE-B78BF1D6579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A817FF0-30B9-00E2-7576-062B62CD7AE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923B433-8CBA-B159-C6F9-74EF664B172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CD82CA6-E397-804F-0301-3518936DE7C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7A654CF-3A14-DB28-7228-FBA196E67FDB}"/>
              </a:ext>
            </a:extLst>
          </p:cNvPr>
          <p:cNvSpPr>
            <a:spLocks noChangeArrowheads="1"/>
          </p:cNvSpPr>
          <p:nvPr/>
        </p:nvSpPr>
        <p:spPr bwMode="auto">
          <a:xfrm>
            <a:off x="437660" y="1844627"/>
            <a:ext cx="110020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17. Use base-ten blocks to model the calculation of 8 ÷ 1.5.</a:t>
            </a:r>
          </a:p>
        </p:txBody>
      </p:sp>
    </p:spTree>
    <p:extLst>
      <p:ext uri="{BB962C8B-B14F-4D97-AF65-F5344CB8AC3E}">
        <p14:creationId xmlns:p14="http://schemas.microsoft.com/office/powerpoint/2010/main" val="21174130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7FF7D-B869-E760-78D4-66D827FAA0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19D3EF9-4F81-487B-EEC0-D7782974AFD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9B1A327-9357-DAFE-EB76-55C6C4A2D76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9BDE31A-4FF8-6E14-18E1-4B75F88E8B5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C728444-941D-46DE-8F75-1E15772D95B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600C076-86E7-2EF6-2765-DFD8F438AE7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093BD95-F1A8-B3CA-1780-DE38D14ABA22}"/>
              </a:ext>
            </a:extLst>
          </p:cNvPr>
          <p:cNvSpPr>
            <a:spLocks noChangeArrowheads="1"/>
          </p:cNvSpPr>
          <p:nvPr/>
        </p:nvSpPr>
        <p:spPr bwMode="auto">
          <a:xfrm>
            <a:off x="437660" y="1930980"/>
            <a:ext cx="110020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18. Find the missing value of 36.8 ÷ 2.3 using the area model.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Show your thinking. </a:t>
            </a:r>
          </a:p>
        </p:txBody>
      </p:sp>
    </p:spTree>
    <p:extLst>
      <p:ext uri="{BB962C8B-B14F-4D97-AF65-F5344CB8AC3E}">
        <p14:creationId xmlns:p14="http://schemas.microsoft.com/office/powerpoint/2010/main" val="37508034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8E07D-E058-17DE-CB25-4C6F92703EA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C9A32D4-1D53-0C83-6A78-CC7254BE21A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15EF05E-6AE3-542C-15EE-70F3C4495F6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8F0734D-2F69-5D08-94A4-4BC77FD8B25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677CA05-E102-800E-15A5-05AAA038122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F03C739-158E-FB42-4C06-43E04228320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5EBC631-1466-7E0D-4967-71503630A011}"/>
              </a:ext>
            </a:extLst>
          </p:cNvPr>
          <p:cNvSpPr>
            <a:spLocks noChangeArrowheads="1"/>
          </p:cNvSpPr>
          <p:nvPr/>
        </p:nvSpPr>
        <p:spPr bwMode="auto">
          <a:xfrm>
            <a:off x="437660" y="1930980"/>
            <a:ext cx="1100206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19. Calculate each without using a calculator. Show your thinking.</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24.2 ÷ 1.1</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13.25 ÷ 0.4</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170.28 ÷ 0.08</a:t>
            </a:r>
          </a:p>
        </p:txBody>
      </p:sp>
    </p:spTree>
    <p:extLst>
      <p:ext uri="{BB962C8B-B14F-4D97-AF65-F5344CB8AC3E}">
        <p14:creationId xmlns:p14="http://schemas.microsoft.com/office/powerpoint/2010/main" val="3057041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8D45B-51AD-3804-88DD-C0DB020D2FA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083B5D3-39D7-FB2C-9563-28B9830EEA2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EFF9447-29A0-A668-8D77-E2E0EFFB9D6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D96E38AE-D069-24FB-BD5A-F202277D5ED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CD42DE8-72C8-12FC-C960-39572747C3B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3F9E981-686E-B8DE-08B9-7B4C981FF0B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9CD0DD7-8E2F-6468-0745-602AAC6D3BF8}"/>
              </a:ext>
            </a:extLst>
          </p:cNvPr>
          <p:cNvSpPr>
            <a:spLocks noChangeArrowheads="1"/>
          </p:cNvSpPr>
          <p:nvPr/>
        </p:nvSpPr>
        <p:spPr bwMode="auto">
          <a:xfrm>
            <a:off x="437660" y="1975950"/>
            <a:ext cx="1100206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20. What is the value of each expression?</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(4.5 + 2.3) x 1.8 =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 5 – (3.2 + 2.8)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8.4 ÷ 2 + 1.6 =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(12.5 + 3.75) ÷ (4.5 – 2.25) + 6.4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32.8 ÷ [(6.4 + 1.6) x 0.5] = </a:t>
            </a:r>
          </a:p>
        </p:txBody>
      </p:sp>
    </p:spTree>
    <p:extLst>
      <p:ext uri="{BB962C8B-B14F-4D97-AF65-F5344CB8AC3E}">
        <p14:creationId xmlns:p14="http://schemas.microsoft.com/office/powerpoint/2010/main" val="38010752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647ED-97ED-2BC8-BF7E-50DB89A5901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0541EC6-78F8-5370-DBD4-C576C161328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B6D6779-C485-A8A5-C55A-BF1EE2235E0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A32B398-D6A6-05F6-683D-01F960E304F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333E55B-72B8-E697-A04A-B361D09C74C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5AF76F0-DC6B-2F90-45E6-E443020792D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0437DF0-35AD-3778-4FC8-D9AD5C54567B}"/>
              </a:ext>
            </a:extLst>
          </p:cNvPr>
          <p:cNvSpPr>
            <a:spLocks noChangeArrowheads="1"/>
          </p:cNvSpPr>
          <p:nvPr/>
        </p:nvSpPr>
        <p:spPr bwMode="auto">
          <a:xfrm>
            <a:off x="437660" y="1975950"/>
            <a:ext cx="1100206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21. Which expression doesn’t belong? Explain and justify your thinking using math.</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x 0.3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x 3 x 0.1</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x 0.1</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0.1 x 6</a:t>
            </a:r>
          </a:p>
        </p:txBody>
      </p:sp>
    </p:spTree>
    <p:extLst>
      <p:ext uri="{BB962C8B-B14F-4D97-AF65-F5344CB8AC3E}">
        <p14:creationId xmlns:p14="http://schemas.microsoft.com/office/powerpoint/2010/main" val="17273260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60AEC-4118-A50D-7E13-05A102BA4EF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95D5BCF-D07E-935C-0DCB-94075A590A6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83678E4-596D-C541-22DB-18159B0843C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8EBEEBC-3FB6-61DF-8DD5-6214F6702CF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6428E3B-56AF-7D54-C658-61E7A96B0D7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72EABA3-4E33-E22D-B6B7-9BF6310DB2F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6645204-997F-B715-1BCC-2A17C31E3A18}"/>
              </a:ext>
            </a:extLst>
          </p:cNvPr>
          <p:cNvSpPr>
            <a:spLocks noChangeArrowheads="1"/>
          </p:cNvSpPr>
          <p:nvPr/>
        </p:nvSpPr>
        <p:spPr bwMode="auto">
          <a:xfrm>
            <a:off x="437660" y="1930980"/>
            <a:ext cx="110020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22. I am thinking of two numbers. Neither number is a whole number. Their product is 12.78. What might the numbers be? </a:t>
            </a:r>
          </a:p>
        </p:txBody>
      </p:sp>
    </p:spTree>
    <p:extLst>
      <p:ext uri="{BB962C8B-B14F-4D97-AF65-F5344CB8AC3E}">
        <p14:creationId xmlns:p14="http://schemas.microsoft.com/office/powerpoint/2010/main" val="10498447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08CF0-BAA3-1CCA-35A4-A5ADD4A2B3D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6FADCA6-4648-47AB-B0E2-8976F481967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F0DFF29-9F8B-63F7-26A2-926D7B3FF5C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B71ADAE-4780-5CC9-F76D-5825D18066D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9D03328-F890-6590-6AAC-E04CF1B8E0E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2C280EE6-FC5C-415A-1E16-ED711A7A97C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F65A03F-BBA7-E6AE-3BE5-FF8368E3FAF8}"/>
              </a:ext>
            </a:extLst>
          </p:cNvPr>
          <p:cNvSpPr>
            <a:spLocks noChangeArrowheads="1"/>
          </p:cNvSpPr>
          <p:nvPr/>
        </p:nvSpPr>
        <p:spPr bwMode="auto">
          <a:xfrm>
            <a:off x="437660" y="1930980"/>
            <a:ext cx="110020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23. Two numbers multiply to give a product between 18 and 19. What might these numbers be?</a:t>
            </a:r>
          </a:p>
        </p:txBody>
      </p:sp>
    </p:spTree>
    <p:extLst>
      <p:ext uri="{BB962C8B-B14F-4D97-AF65-F5344CB8AC3E}">
        <p14:creationId xmlns:p14="http://schemas.microsoft.com/office/powerpoint/2010/main" val="27452540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9CC83-BFBA-23EF-0874-3AEB80D284E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1DDBDA6-06BE-1567-1AD1-EAF4E029C10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3A37F92-6D64-2F40-380B-C0C87482BCD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82177C3-B27B-E5B2-6DA7-635B7EFF418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17E176C-94CE-8D41-908F-85DB42928BF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3635B47-A5F0-B799-DAB6-E69A96E224C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97C7C64-42A7-1691-F151-5E0C6D7E5C20}"/>
              </a:ext>
            </a:extLst>
          </p:cNvPr>
          <p:cNvSpPr>
            <a:spLocks noChangeArrowheads="1"/>
          </p:cNvSpPr>
          <p:nvPr/>
        </p:nvSpPr>
        <p:spPr bwMode="auto">
          <a:xfrm>
            <a:off x="437660" y="1930980"/>
            <a:ext cx="1100206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24. I multiplied 27 by a decimal and got an answer less than 27. What might be the decimal that I multiplied 27 by?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Give at least 5 possibilities.</a:t>
            </a:r>
          </a:p>
        </p:txBody>
      </p:sp>
    </p:spTree>
    <p:extLst>
      <p:ext uri="{BB962C8B-B14F-4D97-AF65-F5344CB8AC3E}">
        <p14:creationId xmlns:p14="http://schemas.microsoft.com/office/powerpoint/2010/main" val="977219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D21E0-DEE8-E618-F4F0-74FFF9E6D9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370465B-3B87-49A5-E07B-3454B8F2A14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14753E9-2D0B-80A5-E385-CBBDBE834C1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DE58FDF-C46E-4BBD-5572-4070F85FF04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573EA3E-C0C4-8B67-2041-037E33CDBF4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9EFB470-E8A3-ED36-75C2-4ACBBDEBCE2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9D65C2B-6B01-4126-D7F3-841FDBBC4778}"/>
              </a:ext>
            </a:extLst>
          </p:cNvPr>
          <p:cNvSpPr>
            <a:spLocks noChangeArrowheads="1"/>
          </p:cNvSpPr>
          <p:nvPr/>
        </p:nvSpPr>
        <p:spPr bwMode="auto">
          <a:xfrm>
            <a:off x="573352" y="1975950"/>
            <a:ext cx="110452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 Use inverse operations to solve the equations. Show your steps and check your solutions.</a:t>
            </a:r>
          </a:p>
        </p:txBody>
      </p:sp>
      <p:pic>
        <p:nvPicPr>
          <p:cNvPr id="2" name="Picture 1" descr="A number with black text&#10;&#10;AI-generated content may be incorrect.">
            <a:extLst>
              <a:ext uri="{FF2B5EF4-FFF2-40B4-BE49-F238E27FC236}">
                <a16:creationId xmlns:a16="http://schemas.microsoft.com/office/drawing/2014/main" id="{96F49CCF-761F-740C-455F-B861982B84C5}"/>
              </a:ext>
            </a:extLst>
          </p:cNvPr>
          <p:cNvPicPr>
            <a:picLocks noChangeAspect="1"/>
          </p:cNvPicPr>
          <p:nvPr/>
        </p:nvPicPr>
        <p:blipFill>
          <a:blip r:embed="rId3"/>
          <a:stretch>
            <a:fillRect/>
          </a:stretch>
        </p:blipFill>
        <p:spPr>
          <a:xfrm>
            <a:off x="1170536" y="3565493"/>
            <a:ext cx="2743200" cy="939800"/>
          </a:xfrm>
          <a:prstGeom prst="rect">
            <a:avLst/>
          </a:prstGeom>
        </p:spPr>
      </p:pic>
      <p:pic>
        <p:nvPicPr>
          <p:cNvPr id="3" name="Picture 2" descr="A number and equal sign&#10;&#10;AI-generated content may be incorrect.">
            <a:extLst>
              <a:ext uri="{FF2B5EF4-FFF2-40B4-BE49-F238E27FC236}">
                <a16:creationId xmlns:a16="http://schemas.microsoft.com/office/drawing/2014/main" id="{7FA8CB05-0031-990D-E764-6DC17AFCE544}"/>
              </a:ext>
            </a:extLst>
          </p:cNvPr>
          <p:cNvPicPr>
            <a:picLocks noChangeAspect="1"/>
          </p:cNvPicPr>
          <p:nvPr/>
        </p:nvPicPr>
        <p:blipFill>
          <a:blip r:embed="rId4"/>
          <a:stretch>
            <a:fillRect/>
          </a:stretch>
        </p:blipFill>
        <p:spPr>
          <a:xfrm>
            <a:off x="6814461" y="3565493"/>
            <a:ext cx="3835400" cy="889000"/>
          </a:xfrm>
          <a:prstGeom prst="rect">
            <a:avLst/>
          </a:prstGeom>
        </p:spPr>
      </p:pic>
    </p:spTree>
    <p:extLst>
      <p:ext uri="{BB962C8B-B14F-4D97-AF65-F5344CB8AC3E}">
        <p14:creationId xmlns:p14="http://schemas.microsoft.com/office/powerpoint/2010/main" val="34639677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AEF37-7D3B-255E-F917-55412E8E281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8E87D13-7FD2-209A-82F5-6B0DB5DC486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76F633C-E41F-839E-EAC8-6271485B8AD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C78522A-B73E-AD60-DC0F-D0889A8A42A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CF4FBD6-A767-EEE7-0D1C-61CA7089F52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8552104-E1E0-861B-0BBA-EB6B4691EBF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3429BC3-C78B-0D6F-5E86-F756D4A15E54}"/>
              </a:ext>
            </a:extLst>
          </p:cNvPr>
          <p:cNvSpPr>
            <a:spLocks noChangeArrowheads="1"/>
          </p:cNvSpPr>
          <p:nvPr/>
        </p:nvSpPr>
        <p:spPr bwMode="auto">
          <a:xfrm>
            <a:off x="437660" y="2146424"/>
            <a:ext cx="110020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25. The area of a rectangle is 3.9 units squared. What might the perimeter be?</a:t>
            </a:r>
          </a:p>
        </p:txBody>
      </p:sp>
    </p:spTree>
    <p:extLst>
      <p:ext uri="{BB962C8B-B14F-4D97-AF65-F5344CB8AC3E}">
        <p14:creationId xmlns:p14="http://schemas.microsoft.com/office/powerpoint/2010/main" val="9105532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463E1-0DF8-6643-9739-585AD0570EE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842C2D3-142D-57E3-85BE-3682A4286B4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FCDC38E-06B4-8D8D-4ED5-4B66F742D42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DE4A3F7-B16D-EDA0-494D-E00BBC6FDF8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091517B-010E-12E2-BCC8-3AA4B8C7BF6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0971275-C3A7-BF1B-FC37-22FBCE9C31C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107B7A5-C643-1DE4-3A94-2C0416BD9A8A}"/>
              </a:ext>
            </a:extLst>
          </p:cNvPr>
          <p:cNvSpPr>
            <a:spLocks noChangeArrowheads="1"/>
          </p:cNvSpPr>
          <p:nvPr/>
        </p:nvSpPr>
        <p:spPr bwMode="auto">
          <a:xfrm>
            <a:off x="437660" y="1975950"/>
            <a:ext cx="110020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26. Explain why 51.2 ÷ 6.4 has the same value as 5.12 ÷ 0.64.</a:t>
            </a:r>
          </a:p>
        </p:txBody>
      </p:sp>
    </p:spTree>
    <p:extLst>
      <p:ext uri="{BB962C8B-B14F-4D97-AF65-F5344CB8AC3E}">
        <p14:creationId xmlns:p14="http://schemas.microsoft.com/office/powerpoint/2010/main" val="3188750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E3F90-4395-8C49-1657-DE60AFDAF58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42712F8-A8C7-8CBD-E3CC-7D7DE08B4EA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80D59C8-0954-7033-5B30-45103B19F1C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C43B999-339D-041B-9AE8-ED7E1C38D68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EC0A543-FE54-7D99-C015-94A3CF92C4C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F2521B9-3AB2-9F41-933E-D4C0997FE57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BB57FDA-79EC-984C-2F0E-E06CE03E145B}"/>
              </a:ext>
            </a:extLst>
          </p:cNvPr>
          <p:cNvSpPr>
            <a:spLocks noChangeArrowheads="1"/>
          </p:cNvSpPr>
          <p:nvPr/>
        </p:nvSpPr>
        <p:spPr bwMode="auto">
          <a:xfrm>
            <a:off x="437660" y="1760507"/>
            <a:ext cx="110020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27. Write two division statements that have the same value as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61.12 ÷ 3.2.</a:t>
            </a:r>
          </a:p>
        </p:txBody>
      </p:sp>
    </p:spTree>
    <p:extLst>
      <p:ext uri="{BB962C8B-B14F-4D97-AF65-F5344CB8AC3E}">
        <p14:creationId xmlns:p14="http://schemas.microsoft.com/office/powerpoint/2010/main" val="24574678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912F0-5D1F-1045-72A2-052E2946697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8C22EC7-CE6F-2C51-8602-89940A4CE3B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A67500C-665A-2581-0E9B-D1F4303EB81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3A90A19-DFE5-998D-CD86-0AF5EEA9529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C239EDD-21A4-77C0-17BD-27C7919C408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2F81C411-1E37-0182-8CD9-EF7E55ED29E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A375593-B9C3-E0F9-7E1A-17DBA76CFDEB}"/>
              </a:ext>
            </a:extLst>
          </p:cNvPr>
          <p:cNvSpPr>
            <a:spLocks noChangeArrowheads="1"/>
          </p:cNvSpPr>
          <p:nvPr/>
        </p:nvSpPr>
        <p:spPr bwMode="auto">
          <a:xfrm>
            <a:off x="437660" y="1930980"/>
            <a:ext cx="1100206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There is 0.162 liter of water in a 1-liter bottle. How much more water should be put in the bottle so it contains exactly 1 liter? Show your reasoning.</a:t>
            </a:r>
          </a:p>
        </p:txBody>
      </p:sp>
    </p:spTree>
    <p:extLst>
      <p:ext uri="{BB962C8B-B14F-4D97-AF65-F5344CB8AC3E}">
        <p14:creationId xmlns:p14="http://schemas.microsoft.com/office/powerpoint/2010/main" val="41950044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78C99-BEB2-7DB3-3E3C-2DA89F0D7CB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37B9451-3CE8-B772-BEFD-DA0D45FE8B9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9F887F4-7DD2-B5DB-C109-7746AAF500F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64A13E4-B7F2-0D20-5CDF-7157DE380E1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82E3614-15A7-663E-7AAC-65CC035A6F5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7ADE9E6-8B5F-7BA5-183A-97A3F8EB1BB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964FCD4-DBE0-2A7B-276E-4A08883362F1}"/>
              </a:ext>
            </a:extLst>
          </p:cNvPr>
          <p:cNvSpPr>
            <a:spLocks noChangeArrowheads="1"/>
          </p:cNvSpPr>
          <p:nvPr/>
        </p:nvSpPr>
        <p:spPr bwMode="auto">
          <a:xfrm>
            <a:off x="437660" y="2146424"/>
            <a:ext cx="110020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Diego is 59.5 inches tall. His brother is 40.125 inches tall. How much taller than his brother is Diego? Show your reasoning.</a:t>
            </a:r>
          </a:p>
        </p:txBody>
      </p:sp>
    </p:spTree>
    <p:extLst>
      <p:ext uri="{BB962C8B-B14F-4D97-AF65-F5344CB8AC3E}">
        <p14:creationId xmlns:p14="http://schemas.microsoft.com/office/powerpoint/2010/main" val="37441698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B8C0A-3527-ECB9-515E-BB04FB05BDD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F7F264D-A37F-B77C-1CE0-71E143CEEB2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F78C240-37C8-C6A2-22A8-93FED0B380C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9B7D349-6ED7-2525-9054-996730A9011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EFE78A3-D194-1F1E-0CB0-27FEC696C52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83626C9-F609-F919-7F46-909A72515A4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1B4DC2D-F832-1999-FDFD-1DB7DEAF99C0}"/>
              </a:ext>
            </a:extLst>
          </p:cNvPr>
          <p:cNvSpPr>
            <a:spLocks noChangeArrowheads="1"/>
          </p:cNvSpPr>
          <p:nvPr/>
        </p:nvSpPr>
        <p:spPr bwMode="auto">
          <a:xfrm>
            <a:off x="437660" y="1715537"/>
            <a:ext cx="1100206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A person rolls a ten-sided die multiple times. After each roll, they write the number in one of the available boxes. The goal is to create a question where the sum is as close to 10 as possible. Once a number has been written, it cannot be erased or rewritten. </a:t>
            </a:r>
          </a:p>
        </p:txBody>
      </p:sp>
      <p:pic>
        <p:nvPicPr>
          <p:cNvPr id="2" name="Picture 1" descr="A black square with a white square and a black plus&#10;&#10;AI-generated content may be incorrect.">
            <a:extLst>
              <a:ext uri="{FF2B5EF4-FFF2-40B4-BE49-F238E27FC236}">
                <a16:creationId xmlns:a16="http://schemas.microsoft.com/office/drawing/2014/main" id="{C3E23FE4-2086-B995-D72F-2E16B7F31198}"/>
              </a:ext>
            </a:extLst>
          </p:cNvPr>
          <p:cNvPicPr>
            <a:picLocks noChangeAspect="1"/>
          </p:cNvPicPr>
          <p:nvPr/>
        </p:nvPicPr>
        <p:blipFill>
          <a:blip r:embed="rId3"/>
          <a:stretch>
            <a:fillRect/>
          </a:stretch>
        </p:blipFill>
        <p:spPr>
          <a:xfrm>
            <a:off x="1888302" y="4065247"/>
            <a:ext cx="7914385" cy="1671165"/>
          </a:xfrm>
          <a:prstGeom prst="rect">
            <a:avLst/>
          </a:prstGeom>
        </p:spPr>
      </p:pic>
    </p:spTree>
    <p:extLst>
      <p:ext uri="{BB962C8B-B14F-4D97-AF65-F5344CB8AC3E}">
        <p14:creationId xmlns:p14="http://schemas.microsoft.com/office/powerpoint/2010/main" val="16033521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8C47A-83B5-890D-B9B2-27C113EE1FA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11CDC35-92F6-5F8C-0CBA-96E7A78F29A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055A176-5140-9E22-8647-B391A0F8D55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9A2F384-26DE-102C-0101-8142E8B38B5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849B8ED-699B-3664-C97C-F014DA56640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B1F74A0-6DB1-166A-DB84-2B95276DBB5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528814F-EC77-62F9-E9E0-6B0D0E41A8A8}"/>
              </a:ext>
            </a:extLst>
          </p:cNvPr>
          <p:cNvSpPr>
            <a:spLocks noChangeArrowheads="1"/>
          </p:cNvSpPr>
          <p:nvPr/>
        </p:nvSpPr>
        <p:spPr bwMode="auto">
          <a:xfrm>
            <a:off x="437660" y="1874728"/>
            <a:ext cx="1100206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Jodi went to a concession stand that sells pretzels for $4.25, drinks for $2.85, and bags of popcorn for $1.99 each. He bought at least one of each item and spent no more than $15.</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Could Jodi have purchased 2 pretzels, 2 drinks, and 2 bags of popcorn? Explain your reasoning.</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Could he have bought 1 pretzel, 1 drink, and 5 bags of popcorn? Explain your reasoning.</a:t>
            </a:r>
          </a:p>
        </p:txBody>
      </p:sp>
    </p:spTree>
    <p:extLst>
      <p:ext uri="{BB962C8B-B14F-4D97-AF65-F5344CB8AC3E}">
        <p14:creationId xmlns:p14="http://schemas.microsoft.com/office/powerpoint/2010/main" val="308436300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75CFA-1D8E-C44E-D673-16E147EAE3E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6AE4DB6-3BD7-3888-AC94-872AF526468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24DB123-A54A-7D80-E25A-CA5C23482FC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18DCEAA-ABF2-5BE0-17AA-572B83F0299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7EB1364-B6A6-EC4A-148A-370D1F6DCE1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CEB7E21-5154-D10D-6991-397AF231EF7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5BF1FFA-58CA-58BC-7123-9B39AC2F87E2}"/>
              </a:ext>
            </a:extLst>
          </p:cNvPr>
          <p:cNvSpPr>
            <a:spLocks noChangeArrowheads="1"/>
          </p:cNvSpPr>
          <p:nvPr/>
        </p:nvSpPr>
        <p:spPr bwMode="auto">
          <a:xfrm>
            <a:off x="437660" y="1930980"/>
            <a:ext cx="1100206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A bag of nickels weighs 5.1 kilogram. Each nickel weighs 2.5 grams. About how many nickels are in the bag?</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3796810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634B1-66D6-379A-191E-56FD730F603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5CD8995-37D9-85FC-44DC-C35FB7AC4C0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3259059-D94D-13ED-2B70-16BAF79820B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7B2C048-964C-6B10-4F8D-70AEC6C0E48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433C965-15C3-A255-4C9C-28F3E9624C4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32EC8F5-2F6A-3CFD-5B28-806E6074515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B036B70-18DB-94F2-D68E-4EC70A075F7B}"/>
              </a:ext>
            </a:extLst>
          </p:cNvPr>
          <p:cNvSpPr>
            <a:spLocks noChangeArrowheads="1"/>
          </p:cNvSpPr>
          <p:nvPr/>
        </p:nvSpPr>
        <p:spPr bwMode="auto">
          <a:xfrm>
            <a:off x="437660" y="1930980"/>
            <a:ext cx="1100206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A roll of ribbon was 12 meters long. Diego cut 9 pieces of ribbon that were 0.4 meter each to tie some presents. He then used the remaining ribbon to make some wreaths. Each wreath required 0.6 meter. For each question, explain your reasoning.</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How many meters of ribbon were available for making wreaths?</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How many wreaths could Diego make with the available ribbon?</a:t>
            </a:r>
          </a:p>
        </p:txBody>
      </p:sp>
    </p:spTree>
    <p:extLst>
      <p:ext uri="{BB962C8B-B14F-4D97-AF65-F5344CB8AC3E}">
        <p14:creationId xmlns:p14="http://schemas.microsoft.com/office/powerpoint/2010/main" val="166556190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4DB14-D7CD-1AA4-CC56-EC0A694ED8D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A1DCB03-552F-3F00-E2A0-B223E05BD96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92C8B18-4EA6-54DB-C27E-70ADD888767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3649FFC-8C25-7FC2-8AD1-C2BDE72FD13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3C5AD38-889F-6B99-FCC2-AF137BC9D68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CE231F2-75DF-833E-3803-B1E399E3E34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27DB504-487A-952D-75BE-A59E1928FFA5}"/>
              </a:ext>
            </a:extLst>
          </p:cNvPr>
          <p:cNvSpPr>
            <a:spLocks noChangeArrowheads="1"/>
          </p:cNvSpPr>
          <p:nvPr/>
        </p:nvSpPr>
        <p:spPr bwMode="auto">
          <a:xfrm>
            <a:off x="437660" y="1930980"/>
            <a:ext cx="110020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A swimming pool is being filled with water at a rate of 2.4 liters per minute. After 35 minutes, the pool already has 18.5 liters in it?</a:t>
            </a:r>
          </a:p>
        </p:txBody>
      </p:sp>
    </p:spTree>
    <p:extLst>
      <p:ext uri="{BB962C8B-B14F-4D97-AF65-F5344CB8AC3E}">
        <p14:creationId xmlns:p14="http://schemas.microsoft.com/office/powerpoint/2010/main" val="3485786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2FDEB-F743-608E-50C6-AFC0C120B56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FA63D40-D621-23E2-D84B-9446704D7DA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932B2F4-D3C5-F249-7D06-AF20D34B6A2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54C119E-F2F6-8AB1-8225-8E7EDB24A1A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A36A6F4-0CF5-961E-80BA-B8691B83EEB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048E0D6-0373-0285-C8FA-017A0E742AF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A8D149A-AE88-F7A9-31D8-B954CB557AB1}"/>
              </a:ext>
            </a:extLst>
          </p:cNvPr>
          <p:cNvSpPr>
            <a:spLocks noChangeArrowheads="1"/>
          </p:cNvSpPr>
          <p:nvPr/>
        </p:nvSpPr>
        <p:spPr bwMode="auto">
          <a:xfrm>
            <a:off x="573352" y="1529273"/>
            <a:ext cx="11045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 Create word sentences. </a:t>
            </a:r>
          </a:p>
        </p:txBody>
      </p:sp>
      <p:graphicFrame>
        <p:nvGraphicFramePr>
          <p:cNvPr id="4" name="Table 3">
            <a:extLst>
              <a:ext uri="{FF2B5EF4-FFF2-40B4-BE49-F238E27FC236}">
                <a16:creationId xmlns:a16="http://schemas.microsoft.com/office/drawing/2014/main" id="{8B0640BF-8C18-80ED-CAED-200430FE3A3A}"/>
              </a:ext>
            </a:extLst>
          </p:cNvPr>
          <p:cNvGraphicFramePr>
            <a:graphicFrameLocks noGrp="1"/>
          </p:cNvGraphicFramePr>
          <p:nvPr>
            <p:extLst>
              <p:ext uri="{D42A27DB-BD31-4B8C-83A1-F6EECF244321}">
                <p14:modId xmlns:p14="http://schemas.microsoft.com/office/powerpoint/2010/main" val="3187009104"/>
              </p:ext>
            </p:extLst>
          </p:nvPr>
        </p:nvGraphicFramePr>
        <p:xfrm>
          <a:off x="767905" y="2144948"/>
          <a:ext cx="9699057" cy="4355734"/>
        </p:xfrm>
        <a:graphic>
          <a:graphicData uri="http://schemas.openxmlformats.org/drawingml/2006/table">
            <a:tbl>
              <a:tblPr firstRow="1" bandRow="1">
                <a:tableStyleId>{5C22544A-7EE6-4342-B048-85BDC9FD1C3A}</a:tableStyleId>
              </a:tblPr>
              <a:tblGrid>
                <a:gridCol w="6496862">
                  <a:extLst>
                    <a:ext uri="{9D8B030D-6E8A-4147-A177-3AD203B41FA5}">
                      <a16:colId xmlns:a16="http://schemas.microsoft.com/office/drawing/2014/main" val="1155244571"/>
                    </a:ext>
                  </a:extLst>
                </a:gridCol>
                <a:gridCol w="3202195">
                  <a:extLst>
                    <a:ext uri="{9D8B030D-6E8A-4147-A177-3AD203B41FA5}">
                      <a16:colId xmlns:a16="http://schemas.microsoft.com/office/drawing/2014/main" val="3530805042"/>
                    </a:ext>
                  </a:extLst>
                </a:gridCol>
              </a:tblGrid>
              <a:tr h="531947">
                <a:tc>
                  <a:txBody>
                    <a:bodyPr/>
                    <a:lstStyle/>
                    <a:p>
                      <a:pPr algn="ctr" rtl="0" fontAlgn="t">
                        <a:spcAft>
                          <a:spcPts val="800"/>
                        </a:spcAft>
                        <a:buNone/>
                      </a:pPr>
                      <a:r>
                        <a:rPr lang="en-CA" sz="2400" b="1" i="0" u="none" strike="noStrike">
                          <a:solidFill>
                            <a:srgbClr val="000000"/>
                          </a:solidFill>
                          <a:effectLst/>
                          <a:latin typeface="+mj-lt"/>
                        </a:rPr>
                        <a:t>Word Sentence</a:t>
                      </a:r>
                      <a:endParaRPr lang="en-CA" sz="240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400" b="1" i="0" u="none" strike="noStrike">
                          <a:solidFill>
                            <a:srgbClr val="000000"/>
                          </a:solidFill>
                          <a:effectLst/>
                          <a:latin typeface="+mj-lt"/>
                        </a:rPr>
                        <a:t>Equation</a:t>
                      </a:r>
                      <a:endParaRPr lang="en-CA" sz="240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968117"/>
                  </a:ext>
                </a:extLst>
              </a:tr>
              <a:tr h="531947">
                <a:tc>
                  <a:txBody>
                    <a:bodyPr/>
                    <a:lstStyle/>
                    <a:p>
                      <a:pPr rtl="0" fontAlgn="t">
                        <a:spcAft>
                          <a:spcPts val="800"/>
                        </a:spcAft>
                        <a:buNone/>
                      </a:pPr>
                      <a:r>
                        <a:rPr lang="en-CA" sz="2400" b="0" i="0" u="none" strike="noStrike">
                          <a:solidFill>
                            <a:srgbClr val="000000"/>
                          </a:solidFill>
                          <a:effectLst/>
                          <a:latin typeface="+mj-lt"/>
                        </a:rPr>
                        <a:t>Three times a number plus two is ten.</a:t>
                      </a:r>
                      <a:endParaRPr lang="en-CA" sz="240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spcAft>
                          <a:spcPts val="800"/>
                        </a:spcAft>
                        <a:buNone/>
                      </a:pPr>
                      <a:r>
                        <a:rPr lang="en-CA" sz="2400" b="0" i="0" u="none" strike="noStrike">
                          <a:solidFill>
                            <a:srgbClr val="000000"/>
                          </a:solidFill>
                          <a:effectLst/>
                          <a:latin typeface="+mj-lt"/>
                        </a:rPr>
                        <a:t>3x + 2 = 10</a:t>
                      </a:r>
                      <a:endParaRPr lang="en-CA" sz="240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4289971"/>
                  </a:ext>
                </a:extLst>
              </a:tr>
              <a:tr h="774284">
                <a:tc>
                  <a:txBody>
                    <a:bodyPr/>
                    <a:lstStyle/>
                    <a:p>
                      <a:pPr fontAlgn="t">
                        <a:buNone/>
                      </a:pPr>
                      <a:br>
                        <a:rPr lang="en-CA" sz="2400">
                          <a:effectLst/>
                          <a:latin typeface="+mj-lt"/>
                        </a:rPr>
                      </a:br>
                      <a:endParaRPr lang="en-CA" sz="240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spcAft>
                          <a:spcPts val="800"/>
                        </a:spcAft>
                        <a:buNone/>
                      </a:pPr>
                      <a:r>
                        <a:rPr lang="en-CA" sz="2400" b="0" i="0" u="none" strike="noStrike">
                          <a:solidFill>
                            <a:srgbClr val="000000"/>
                          </a:solidFill>
                          <a:effectLst/>
                          <a:latin typeface="+mj-lt"/>
                        </a:rPr>
                        <a:t>3x = 9</a:t>
                      </a:r>
                      <a:endParaRPr lang="en-CA" sz="240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693311"/>
                  </a:ext>
                </a:extLst>
              </a:tr>
              <a:tr h="774284">
                <a:tc>
                  <a:txBody>
                    <a:bodyPr/>
                    <a:lstStyle/>
                    <a:p>
                      <a:pPr fontAlgn="t">
                        <a:buNone/>
                      </a:pPr>
                      <a:br>
                        <a:rPr lang="en-CA" sz="2400">
                          <a:effectLst/>
                          <a:latin typeface="+mj-lt"/>
                        </a:rPr>
                      </a:br>
                      <a:endParaRPr lang="en-CA" sz="240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spcAft>
                          <a:spcPts val="800"/>
                        </a:spcAft>
                        <a:buNone/>
                      </a:pPr>
                      <a:r>
                        <a:rPr lang="en-CA" sz="2400" b="0" i="0" u="none" strike="noStrike">
                          <a:solidFill>
                            <a:srgbClr val="000000"/>
                          </a:solidFill>
                          <a:effectLst/>
                          <a:latin typeface="+mj-lt"/>
                        </a:rPr>
                        <a:t>2x + 4 = 10</a:t>
                      </a:r>
                      <a:endParaRPr lang="en-CA" sz="240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1930720"/>
                  </a:ext>
                </a:extLst>
              </a:tr>
              <a:tr h="774284">
                <a:tc>
                  <a:txBody>
                    <a:bodyPr/>
                    <a:lstStyle/>
                    <a:p>
                      <a:pPr fontAlgn="t">
                        <a:buNone/>
                      </a:pPr>
                      <a:br>
                        <a:rPr lang="en-CA" sz="2400">
                          <a:effectLst/>
                          <a:latin typeface="+mj-lt"/>
                        </a:rPr>
                      </a:br>
                      <a:endParaRPr lang="en-CA" sz="240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spcAft>
                          <a:spcPts val="800"/>
                        </a:spcAft>
                        <a:buNone/>
                      </a:pPr>
                      <a:r>
                        <a:rPr lang="en-CA" sz="2400" b="0" i="0" u="none" strike="noStrike">
                          <a:solidFill>
                            <a:srgbClr val="000000"/>
                          </a:solidFill>
                          <a:effectLst/>
                          <a:latin typeface="+mj-lt"/>
                        </a:rPr>
                        <a:t>9 = 5x - 27</a:t>
                      </a:r>
                      <a:endParaRPr lang="en-CA" sz="240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333235"/>
                  </a:ext>
                </a:extLst>
              </a:tr>
              <a:tr h="774284">
                <a:tc>
                  <a:txBody>
                    <a:bodyPr/>
                    <a:lstStyle/>
                    <a:p>
                      <a:pPr fontAlgn="t">
                        <a:buNone/>
                      </a:pPr>
                      <a:br>
                        <a:rPr lang="en-CA" sz="2400">
                          <a:effectLst/>
                          <a:latin typeface="+mj-lt"/>
                        </a:rPr>
                      </a:br>
                      <a:endParaRPr lang="en-CA" sz="240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spcAft>
                          <a:spcPts val="800"/>
                        </a:spcAft>
                        <a:buNone/>
                      </a:pPr>
                      <a:r>
                        <a:rPr lang="en-CA" sz="2400" b="0" i="0" u="none" strike="noStrike" dirty="0">
                          <a:solidFill>
                            <a:srgbClr val="000000"/>
                          </a:solidFill>
                          <a:effectLst/>
                          <a:latin typeface="+mj-lt"/>
                        </a:rPr>
                        <a:t>7 + 4x = 12</a:t>
                      </a:r>
                      <a:endParaRPr lang="en-CA" sz="2400" dirty="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438329"/>
                  </a:ext>
                </a:extLst>
              </a:tr>
            </a:tbl>
          </a:graphicData>
        </a:graphic>
      </p:graphicFrame>
    </p:spTree>
    <p:extLst>
      <p:ext uri="{BB962C8B-B14F-4D97-AF65-F5344CB8AC3E}">
        <p14:creationId xmlns:p14="http://schemas.microsoft.com/office/powerpoint/2010/main" val="341084669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24542-8920-7E3F-55CA-5C881D9F632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3A030C7-1B6F-ACB1-986C-8B23A3FC970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5590D19-592C-6347-566B-E9306CE6112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91309AF-6EAD-7C6F-E45F-9DBA4D84B17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F5D8C53-6302-4A1F-98F5-0D229449A8E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26FF588-9EB1-19A2-E183-B5A3193B8FC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DECIMALS: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93E5FC4-B52C-FD10-5A4A-886551CD0FF1}"/>
              </a:ext>
            </a:extLst>
          </p:cNvPr>
          <p:cNvSpPr>
            <a:spLocks noChangeArrowheads="1"/>
          </p:cNvSpPr>
          <p:nvPr/>
        </p:nvSpPr>
        <p:spPr bwMode="auto">
          <a:xfrm>
            <a:off x="437660" y="1715536"/>
            <a:ext cx="1100206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 A car travels 248.6 km on the first day and 312.4km on the second day. On the third day it travels half the distanced of the second day. What is the total distance travelled?</a:t>
            </a:r>
          </a:p>
        </p:txBody>
      </p:sp>
    </p:spTree>
    <p:extLst>
      <p:ext uri="{BB962C8B-B14F-4D97-AF65-F5344CB8AC3E}">
        <p14:creationId xmlns:p14="http://schemas.microsoft.com/office/powerpoint/2010/main" val="99023663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5267E7F-D88D-9025-4924-C4A24B9D7230}"/>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42DC44B2-6635-358E-1887-B8E460DE6659}"/>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7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PERCENTS</a:t>
            </a:r>
          </a:p>
        </p:txBody>
      </p:sp>
      <p:grpSp>
        <p:nvGrpSpPr>
          <p:cNvPr id="3" name="Group 2">
            <a:extLst>
              <a:ext uri="{FF2B5EF4-FFF2-40B4-BE49-F238E27FC236}">
                <a16:creationId xmlns:a16="http://schemas.microsoft.com/office/drawing/2014/main" id="{1BF261B0-5209-31D5-80AA-488D37A494BD}"/>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52863058-4D2B-B154-D68D-0117B8C924BB}"/>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E3B524AF-CCB5-740D-0C83-4929B41C3E6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0643A54A-DBDA-AC27-03E1-91A094C427FC}"/>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42652541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765A4-764A-B28B-3DD1-B4C6157F274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2F35061-4E72-B610-4F05-4DC5999CF6E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C443FB6-54B0-29F2-5E72-40F3DF7A1DE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2DAFEB4-96E1-85FB-5FBC-6155ADEBC44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9BF218F-476E-6A16-66AB-967FC64D8DF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780AA5B-6086-199E-6A94-E2ACEAAC0D8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DE34594-3A9D-781A-439D-2B8CB1FA5AE4}"/>
              </a:ext>
            </a:extLst>
          </p:cNvPr>
          <p:cNvSpPr>
            <a:spLocks noChangeArrowheads="1"/>
          </p:cNvSpPr>
          <p:nvPr/>
        </p:nvSpPr>
        <p:spPr bwMode="auto">
          <a:xfrm>
            <a:off x="437660" y="1871161"/>
            <a:ext cx="1076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Convert the following decimals into percents.</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Table 1">
            <a:extLst>
              <a:ext uri="{FF2B5EF4-FFF2-40B4-BE49-F238E27FC236}">
                <a16:creationId xmlns:a16="http://schemas.microsoft.com/office/drawing/2014/main" id="{DFA9BFEC-1661-2F4A-0C53-DBD97B6DE2B9}"/>
              </a:ext>
            </a:extLst>
          </p:cNvPr>
          <p:cNvGraphicFramePr>
            <a:graphicFrameLocks noGrp="1"/>
          </p:cNvGraphicFramePr>
          <p:nvPr/>
        </p:nvGraphicFramePr>
        <p:xfrm>
          <a:off x="583306" y="2394380"/>
          <a:ext cx="8883423" cy="3374408"/>
        </p:xfrm>
        <a:graphic>
          <a:graphicData uri="http://schemas.openxmlformats.org/drawingml/2006/table">
            <a:tbl>
              <a:tblPr firstRow="1" bandRow="1">
                <a:tableStyleId>{5C22544A-7EE6-4342-B048-85BDC9FD1C3A}</a:tableStyleId>
              </a:tblPr>
              <a:tblGrid>
                <a:gridCol w="4329061">
                  <a:extLst>
                    <a:ext uri="{9D8B030D-6E8A-4147-A177-3AD203B41FA5}">
                      <a16:colId xmlns:a16="http://schemas.microsoft.com/office/drawing/2014/main" val="845188623"/>
                    </a:ext>
                  </a:extLst>
                </a:gridCol>
                <a:gridCol w="4554362">
                  <a:extLst>
                    <a:ext uri="{9D8B030D-6E8A-4147-A177-3AD203B41FA5}">
                      <a16:colId xmlns:a16="http://schemas.microsoft.com/office/drawing/2014/main" val="1517845125"/>
                    </a:ext>
                  </a:extLst>
                </a:gridCol>
              </a:tblGrid>
              <a:tr h="1687204">
                <a:tc>
                  <a:txBody>
                    <a:bodyPr/>
                    <a:lstStyle/>
                    <a:p>
                      <a:pPr marL="0" indent="0" algn="ctr">
                        <a:buFontTx/>
                        <a:buNone/>
                      </a:pPr>
                      <a:r>
                        <a:rPr lang="en-CA" sz="3200" b="0" dirty="0">
                          <a:solidFill>
                            <a:srgbClr val="000000"/>
                          </a:solidFill>
                          <a:ea typeface="Times New Roman" panose="02020603050405020304" pitchFamily="18" charset="0"/>
                          <a:cs typeface="Arial" panose="020B0604020202020204" pitchFamily="34" charset="0"/>
                        </a:rPr>
                        <a:t>0.6</a:t>
                      </a:r>
                    </a:p>
                    <a:p>
                      <a:pPr algn="ctr">
                        <a:buFontTx/>
                        <a:buNone/>
                      </a:pPr>
                      <a:endParaRPr lang="en-US"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fontAlgn="base">
                        <a:buFontTx/>
                        <a:buNone/>
                      </a:pPr>
                      <a:r>
                        <a:rPr lang="en-CA" sz="3200" b="0" dirty="0">
                          <a:solidFill>
                            <a:srgbClr val="000000"/>
                          </a:solidFill>
                          <a:ea typeface="Times New Roman" panose="02020603050405020304" pitchFamily="18" charset="0"/>
                          <a:cs typeface="Arial" panose="020B0604020202020204" pitchFamily="34" charset="0"/>
                        </a:rPr>
                        <a:t>0.125</a:t>
                      </a:r>
                    </a:p>
                    <a:p>
                      <a:pPr algn="ctr">
                        <a:buFontTx/>
                        <a:buNone/>
                      </a:pPr>
                      <a:endParaRPr lang="en-US"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2922283"/>
                  </a:ext>
                </a:extLst>
              </a:tr>
              <a:tr h="1687204">
                <a:tc>
                  <a:txBody>
                    <a:bodyPr/>
                    <a:lstStyle/>
                    <a:p>
                      <a:pPr marL="0" marR="0" lvl="0" indent="0" algn="ctr" defTabSz="684063" rtl="0" eaLnBrk="1" fontAlgn="auto" latinLnBrk="0" hangingPunct="1">
                        <a:lnSpc>
                          <a:spcPct val="100000"/>
                        </a:lnSpc>
                        <a:spcBef>
                          <a:spcPts val="0"/>
                        </a:spcBef>
                        <a:spcAft>
                          <a:spcPts val="0"/>
                        </a:spcAft>
                        <a:buClrTx/>
                        <a:buSzTx/>
                        <a:buFontTx/>
                        <a:buNone/>
                        <a:tabLst/>
                        <a:defRPr/>
                      </a:pPr>
                      <a:r>
                        <a:rPr lang="en-CA" sz="3200" b="0" dirty="0">
                          <a:solidFill>
                            <a:srgbClr val="000000"/>
                          </a:solidFill>
                          <a:ea typeface="Times New Roman" panose="02020603050405020304" pitchFamily="18" charset="0"/>
                          <a:cs typeface="Arial" panose="020B0604020202020204" pitchFamily="34" charset="0"/>
                        </a:rPr>
                        <a:t>1.35</a:t>
                      </a:r>
                    </a:p>
                    <a:p>
                      <a:pPr algn="ctr">
                        <a:buFontTx/>
                        <a:buNone/>
                      </a:pPr>
                      <a:endParaRPr lang="en-US"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4063" rtl="0" eaLnBrk="1" fontAlgn="auto" latinLnBrk="0" hangingPunct="1">
                        <a:lnSpc>
                          <a:spcPct val="100000"/>
                        </a:lnSpc>
                        <a:spcBef>
                          <a:spcPts val="0"/>
                        </a:spcBef>
                        <a:spcAft>
                          <a:spcPts val="0"/>
                        </a:spcAft>
                        <a:buClrTx/>
                        <a:buSzTx/>
                        <a:buFontTx/>
                        <a:buNone/>
                        <a:tabLst/>
                        <a:defRPr/>
                      </a:pPr>
                      <a:r>
                        <a:rPr lang="en-CA" sz="3200" b="0" dirty="0">
                          <a:solidFill>
                            <a:srgbClr val="000000"/>
                          </a:solidFill>
                          <a:ea typeface="Times New Roman" panose="02020603050405020304" pitchFamily="18" charset="0"/>
                          <a:cs typeface="Arial" panose="020B0604020202020204" pitchFamily="34" charset="0"/>
                        </a:rPr>
                        <a:t>0.048</a:t>
                      </a:r>
                    </a:p>
                    <a:p>
                      <a:pPr algn="ctr">
                        <a:buFontTx/>
                        <a:buNone/>
                      </a:pPr>
                      <a:endParaRPr lang="en-US"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4821612"/>
                  </a:ext>
                </a:extLst>
              </a:tr>
            </a:tbl>
          </a:graphicData>
        </a:graphic>
      </p:graphicFrame>
    </p:spTree>
    <p:extLst>
      <p:ext uri="{BB962C8B-B14F-4D97-AF65-F5344CB8AC3E}">
        <p14:creationId xmlns:p14="http://schemas.microsoft.com/office/powerpoint/2010/main" val="306000207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6410C-F098-94A8-EB7E-9B41298AEDF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DA2AFA8-8AD7-D34D-B02D-4BD600E6334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86A8697-D388-8B1F-110F-613DE124184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81E579A-BF36-4D8E-B395-BDB297A5533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BBB0810-6712-046A-805C-754703B2BDE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BC88C50-1669-A17A-9878-F252AA07660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A314D8E-BED9-BF22-F98F-35A2584739E9}"/>
              </a:ext>
            </a:extLst>
          </p:cNvPr>
          <p:cNvSpPr>
            <a:spLocks noChangeArrowheads="1"/>
          </p:cNvSpPr>
          <p:nvPr/>
        </p:nvSpPr>
        <p:spPr bwMode="auto">
          <a:xfrm>
            <a:off x="437660" y="1871161"/>
            <a:ext cx="1076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Convert the following percents into decimals</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a:extLst>
              <a:ext uri="{FF2B5EF4-FFF2-40B4-BE49-F238E27FC236}">
                <a16:creationId xmlns:a16="http://schemas.microsoft.com/office/drawing/2014/main" id="{9AB3EDFF-E460-E781-BD15-24BE8EFB9D0D}"/>
              </a:ext>
            </a:extLst>
          </p:cNvPr>
          <p:cNvGraphicFramePr>
            <a:graphicFrameLocks noGrp="1"/>
          </p:cNvGraphicFramePr>
          <p:nvPr/>
        </p:nvGraphicFramePr>
        <p:xfrm>
          <a:off x="569858" y="2394381"/>
          <a:ext cx="8695166" cy="3514664"/>
        </p:xfrm>
        <a:graphic>
          <a:graphicData uri="http://schemas.openxmlformats.org/drawingml/2006/table">
            <a:tbl>
              <a:tblPr firstRow="1" bandRow="1">
                <a:tableStyleId>{5C22544A-7EE6-4342-B048-85BDC9FD1C3A}</a:tableStyleId>
              </a:tblPr>
              <a:tblGrid>
                <a:gridCol w="4237319">
                  <a:extLst>
                    <a:ext uri="{9D8B030D-6E8A-4147-A177-3AD203B41FA5}">
                      <a16:colId xmlns:a16="http://schemas.microsoft.com/office/drawing/2014/main" val="845188623"/>
                    </a:ext>
                  </a:extLst>
                </a:gridCol>
                <a:gridCol w="4457847">
                  <a:extLst>
                    <a:ext uri="{9D8B030D-6E8A-4147-A177-3AD203B41FA5}">
                      <a16:colId xmlns:a16="http://schemas.microsoft.com/office/drawing/2014/main" val="1517845125"/>
                    </a:ext>
                  </a:extLst>
                </a:gridCol>
              </a:tblGrid>
              <a:tr h="1757332">
                <a:tc>
                  <a:txBody>
                    <a:bodyPr/>
                    <a:lstStyle/>
                    <a:p>
                      <a:pPr marL="0" indent="0" algn="ctr">
                        <a:buFontTx/>
                        <a:buNone/>
                      </a:pPr>
                      <a:r>
                        <a:rPr lang="en-CA" sz="3200" b="0" dirty="0">
                          <a:solidFill>
                            <a:srgbClr val="000000"/>
                          </a:solidFill>
                          <a:ea typeface="Times New Roman" panose="02020603050405020304" pitchFamily="18" charset="0"/>
                          <a:cs typeface="Arial" panose="020B0604020202020204" pitchFamily="34" charset="0"/>
                        </a:rPr>
                        <a:t>48%</a:t>
                      </a:r>
                    </a:p>
                    <a:p>
                      <a:pPr algn="ctr">
                        <a:buFontTx/>
                        <a:buNone/>
                      </a:pPr>
                      <a:endParaRPr lang="en-US"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fontAlgn="base">
                        <a:buFontTx/>
                        <a:buNone/>
                      </a:pPr>
                      <a:r>
                        <a:rPr lang="en-CA" sz="3200" b="0" dirty="0">
                          <a:solidFill>
                            <a:srgbClr val="000000"/>
                          </a:solidFill>
                          <a:ea typeface="Times New Roman" panose="02020603050405020304" pitchFamily="18" charset="0"/>
                          <a:cs typeface="Arial" panose="020B0604020202020204" pitchFamily="34" charset="0"/>
                        </a:rPr>
                        <a:t>7.5%</a:t>
                      </a:r>
                    </a:p>
                    <a:p>
                      <a:pPr algn="ctr">
                        <a:buFontTx/>
                        <a:buNone/>
                      </a:pPr>
                      <a:endParaRPr lang="en-US"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2922283"/>
                  </a:ext>
                </a:extLst>
              </a:tr>
              <a:tr h="1757332">
                <a:tc>
                  <a:txBody>
                    <a:bodyPr/>
                    <a:lstStyle/>
                    <a:p>
                      <a:pPr marL="0" marR="0" lvl="0" indent="0" algn="ctr" defTabSz="684063" rtl="0" eaLnBrk="1" fontAlgn="auto" latinLnBrk="0" hangingPunct="1">
                        <a:lnSpc>
                          <a:spcPct val="100000"/>
                        </a:lnSpc>
                        <a:spcBef>
                          <a:spcPts val="0"/>
                        </a:spcBef>
                        <a:spcAft>
                          <a:spcPts val="0"/>
                        </a:spcAft>
                        <a:buClrTx/>
                        <a:buSzTx/>
                        <a:buFontTx/>
                        <a:buNone/>
                        <a:tabLst/>
                        <a:defRPr/>
                      </a:pPr>
                      <a:r>
                        <a:rPr lang="en-CA" sz="3200" b="0" dirty="0">
                          <a:solidFill>
                            <a:srgbClr val="000000"/>
                          </a:solidFill>
                          <a:ea typeface="Times New Roman" panose="02020603050405020304" pitchFamily="18" charset="0"/>
                          <a:cs typeface="Arial" panose="020B0604020202020204" pitchFamily="34" charset="0"/>
                        </a:rPr>
                        <a:t>120%</a:t>
                      </a:r>
                    </a:p>
                    <a:p>
                      <a:pPr algn="ctr">
                        <a:buFontTx/>
                        <a:buNone/>
                      </a:pPr>
                      <a:endParaRPr lang="en-US"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4063" rtl="0" eaLnBrk="1" fontAlgn="auto" latinLnBrk="0" hangingPunct="1">
                        <a:lnSpc>
                          <a:spcPct val="100000"/>
                        </a:lnSpc>
                        <a:spcBef>
                          <a:spcPts val="0"/>
                        </a:spcBef>
                        <a:spcAft>
                          <a:spcPts val="0"/>
                        </a:spcAft>
                        <a:buClrTx/>
                        <a:buSzTx/>
                        <a:buFontTx/>
                        <a:buNone/>
                        <a:tabLst/>
                        <a:defRPr/>
                      </a:pPr>
                      <a:r>
                        <a:rPr lang="en-CA" sz="3200" b="0" dirty="0">
                          <a:solidFill>
                            <a:srgbClr val="000000"/>
                          </a:solidFill>
                          <a:ea typeface="Times New Roman" panose="02020603050405020304" pitchFamily="18" charset="0"/>
                          <a:cs typeface="Arial" panose="020B0604020202020204" pitchFamily="34" charset="0"/>
                        </a:rPr>
                        <a:t>0.4%</a:t>
                      </a:r>
                    </a:p>
                    <a:p>
                      <a:pPr algn="ctr">
                        <a:buFontTx/>
                        <a:buNone/>
                      </a:pPr>
                      <a:endParaRPr lang="en-US"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4821612"/>
                  </a:ext>
                </a:extLst>
              </a:tr>
            </a:tbl>
          </a:graphicData>
        </a:graphic>
      </p:graphicFrame>
    </p:spTree>
    <p:extLst>
      <p:ext uri="{BB962C8B-B14F-4D97-AF65-F5344CB8AC3E}">
        <p14:creationId xmlns:p14="http://schemas.microsoft.com/office/powerpoint/2010/main" val="131922298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640F1-CF94-9158-FA9C-BCCDA79ACED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A57697E-2E1E-EC99-2518-ED568683B26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0AD0C21-F87D-3F70-C97B-AAC09EFC155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DD1F73C-098F-D55B-0687-09BA7C5B577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6F77A65-4916-4031-DAE9-C51F4A1FB2D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3E3BCBB-07F4-4AA2-8FB5-87E7CE363B2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7DE70C6-D880-498C-DAC5-74D48216F7F7}"/>
              </a:ext>
            </a:extLst>
          </p:cNvPr>
          <p:cNvSpPr>
            <a:spLocks noChangeArrowheads="1"/>
          </p:cNvSpPr>
          <p:nvPr/>
        </p:nvSpPr>
        <p:spPr bwMode="auto">
          <a:xfrm>
            <a:off x="437660" y="1871161"/>
            <a:ext cx="1076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Find 25% of 84.</a:t>
            </a:r>
          </a:p>
        </p:txBody>
      </p:sp>
    </p:spTree>
    <p:extLst>
      <p:ext uri="{BB962C8B-B14F-4D97-AF65-F5344CB8AC3E}">
        <p14:creationId xmlns:p14="http://schemas.microsoft.com/office/powerpoint/2010/main" val="16523313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7C362-F671-005D-84C4-A158F4AE496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84C8036-1B23-DA58-1DD9-79552259313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D80CC08-5824-B487-B81A-CB76F0EBFED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4114875-4DC1-88E6-FDF9-3F821DB2D3A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5F1514B-FA2F-2C8D-0B97-3663BC66FCA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C822052-6FB7-7FE4-4925-6AB20F3491B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15C9D2A-8D58-18C1-63E7-E0B0D24D5642}"/>
              </a:ext>
            </a:extLst>
          </p:cNvPr>
          <p:cNvSpPr>
            <a:spLocks noChangeArrowheads="1"/>
          </p:cNvSpPr>
          <p:nvPr/>
        </p:nvSpPr>
        <p:spPr bwMode="auto">
          <a:xfrm>
            <a:off x="437660" y="1871161"/>
            <a:ext cx="1076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Find 18% of 250.</a:t>
            </a:r>
          </a:p>
        </p:txBody>
      </p:sp>
    </p:spTree>
    <p:extLst>
      <p:ext uri="{BB962C8B-B14F-4D97-AF65-F5344CB8AC3E}">
        <p14:creationId xmlns:p14="http://schemas.microsoft.com/office/powerpoint/2010/main" val="111880593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D7D44-BE20-32FB-16F8-6E2253E493A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184953D-D141-832E-1FDB-C865377193C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5F91198-F13B-C79E-CB5A-3B8E2AB44F2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F18AECC-549F-A836-FCE4-6E9730D5A44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35FC3B1-B871-648C-A225-A09FCE40B10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29801CF-3B32-71F5-0E0C-C3E5E3E23C6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E288ADE-3C64-466A-E1B6-171FED217FA6}"/>
              </a:ext>
            </a:extLst>
          </p:cNvPr>
          <p:cNvSpPr>
            <a:spLocks noChangeArrowheads="1"/>
          </p:cNvSpPr>
          <p:nvPr/>
        </p:nvSpPr>
        <p:spPr bwMode="auto">
          <a:xfrm>
            <a:off x="437660" y="1871161"/>
            <a:ext cx="1076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150% of 60?</a:t>
            </a:r>
          </a:p>
        </p:txBody>
      </p:sp>
    </p:spTree>
    <p:extLst>
      <p:ext uri="{BB962C8B-B14F-4D97-AF65-F5344CB8AC3E}">
        <p14:creationId xmlns:p14="http://schemas.microsoft.com/office/powerpoint/2010/main" val="82329687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A6174-8906-57B4-2B9B-BDDA910B76D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41B590A-BB5F-CA0F-499F-3C12D6890A4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023B195-2243-6020-4CD7-3B97F4C6C88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4005848-20A1-7021-E526-EA852DCBD18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7B60D33-8D8E-116B-19FF-DC4F08535EA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4713556-C881-4CFF-332A-046D8201881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519B3BC-3C42-9207-DDD3-418571F7478A}"/>
              </a:ext>
            </a:extLst>
          </p:cNvPr>
          <p:cNvSpPr>
            <a:spLocks noChangeArrowheads="1"/>
          </p:cNvSpPr>
          <p:nvPr/>
        </p:nvSpPr>
        <p:spPr bwMode="auto">
          <a:xfrm>
            <a:off x="437660" y="1871161"/>
            <a:ext cx="1076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0.5% of 400?</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197045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CE847-7D6A-2205-3103-78E23AA2B43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E785C56-AABB-96C2-433C-E99A3364D5A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46C8202-526D-49E6-4D2B-98EFCEDB565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F08B71D-8A16-C5CC-88CA-1CE67EE186D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1AAE44D-1787-0DD0-1023-E09CD47EC6E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69C7D96-7F9B-7DC6-0922-35CE7E48F33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58F6B2C-C6D1-EE5A-2CD8-93F3F6CDFA1B}"/>
              </a:ext>
            </a:extLst>
          </p:cNvPr>
          <p:cNvSpPr>
            <a:spLocks noChangeArrowheads="1"/>
          </p:cNvSpPr>
          <p:nvPr/>
        </p:nvSpPr>
        <p:spPr bwMode="auto">
          <a:xfrm>
            <a:off x="437660" y="1871161"/>
            <a:ext cx="1076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12 is 20% of what number?</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8487192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E68FD-211B-AFC3-88C1-693B97571F6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BB8A6C8-DA65-60B7-CCD7-F872AA0C72F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0BE9830-0A1E-88DD-1428-07C989872E4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7F10DB8-398F-62B0-5FDC-53A5532C4D4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932D344-33B7-DDB0-4BDA-15649551971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27748F0C-B62D-0943-EA6B-90943F41E61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AF2E91A-86EA-F108-D524-03BEEF317212}"/>
              </a:ext>
            </a:extLst>
          </p:cNvPr>
          <p:cNvSpPr>
            <a:spLocks noChangeArrowheads="1"/>
          </p:cNvSpPr>
          <p:nvPr/>
        </p:nvSpPr>
        <p:spPr bwMode="auto">
          <a:xfrm>
            <a:off x="437660" y="1871161"/>
            <a:ext cx="1076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45 is 75% of what number?</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8874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546DF-ABD9-D103-5C32-62F312EE217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B4B3F5B-B20C-6BF2-B0E7-585F60D4F97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169D503-18AB-8CBB-9247-A6639D831FB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7F0F2FD-0CEA-97E9-6C15-7EFB0382718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C267721-EF4B-A158-5064-6459E0D7580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08C610D-89E3-D684-7F80-04BE4711F74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E4F35B6-A779-968C-AD84-2C2011FA7EF8}"/>
              </a:ext>
            </a:extLst>
          </p:cNvPr>
          <p:cNvSpPr>
            <a:spLocks noChangeArrowheads="1"/>
          </p:cNvSpPr>
          <p:nvPr/>
        </p:nvSpPr>
        <p:spPr bwMode="auto">
          <a:xfrm>
            <a:off x="573352" y="1714340"/>
            <a:ext cx="11045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10.</a:t>
            </a:r>
          </a:p>
        </p:txBody>
      </p:sp>
      <p:pic>
        <p:nvPicPr>
          <p:cNvPr id="2" name="Picture 2" descr="A white rectangular diagram with black text&#10;&#10;AI-generated content may be incorrect.">
            <a:extLst>
              <a:ext uri="{FF2B5EF4-FFF2-40B4-BE49-F238E27FC236}">
                <a16:creationId xmlns:a16="http://schemas.microsoft.com/office/drawing/2014/main" id="{C3A45E79-CB82-BB90-F583-08F938880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291" y="1591045"/>
            <a:ext cx="6866592" cy="522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82528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E5504-93C8-1B6F-E472-141CEEA274D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0D7939-1FF5-711A-311A-67EAF10A378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7A10376-8CF5-E33F-C6DC-06869E483FB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509E15D-234B-FA93-6C76-9F7B6FC8BAA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D5FF4DE-31E1-FF8F-CC41-81814DBC96C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B82E212-1527-7FD4-BA71-FA6E2CF7B9D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C3018F3-BDBC-92DB-0FA9-C4C3DF27BBEA}"/>
              </a:ext>
            </a:extLst>
          </p:cNvPr>
          <p:cNvSpPr>
            <a:spLocks noChangeArrowheads="1"/>
          </p:cNvSpPr>
          <p:nvPr/>
        </p:nvSpPr>
        <p:spPr bwMode="auto">
          <a:xfrm>
            <a:off x="531789" y="1803635"/>
            <a:ext cx="107692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9.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jacket costs 120 dollars. It is discounted by 15%.</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the sale price?</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129479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1F28D-24A0-4225-96E5-E0B71EC1D8B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C26D10D-7FA9-12FE-726E-DB003284642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2E36C4A-7C9E-81EA-8CAF-C055B7734A3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701CCF0-2F60-A87C-A3FA-8E720F9F125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7957654-DC52-D7A6-F485-694DFBB1A3F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08CD9C0-51DE-7BC6-B84C-5DD1E1F2F8B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4647314-FD81-5717-870A-86CDC565C169}"/>
              </a:ext>
            </a:extLst>
          </p:cNvPr>
          <p:cNvSpPr>
            <a:spLocks noChangeArrowheads="1"/>
          </p:cNvSpPr>
          <p:nvPr/>
        </p:nvSpPr>
        <p:spPr bwMode="auto">
          <a:xfrm>
            <a:off x="437660" y="1803635"/>
            <a:ext cx="107692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10.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price increases from 80 dollars to 92 dollars.</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the percent increase?</a:t>
            </a:r>
          </a:p>
        </p:txBody>
      </p:sp>
    </p:spTree>
    <p:extLst>
      <p:ext uri="{BB962C8B-B14F-4D97-AF65-F5344CB8AC3E}">
        <p14:creationId xmlns:p14="http://schemas.microsoft.com/office/powerpoint/2010/main" val="98267380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54BC4-8CA1-5F44-B230-EE8565C89F6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B1B01CB-C7C2-80A2-DAD9-64AC300E1E4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F7E5D36-379B-2B9E-45D2-1BC89D0F412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ADDB241-3EC1-3ACA-3B24-30E932FEE9C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AE2DF94-1645-35AF-8833-5DF93E7B48A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76D6BE7-ED4D-8131-1EF7-8BB6A95B7B9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66DFF31-BE18-B399-A791-ACFC23551022}"/>
              </a:ext>
            </a:extLst>
          </p:cNvPr>
          <p:cNvSpPr>
            <a:spLocks noChangeArrowheads="1"/>
          </p:cNvSpPr>
          <p:nvPr/>
        </p:nvSpPr>
        <p:spPr bwMode="auto">
          <a:xfrm>
            <a:off x="437660" y="1803635"/>
            <a:ext cx="107692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11.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population decreases from 500 to 425.</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the percent decrease?</a:t>
            </a:r>
          </a:p>
        </p:txBody>
      </p:sp>
    </p:spTree>
    <p:extLst>
      <p:ext uri="{BB962C8B-B14F-4D97-AF65-F5344CB8AC3E}">
        <p14:creationId xmlns:p14="http://schemas.microsoft.com/office/powerpoint/2010/main" val="416816810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C3AF3-3FDD-681A-5A19-F82FC1994CA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D7B39F7-5F31-C728-347A-BA39DA4540C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39018AB-990A-2B18-9245-E8FB15F09D8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BA70911-810E-7A48-D402-E4B8598EA78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002FCFE-3BD9-466D-FFEB-F51F5831974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4A3D220-D6A1-093C-0CED-9D00ABFE2A3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F49F2E6-21ED-E83D-0D66-CA16F693A3F5}"/>
              </a:ext>
            </a:extLst>
          </p:cNvPr>
          <p:cNvSpPr>
            <a:spLocks noChangeArrowheads="1"/>
          </p:cNvSpPr>
          <p:nvPr/>
        </p:nvSpPr>
        <p:spPr bwMode="auto">
          <a:xfrm>
            <a:off x="437660" y="1803635"/>
            <a:ext cx="107692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Which is greater:</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35% of 200 or 60% of 120?</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4220292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00DB9-4C41-D31D-2759-2654097BC39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13D7C84-DC25-45B3-402C-A521BA890F2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DDE29FF-6F40-FF5E-D73B-A963055E6B9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D1044826-D562-C50F-411D-A06950EFD28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B9A2DF8-EB98-F517-AE76-5A3D66F8900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33C91F6-FACC-9675-DE2A-0D6BA621FA9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113E695-B234-D71F-37E0-8C2648CDB5A7}"/>
              </a:ext>
            </a:extLst>
          </p:cNvPr>
          <p:cNvSpPr>
            <a:spLocks noChangeArrowheads="1"/>
          </p:cNvSpPr>
          <p:nvPr/>
        </p:nvSpPr>
        <p:spPr bwMode="auto">
          <a:xfrm>
            <a:off x="437660" y="1776450"/>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13.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why 25%, 0.25, and 1/4 represent the same quantity.</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Use a model or example to support your explanation.</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312364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F598F-0FA1-3274-98F4-17635FCFAED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F22356C-54B9-D57E-902B-EB1EBD16C76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266B989-BB26-5F48-4053-15142075BA2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6F1A132-3587-D459-C067-D9D307826C3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35D66CD-2967-8DE2-2F0C-F1C8931758B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6BC1AB0-32C0-4293-7960-8B32A057122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8C3A02E-0DC0-2F09-283B-249018213EFD}"/>
              </a:ext>
            </a:extLst>
          </p:cNvPr>
          <p:cNvSpPr>
            <a:spLocks noChangeArrowheads="1"/>
          </p:cNvSpPr>
          <p:nvPr/>
        </p:nvSpPr>
        <p:spPr bwMode="auto">
          <a:xfrm>
            <a:off x="437660" y="1776450"/>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14.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Without calculating exactly, determine which is greater:</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40% of 90 or 30% of 120.</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your reasoning.</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9719824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45779-34B8-5DE0-3F8E-814E56CA8DC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C355CDB-58DE-0FD4-B155-2189B5988F4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48D011D-FC6E-3C24-2683-D74CBA8A483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81A2EA0-45C5-E332-808F-E1A19044B89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105DAA6-8D1F-FB10-0A73-0F0FB45C108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ED7ADC7-A65E-6365-5B7F-56F93772021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F68A22F-2888-FD9D-A071-A0180DECC1DE}"/>
              </a:ext>
            </a:extLst>
          </p:cNvPr>
          <p:cNvSpPr>
            <a:spLocks noChangeArrowheads="1"/>
          </p:cNvSpPr>
          <p:nvPr/>
        </p:nvSpPr>
        <p:spPr bwMode="auto">
          <a:xfrm>
            <a:off x="437660" y="1561006"/>
            <a:ext cx="1076927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15.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student says:</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“Increasing a number by 20% and then decreasing it by 20% returns the number to its original value.”</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Do you agree? Explain why or why not.</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05667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DB91A-35D4-7D50-66D5-99BF24E82B3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8D2AB58-3A14-06A5-8910-4E1B2C72388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7CBBF2E-0F2A-5018-8454-ECC792B41F6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B3FC29F-2DDB-F429-C925-B209E1C1FF6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34ABDAD-978E-BA23-9978-455A3D9A404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102FFEC-6557-EACD-2F5C-EE5D3811424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1EFB4B9-A2CE-07D2-382E-685D65C33986}"/>
              </a:ext>
            </a:extLst>
          </p:cNvPr>
          <p:cNvSpPr>
            <a:spLocks noChangeArrowheads="1"/>
          </p:cNvSpPr>
          <p:nvPr/>
        </p:nvSpPr>
        <p:spPr bwMode="auto">
          <a:xfrm>
            <a:off x="437660" y="1776450"/>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16.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why 150% of a number is greater than the original number.</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Use an example to support your explanation.</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4704859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EE107-14A4-A42F-56AC-F0E8FC820F2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D86CBDA-A464-2417-86DC-EFB729500A6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93750B7-0CAD-DDEB-9865-550AF419392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EBA1234-7CB9-1E84-7590-8353430DEE4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0869424-992D-AE2E-A382-E581380B59D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FCD29BE-3083-8AE7-4721-73B2DF4C4C8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1F3991C-F975-22C4-9C21-1A15C88ACFD8}"/>
              </a:ext>
            </a:extLst>
          </p:cNvPr>
          <p:cNvSpPr>
            <a:spLocks noChangeArrowheads="1"/>
          </p:cNvSpPr>
          <p:nvPr/>
        </p:nvSpPr>
        <p:spPr bwMode="auto">
          <a:xfrm>
            <a:off x="437660" y="1776450"/>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17.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Create a real-life situation where 5% would represent a very large amount.</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your reasoning.</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418474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826D1-AD7D-627C-AA47-F8DE09DB52A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C32B2B9-C61D-53A6-B377-EE469E5C116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A665CA4-B57C-6DC4-614F-06F08E72031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FFE8235-F788-AD82-FEFC-0F9B73FA176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1CF20AE-D8D3-AC5E-8471-3F7EC0EB954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6C9D9B3-4522-C92F-2F08-377512B9D0B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449873F-2175-59F2-8D6A-AC32950C72FE}"/>
              </a:ext>
            </a:extLst>
          </p:cNvPr>
          <p:cNvSpPr>
            <a:spLocks noChangeArrowheads="1"/>
          </p:cNvSpPr>
          <p:nvPr/>
        </p:nvSpPr>
        <p:spPr bwMode="auto">
          <a:xfrm>
            <a:off x="437660" y="1776449"/>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18.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store advertises 30% off.</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two different ways you could determine the sale price of an item.</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9250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86982-04D6-E603-FDBF-9212B02DFDE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CA39855-45EA-3FA8-2BFC-83B2DA2C6F6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732503F-4B9F-52B4-6EE2-CB8D245D779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F5CFFBB-0875-97DD-677D-A8847A2C37E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B45E494-5C97-50AD-8971-18B52FA67DB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EC6BBAE-21CA-B95B-A810-9EE9F417A4C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DE3D45D-3451-D0CD-D53A-37F159319E9C}"/>
              </a:ext>
            </a:extLst>
          </p:cNvPr>
          <p:cNvSpPr>
            <a:spLocks noChangeArrowheads="1"/>
          </p:cNvSpPr>
          <p:nvPr/>
        </p:nvSpPr>
        <p:spPr bwMode="auto">
          <a:xfrm>
            <a:off x="573352" y="1930980"/>
            <a:ext cx="1104529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11. You write the equation 4x – 5 = 15 to solve a word problem. What might the word problem be?</a:t>
            </a:r>
          </a:p>
          <a:p>
            <a:endParaRPr lang="en-CA" sz="28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3227001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4C3E0-7734-55E9-D479-461F28B994F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BDABA10-07B2-C32D-4E99-BF3CDA13ECC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93E24F4-5E9A-8587-E6DB-6D57F0E84CB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D6CAC0C3-2D10-21A6-38E3-DAFD8C09DF5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A86D1A0-7F5C-85C3-0408-D6AF72F9013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FD93EE9-C11E-B1C9-70D5-F723FF5D801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D4993F4-86EC-BE37-8B1B-38C704A0CBC5}"/>
              </a:ext>
            </a:extLst>
          </p:cNvPr>
          <p:cNvSpPr>
            <a:spLocks noChangeArrowheads="1"/>
          </p:cNvSpPr>
          <p:nvPr/>
        </p:nvSpPr>
        <p:spPr bwMode="auto">
          <a:xfrm>
            <a:off x="437660" y="1776449"/>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19.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Without converting to decimals, determine whether 3/8 is greater or less than 40%.</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how you know.</a:t>
            </a:r>
          </a:p>
        </p:txBody>
      </p:sp>
    </p:spTree>
    <p:extLst>
      <p:ext uri="{BB962C8B-B14F-4D97-AF65-F5344CB8AC3E}">
        <p14:creationId xmlns:p14="http://schemas.microsoft.com/office/powerpoint/2010/main" val="3816375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E37DC-1E73-E0BC-B04D-A37A5B3739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97FF919-BE8D-AF2C-2058-7BA1A5CBFA7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B7B7AA6-D1F9-5853-9038-388D4C30DA9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DCFF3B5-1C52-13CA-340C-F15CD5C6542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FFD7FB7-DC15-2373-151D-DBBE16A14F9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D80DC46-CEE6-B6AF-BD56-A30EAF4ED92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PERCENTS: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17F0751-20FA-002E-A999-007090813147}"/>
              </a:ext>
            </a:extLst>
          </p:cNvPr>
          <p:cNvSpPr>
            <a:spLocks noChangeArrowheads="1"/>
          </p:cNvSpPr>
          <p:nvPr/>
        </p:nvSpPr>
        <p:spPr bwMode="auto">
          <a:xfrm>
            <a:off x="437660" y="1930980"/>
            <a:ext cx="107692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20.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Describe what 0.5% represents.</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Use a visual or numerical example to support your explanation.</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674726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045069" y="2467606"/>
            <a:ext cx="10101862"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7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INTEGERS</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299511840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C12EB-9046-C313-2779-74C910B3D5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580E1CB-DAC3-0DA0-48D8-0F1B6F3BC46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023458A-7C6A-7B9B-564C-7C042A2C9CA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92D4A30-A49E-259D-8BAE-607ACD31EAC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AEF730C-A7F4-B37F-8955-A3990A9C72C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03BDDDA-F0AC-BC6E-D9B2-3B5A8284EDE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046109A-95A7-1B12-74FE-F44BE3923DB0}"/>
              </a:ext>
            </a:extLst>
          </p:cNvPr>
          <p:cNvSpPr>
            <a:spLocks noChangeArrowheads="1"/>
          </p:cNvSpPr>
          <p:nvPr/>
        </p:nvSpPr>
        <p:spPr bwMode="auto">
          <a:xfrm>
            <a:off x="374976" y="1930980"/>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Write the integers modelled by the counters below, if red counters are negative and yellow counters are positive.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b) </a:t>
            </a:r>
          </a:p>
        </p:txBody>
      </p:sp>
      <p:pic>
        <p:nvPicPr>
          <p:cNvPr id="5" name="Picture 2" descr="A red circles with black outline&#10;&#10;AI-generated content may be incorrect.">
            <a:extLst>
              <a:ext uri="{FF2B5EF4-FFF2-40B4-BE49-F238E27FC236}">
                <a16:creationId xmlns:a16="http://schemas.microsoft.com/office/drawing/2014/main" id="{51CDE54A-2321-FA27-125B-9575A6A1F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831" y="2981945"/>
            <a:ext cx="4131248" cy="8485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yellow circle with black border&#10;&#10;AI-generated content may be incorrect.">
            <a:extLst>
              <a:ext uri="{FF2B5EF4-FFF2-40B4-BE49-F238E27FC236}">
                <a16:creationId xmlns:a16="http://schemas.microsoft.com/office/drawing/2014/main" id="{08AAFD73-7820-EC48-1608-DAE655535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120" y="2981945"/>
            <a:ext cx="2027220" cy="66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23956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23CA6-2848-6CA1-02C7-4A7C2CC6D16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99079D3-14F4-28AE-CF2D-CA9E5F83A63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600ECC5-73FF-A54A-7973-8BC16007559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EAA101F-193D-6129-8286-64EB14723FE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B6787F4-1B45-6A7E-0419-A12B409BE65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CB10CCB-9672-69E7-F260-D2A3CABEC23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6B9B980-1B69-805D-A5BB-997689A0C69C}"/>
              </a:ext>
            </a:extLst>
          </p:cNvPr>
          <p:cNvSpPr>
            <a:spLocks noChangeArrowheads="1"/>
          </p:cNvSpPr>
          <p:nvPr/>
        </p:nvSpPr>
        <p:spPr bwMode="auto">
          <a:xfrm>
            <a:off x="374976" y="1975950"/>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Mark these integers on the number line below:</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+9</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a:t>
            </a:r>
          </a:p>
        </p:txBody>
      </p:sp>
      <p:pic>
        <p:nvPicPr>
          <p:cNvPr id="2" name="Picture 6">
            <a:extLst>
              <a:ext uri="{FF2B5EF4-FFF2-40B4-BE49-F238E27FC236}">
                <a16:creationId xmlns:a16="http://schemas.microsoft.com/office/drawing/2014/main" id="{0AD9A20E-8F8B-137A-EB41-96103084C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67" y="4536999"/>
            <a:ext cx="11630024" cy="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23186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0BD7-1C3A-441F-6BCE-024825BAD48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9F18E20-FFAE-2D7E-1875-7789DEFDA62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8BD94C9-FE9C-D994-2C76-77BCCA238D2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D01D9976-F421-C16D-73FA-E5D687BA6AD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683791B-C444-1D9C-8FEF-9D3D06D9AE8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11E5480-DCD5-1401-34A4-C8553D3D3BE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F821507-F13F-BD61-F60E-D83EB1AC152C}"/>
              </a:ext>
            </a:extLst>
          </p:cNvPr>
          <p:cNvSpPr>
            <a:spLocks noChangeArrowheads="1"/>
          </p:cNvSpPr>
          <p:nvPr/>
        </p:nvSpPr>
        <p:spPr bwMode="auto">
          <a:xfrm>
            <a:off x="374976" y="1874728"/>
            <a:ext cx="1153281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Use an integer to represent each situation.</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15 m below sea level</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Lola deposited $35 in her bank account</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Miku the dog dug a hole 2 m deep</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parking spot 3 levels above ground level</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drop in price of $1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steps backward</a:t>
            </a:r>
          </a:p>
        </p:txBody>
      </p:sp>
    </p:spTree>
    <p:extLst>
      <p:ext uri="{BB962C8B-B14F-4D97-AF65-F5344CB8AC3E}">
        <p14:creationId xmlns:p14="http://schemas.microsoft.com/office/powerpoint/2010/main" val="194861421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96306-88A6-3788-6761-B99B2597A18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376C942-D8C0-EBC3-1F46-54DA034DDBD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B401989-6A4A-3D6F-6C68-BD166FA8C8B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32C65D3-6C88-961C-1A56-07A5D7ABC87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C86F4FD-10E5-A119-72EA-BA4B7EEE1D7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BF2F44E-4FE8-31B3-BE99-5C631D9C2D0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ECCEF79-E994-0D5D-D0B5-7CDFD09D6F13}"/>
              </a:ext>
            </a:extLst>
          </p:cNvPr>
          <p:cNvSpPr>
            <a:spLocks noChangeArrowheads="1"/>
          </p:cNvSpPr>
          <p:nvPr/>
        </p:nvSpPr>
        <p:spPr bwMode="auto">
          <a:xfrm>
            <a:off x="374976" y="2191394"/>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Order the integers in the following sets from least to greatest.</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-11, +11, 0, -3</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+46, -38, -40, -11, +25</a:t>
            </a:r>
          </a:p>
        </p:txBody>
      </p:sp>
    </p:spTree>
    <p:extLst>
      <p:ext uri="{BB962C8B-B14F-4D97-AF65-F5344CB8AC3E}">
        <p14:creationId xmlns:p14="http://schemas.microsoft.com/office/powerpoint/2010/main" val="414081269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85BA1-467D-A022-A4BE-FE49D27A803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1A157D0-7593-1DDD-06FD-AC42B8D87A3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5D7E752-1F14-5710-256A-D0E1C71A180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A4A3D70-4ED4-6A2E-3A61-FA18674811D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66309CB-36AF-60F6-D840-D8E25BC6A8B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FB8FF78-188C-7283-BEB5-AAD0A01DB6C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743A6E7-85F7-02F1-536D-9204C4EAD8E5}"/>
              </a:ext>
            </a:extLst>
          </p:cNvPr>
          <p:cNvSpPr>
            <a:spLocks noChangeArrowheads="1"/>
          </p:cNvSpPr>
          <p:nvPr/>
        </p:nvSpPr>
        <p:spPr bwMode="auto">
          <a:xfrm>
            <a:off x="374976" y="2090172"/>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Name the opposite of each integer.</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-20</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125</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a:t>
            </a:r>
          </a:p>
        </p:txBody>
      </p:sp>
    </p:spTree>
    <p:extLst>
      <p:ext uri="{BB962C8B-B14F-4D97-AF65-F5344CB8AC3E}">
        <p14:creationId xmlns:p14="http://schemas.microsoft.com/office/powerpoint/2010/main" val="234835980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DC2E6-6007-4733-3BC7-3F8991E6FBD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8BEAFB9-3575-7263-90E8-64261B3735C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1473424-2CBD-52F3-F662-08C63A81371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43CA6A6-F797-363B-203E-2766F8DA861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F981174-FAB3-3276-A94C-77BF77C95C1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113B57A-9289-6C0E-4309-CCC11C1C05F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2284176-B5B7-A57E-C8D8-606B4978267B}"/>
              </a:ext>
            </a:extLst>
          </p:cNvPr>
          <p:cNvSpPr>
            <a:spLocks noChangeArrowheads="1"/>
          </p:cNvSpPr>
          <p:nvPr/>
        </p:nvSpPr>
        <p:spPr bwMode="auto">
          <a:xfrm>
            <a:off x="374976" y="2090171"/>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What integer comes next in each of the following number patterns:</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2, 1, 0, -1, -2,</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-4, -2, </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10, 7, 4 ,1, </a:t>
            </a:r>
          </a:p>
        </p:txBody>
      </p:sp>
    </p:spTree>
    <p:extLst>
      <p:ext uri="{BB962C8B-B14F-4D97-AF65-F5344CB8AC3E}">
        <p14:creationId xmlns:p14="http://schemas.microsoft.com/office/powerpoint/2010/main" val="369006504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5EECD-DF32-C48C-AD9C-22237A235F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CBF78F8-F519-5548-7185-E5A0E276BF8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3E5B46F-1FEA-2134-19AD-2C2A1E7CF8A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6620082-E84A-AD93-C75E-B35B9DC8FA8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979855D-5261-5606-5CB8-9517A4FDBCF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857BF9D-4E21-F334-DBF1-AF2EBF29905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8831250-E9A9-958A-ED7D-C08829F471AA}"/>
              </a:ext>
            </a:extLst>
          </p:cNvPr>
          <p:cNvSpPr>
            <a:spLocks noChangeArrowheads="1"/>
          </p:cNvSpPr>
          <p:nvPr/>
        </p:nvSpPr>
        <p:spPr bwMode="auto">
          <a:xfrm>
            <a:off x="374976" y="1930980"/>
            <a:ext cx="1153281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Fill in the less than (&lt;) or the greater than (&gt;) symbol to show the relationship between each pair or numbers.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____ 6</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_____ 5</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_____ -7</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_____ 2</a:t>
            </a:r>
          </a:p>
        </p:txBody>
      </p:sp>
    </p:spTree>
    <p:extLst>
      <p:ext uri="{BB962C8B-B14F-4D97-AF65-F5344CB8AC3E}">
        <p14:creationId xmlns:p14="http://schemas.microsoft.com/office/powerpoint/2010/main" val="1504452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AD9C5-2668-F7BD-6988-8C3ED267F1D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A16EADE-6CF7-8D50-E158-7D839592FE4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BD8F1C1-9A82-B0EC-EE51-822FDD35083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7D3FFD4-BC7E-7240-8235-4933E525798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D74B410-A977-AB39-0AE0-F645087D75E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A5924E5-A0BE-3AF8-BDCE-18287FAB34D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91E939B-0765-4727-8D58-640185BA5568}"/>
              </a:ext>
            </a:extLst>
          </p:cNvPr>
          <p:cNvSpPr>
            <a:spLocks noChangeArrowheads="1"/>
          </p:cNvSpPr>
          <p:nvPr/>
        </p:nvSpPr>
        <p:spPr bwMode="auto">
          <a:xfrm>
            <a:off x="573352" y="1930980"/>
            <a:ext cx="110452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12.</a:t>
            </a:r>
          </a:p>
          <a:p>
            <a:endParaRPr lang="en-CA" sz="2800" dirty="0">
              <a:solidFill>
                <a:srgbClr val="000000"/>
              </a:solidFill>
              <a:ea typeface="Times New Roman" panose="02020603050405020304" pitchFamily="18" charset="0"/>
              <a:cs typeface="Arial" panose="020B0604020202020204" pitchFamily="34" charset="0"/>
            </a:endParaRPr>
          </a:p>
        </p:txBody>
      </p:sp>
      <p:pic>
        <p:nvPicPr>
          <p:cNvPr id="56322" name="Picture 2" descr="A math equation with a square and plus symbol&#10;&#10;AI-generated content may be incorrect.">
            <a:extLst>
              <a:ext uri="{FF2B5EF4-FFF2-40B4-BE49-F238E27FC236}">
                <a16:creationId xmlns:a16="http://schemas.microsoft.com/office/drawing/2014/main" id="{2411BB2B-85F3-2B8E-116E-F53B4A0BF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173" y="1930980"/>
            <a:ext cx="9625105" cy="418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09852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B0D55-E6CA-98B0-4F7D-7ABA6F6F584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BDBDACB-0931-7635-6D79-E4EED3041AF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6A11910-A2F8-0A16-576E-4AA93870992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FC93B08-D008-58F3-B1BC-C29865587F6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18A7CD7-E4AC-0467-B5FB-0B1334CD427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A175E4E-670A-7BAE-9DFF-3ACDB341DCD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2604A0C-35A1-5CFC-5AA3-CA6B16C21DCE}"/>
              </a:ext>
            </a:extLst>
          </p:cNvPr>
          <p:cNvSpPr>
            <a:spLocks noChangeArrowheads="1"/>
          </p:cNvSpPr>
          <p:nvPr/>
        </p:nvSpPr>
        <p:spPr bwMode="auto">
          <a:xfrm>
            <a:off x="329592" y="1975950"/>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 What is the sum of -2 and +2?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Explain your thinking using either a number line or double-sided counters.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Use your response to predict the sum of any opposite integers. Explain your thinking.</a:t>
            </a:r>
          </a:p>
        </p:txBody>
      </p:sp>
    </p:spTree>
    <p:extLst>
      <p:ext uri="{BB962C8B-B14F-4D97-AF65-F5344CB8AC3E}">
        <p14:creationId xmlns:p14="http://schemas.microsoft.com/office/powerpoint/2010/main" val="298726229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FC56C-004B-EF27-6CB7-24B722F9328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784362C-252F-FCCB-C3AA-28475411526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83E57CF-0FDF-8A3D-A2C4-E05D1E58771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8180DA9-F5F6-4336-A7F7-B4EB04A7D98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963521F-471D-C545-8675-D757CCFD009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AEF15A8-574A-A31F-F195-0D045DE2FDC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1EB3C60-0C63-4668-0EB5-EF725618229A}"/>
              </a:ext>
            </a:extLst>
          </p:cNvPr>
          <p:cNvSpPr>
            <a:spLocks noChangeArrowheads="1"/>
          </p:cNvSpPr>
          <p:nvPr/>
        </p:nvSpPr>
        <p:spPr bwMode="auto">
          <a:xfrm>
            <a:off x="284210" y="1930980"/>
            <a:ext cx="482606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9. Use double sided counters to find the sum of (+4) and (-2). Use the graphic organizer to show your thinking.</a:t>
            </a:r>
          </a:p>
        </p:txBody>
      </p:sp>
      <p:graphicFrame>
        <p:nvGraphicFramePr>
          <p:cNvPr id="2" name="Table 1">
            <a:extLst>
              <a:ext uri="{FF2B5EF4-FFF2-40B4-BE49-F238E27FC236}">
                <a16:creationId xmlns:a16="http://schemas.microsoft.com/office/drawing/2014/main" id="{7AF8CC7B-BE22-EAB8-DE70-0755649CDCEC}"/>
              </a:ext>
            </a:extLst>
          </p:cNvPr>
          <p:cNvGraphicFramePr>
            <a:graphicFrameLocks noGrp="1"/>
          </p:cNvGraphicFramePr>
          <p:nvPr/>
        </p:nvGraphicFramePr>
        <p:xfrm>
          <a:off x="5356156" y="1930980"/>
          <a:ext cx="6317036" cy="4221806"/>
        </p:xfrm>
        <a:graphic>
          <a:graphicData uri="http://schemas.openxmlformats.org/drawingml/2006/table">
            <a:tbl>
              <a:tblPr firstRow="1" bandRow="1">
                <a:tableStyleId>{5C22544A-7EE6-4342-B048-85BDC9FD1C3A}</a:tableStyleId>
              </a:tblPr>
              <a:tblGrid>
                <a:gridCol w="3158518">
                  <a:extLst>
                    <a:ext uri="{9D8B030D-6E8A-4147-A177-3AD203B41FA5}">
                      <a16:colId xmlns:a16="http://schemas.microsoft.com/office/drawing/2014/main" val="262964407"/>
                    </a:ext>
                  </a:extLst>
                </a:gridCol>
                <a:gridCol w="3158518">
                  <a:extLst>
                    <a:ext uri="{9D8B030D-6E8A-4147-A177-3AD203B41FA5}">
                      <a16:colId xmlns:a16="http://schemas.microsoft.com/office/drawing/2014/main" val="1171362453"/>
                    </a:ext>
                  </a:extLst>
                </a:gridCol>
              </a:tblGrid>
              <a:tr h="2038011">
                <a:tc>
                  <a:txBody>
                    <a:bodyPr/>
                    <a:lstStyle/>
                    <a:p>
                      <a:pPr algn="l" rtl="0"/>
                      <a:r>
                        <a:rPr lang="en-CA" sz="2000" b="0" i="0" u="none" strike="noStrike" kern="1200" dirty="0">
                          <a:solidFill>
                            <a:schemeClr val="tx1"/>
                          </a:solidFill>
                          <a:effectLst/>
                          <a:latin typeface="+mn-lt"/>
                          <a:ea typeface="+mn-ea"/>
                          <a:cs typeface="+mn-cs"/>
                        </a:rPr>
                        <a:t>Draw a picture of the counters that represent +4 and -2.</a:t>
                      </a:r>
                      <a:endParaRPr lang="en-CA" sz="2000" b="0" dirty="0">
                        <a:solidFill>
                          <a:schemeClr val="tx1"/>
                        </a:solidFill>
                        <a:effectLst/>
                      </a:endParaRPr>
                    </a:p>
                    <a:p>
                      <a:pPr algn="l"/>
                      <a:br>
                        <a:rPr lang="en-CA" sz="2000" dirty="0">
                          <a:solidFill>
                            <a:schemeClr val="tx1"/>
                          </a:solidFill>
                        </a:rPr>
                      </a:b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buNone/>
                      </a:pPr>
                      <a:r>
                        <a:rPr lang="en-CA" sz="2000" b="0" i="0" u="none" strike="noStrike" dirty="0">
                          <a:solidFill>
                            <a:schemeClr val="tx1"/>
                          </a:solidFill>
                          <a:effectLst/>
                          <a:latin typeface="Aptos" panose="020B0004020202020204" pitchFamily="34" charset="0"/>
                        </a:rPr>
                        <a:t>Combine the counters by organizing them into as many zero pairs as possible.</a:t>
                      </a:r>
                      <a:endParaRPr lang="en-CA" sz="2000" dirty="0">
                        <a:solidFill>
                          <a:schemeClr val="tx1"/>
                        </a:solidFill>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042189"/>
                  </a:ext>
                </a:extLst>
              </a:tr>
              <a:tr h="2183795">
                <a:tc>
                  <a:txBody>
                    <a:bodyPr/>
                    <a:lstStyle/>
                    <a:p>
                      <a:pPr algn="l"/>
                      <a:r>
                        <a:rPr lang="en-CA" sz="2000" b="0" i="0" u="none" strike="noStrike" kern="1200" dirty="0">
                          <a:solidFill>
                            <a:schemeClr val="tx1"/>
                          </a:solidFill>
                          <a:effectLst/>
                          <a:latin typeface="+mn-lt"/>
                          <a:ea typeface="+mn-ea"/>
                          <a:cs typeface="+mn-cs"/>
                        </a:rPr>
                        <a:t>Draw the counters that are left over. Write the integer that represents these counters.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2000" b="0" i="0" u="none" strike="noStrike" kern="1200" dirty="0">
                          <a:solidFill>
                            <a:schemeClr val="tx1"/>
                          </a:solidFill>
                          <a:effectLst/>
                          <a:latin typeface="+mn-lt"/>
                          <a:ea typeface="+mn-ea"/>
                          <a:cs typeface="+mn-cs"/>
                        </a:rPr>
                        <a:t>Complete the addition statement (+4) + (-2) = ____</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919430"/>
                  </a:ext>
                </a:extLst>
              </a:tr>
            </a:tbl>
          </a:graphicData>
        </a:graphic>
      </p:graphicFrame>
    </p:spTree>
    <p:extLst>
      <p:ext uri="{BB962C8B-B14F-4D97-AF65-F5344CB8AC3E}">
        <p14:creationId xmlns:p14="http://schemas.microsoft.com/office/powerpoint/2010/main" val="40972305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8F0A6-C9BE-6F5D-9048-A04026C1A9E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3BDE26D-200A-533A-D64E-95374EA9B12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D2259C2-9AA8-EBBC-C878-06374C7CD9F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8597EF6-248E-DA38-E57E-E7C6885AF4E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8565891-B711-FBA4-8137-FFDE504B49F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182407F-EB68-80ED-8A98-82918CD1C52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74298F5-D343-FCA5-0958-3F72F54E80E0}"/>
              </a:ext>
            </a:extLst>
          </p:cNvPr>
          <p:cNvSpPr>
            <a:spLocks noChangeArrowheads="1"/>
          </p:cNvSpPr>
          <p:nvPr/>
        </p:nvSpPr>
        <p:spPr bwMode="auto">
          <a:xfrm>
            <a:off x="437660" y="1714340"/>
            <a:ext cx="107080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10. What addition statement does the diagram represent?</a:t>
            </a:r>
          </a:p>
        </p:txBody>
      </p:sp>
      <p:pic>
        <p:nvPicPr>
          <p:cNvPr id="3" name="Picture 2" descr="A group of red and yellow circles&#10;&#10;AI-generated content may be incorrect.">
            <a:extLst>
              <a:ext uri="{FF2B5EF4-FFF2-40B4-BE49-F238E27FC236}">
                <a16:creationId xmlns:a16="http://schemas.microsoft.com/office/drawing/2014/main" id="{91C9B3F4-C300-26D1-A3EC-1983FA737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243" y="2612557"/>
            <a:ext cx="6265720" cy="214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72827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A3621-8A30-64DD-B809-140534610AC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0B59F48-7CDF-BBCD-8DD3-3CB52E8D61F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95E611D-CADB-3FA8-16A6-F7F528AC72D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E93B20D-3B8F-1961-367B-834110BF0CC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D9922B3-C3DE-AC5F-31F5-96CC218B7F1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29574B4-3553-ADB2-96D7-5C136E05911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4924819-774F-9294-BA35-48EE975E7ACD}"/>
              </a:ext>
            </a:extLst>
          </p:cNvPr>
          <p:cNvSpPr>
            <a:spLocks noChangeArrowheads="1"/>
          </p:cNvSpPr>
          <p:nvPr/>
        </p:nvSpPr>
        <p:spPr bwMode="auto">
          <a:xfrm>
            <a:off x="437660" y="1795568"/>
            <a:ext cx="107080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11. Use a number line to find the sum of (+9) and (-5). Use the graphic organizer below to show your thinking.</a:t>
            </a:r>
          </a:p>
        </p:txBody>
      </p:sp>
      <p:graphicFrame>
        <p:nvGraphicFramePr>
          <p:cNvPr id="2" name="Table 1">
            <a:extLst>
              <a:ext uri="{FF2B5EF4-FFF2-40B4-BE49-F238E27FC236}">
                <a16:creationId xmlns:a16="http://schemas.microsoft.com/office/drawing/2014/main" id="{9E388E94-E497-9DBB-A2F4-6B895FFECDA8}"/>
              </a:ext>
            </a:extLst>
          </p:cNvPr>
          <p:cNvGraphicFramePr>
            <a:graphicFrameLocks noGrp="1"/>
          </p:cNvGraphicFramePr>
          <p:nvPr/>
        </p:nvGraphicFramePr>
        <p:xfrm>
          <a:off x="1912564" y="3160930"/>
          <a:ext cx="7795640" cy="2726102"/>
        </p:xfrm>
        <a:graphic>
          <a:graphicData uri="http://schemas.openxmlformats.org/drawingml/2006/table">
            <a:tbl>
              <a:tblPr firstRow="1" bandRow="1">
                <a:tableStyleId>{5C22544A-7EE6-4342-B048-85BDC9FD1C3A}</a:tableStyleId>
              </a:tblPr>
              <a:tblGrid>
                <a:gridCol w="3897820">
                  <a:extLst>
                    <a:ext uri="{9D8B030D-6E8A-4147-A177-3AD203B41FA5}">
                      <a16:colId xmlns:a16="http://schemas.microsoft.com/office/drawing/2014/main" val="262964407"/>
                    </a:ext>
                  </a:extLst>
                </a:gridCol>
                <a:gridCol w="3897820">
                  <a:extLst>
                    <a:ext uri="{9D8B030D-6E8A-4147-A177-3AD203B41FA5}">
                      <a16:colId xmlns:a16="http://schemas.microsoft.com/office/drawing/2014/main" val="1171362453"/>
                    </a:ext>
                  </a:extLst>
                </a:gridCol>
              </a:tblGrid>
              <a:tr h="2726102">
                <a:tc>
                  <a:txBody>
                    <a:bodyPr/>
                    <a:lstStyle/>
                    <a:p>
                      <a:pPr algn="l"/>
                      <a:r>
                        <a:rPr lang="en-CA" sz="2000" b="0" i="0" u="none" strike="noStrike" kern="1200" dirty="0">
                          <a:solidFill>
                            <a:schemeClr val="tx1"/>
                          </a:solidFill>
                          <a:effectLst/>
                          <a:latin typeface="+mn-lt"/>
                          <a:ea typeface="+mn-ea"/>
                          <a:cs typeface="+mn-cs"/>
                        </a:rPr>
                        <a:t>Represent your thinking on the number line.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2000" b="0" i="0" u="none" strike="noStrike" kern="1200" dirty="0">
                          <a:solidFill>
                            <a:schemeClr val="tx1"/>
                          </a:solidFill>
                          <a:effectLst/>
                          <a:latin typeface="+mn-lt"/>
                          <a:ea typeface="+mn-ea"/>
                          <a:cs typeface="+mn-cs"/>
                        </a:rPr>
                        <a:t>Complete the addition statement </a:t>
                      </a:r>
                    </a:p>
                    <a:p>
                      <a:pPr algn="l"/>
                      <a:r>
                        <a:rPr lang="en-CA" sz="2000" b="0" i="0" u="none" strike="noStrike" kern="1200" dirty="0">
                          <a:solidFill>
                            <a:schemeClr val="tx1"/>
                          </a:solidFill>
                          <a:effectLst/>
                          <a:latin typeface="+mn-lt"/>
                          <a:ea typeface="+mn-ea"/>
                          <a:cs typeface="+mn-cs"/>
                        </a:rPr>
                        <a:t>(+9) + (-5) = ____</a:t>
                      </a:r>
                    </a:p>
                    <a:p>
                      <a:pPr algn="l"/>
                      <a:endParaRPr lang="en-CA" sz="2000" b="0" i="0" u="none" strike="noStrike"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919430"/>
                  </a:ext>
                </a:extLst>
              </a:tr>
            </a:tbl>
          </a:graphicData>
        </a:graphic>
      </p:graphicFrame>
      <p:pic>
        <p:nvPicPr>
          <p:cNvPr id="4" name="Picture 4">
            <a:extLst>
              <a:ext uri="{FF2B5EF4-FFF2-40B4-BE49-F238E27FC236}">
                <a16:creationId xmlns:a16="http://schemas.microsoft.com/office/drawing/2014/main" id="{82FCFB8E-FB97-A363-73A0-87AD0B10F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400" y="5005312"/>
            <a:ext cx="3707988" cy="64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074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0DBB9-AB36-3C39-8C53-D282A263E0B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338ADF6-AF6D-4962-D5EB-FAA35B842A0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C0091E3-4C8A-509A-C58A-CFAE84064D5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C10861F-D242-A736-F85F-0AE666E47B8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9978746-3BA8-548D-CF4F-A3C48AE35C8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DDBCAB0-88A1-0495-2A4A-F51B34BDCF6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F9CBC7A-5D79-94FC-BC22-BEE3F2D6F0E3}"/>
              </a:ext>
            </a:extLst>
          </p:cNvPr>
          <p:cNvSpPr>
            <a:spLocks noChangeArrowheads="1"/>
          </p:cNvSpPr>
          <p:nvPr/>
        </p:nvSpPr>
        <p:spPr bwMode="auto">
          <a:xfrm>
            <a:off x="437660" y="1930980"/>
            <a:ext cx="1070804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 Find the sum.</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 (4 )=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(+11) + (– 7 )=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 (-6)=</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 (+1) + (-9)=</a:t>
            </a:r>
          </a:p>
        </p:txBody>
      </p:sp>
    </p:spTree>
    <p:extLst>
      <p:ext uri="{BB962C8B-B14F-4D97-AF65-F5344CB8AC3E}">
        <p14:creationId xmlns:p14="http://schemas.microsoft.com/office/powerpoint/2010/main" val="346999673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5CD5B-BBE6-813B-B0D5-4AB3C514CD6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6F3B9CA-99D5-5F9F-C92E-D9EF648B22D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8F34591-D8F9-BBFB-380F-653985C085A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7391471-B114-05BD-BBAD-CE0C1EF30ED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16AC3F0-D057-F444-A91F-5601BC18FD1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490B4E2-C554-871A-63E3-27F104C022F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F981D3F-74BA-70F5-8759-6FE436E3FBBE}"/>
              </a:ext>
            </a:extLst>
          </p:cNvPr>
          <p:cNvSpPr>
            <a:spLocks noChangeArrowheads="1"/>
          </p:cNvSpPr>
          <p:nvPr/>
        </p:nvSpPr>
        <p:spPr bwMode="auto">
          <a:xfrm>
            <a:off x="437660" y="1930980"/>
            <a:ext cx="1070804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 Find the sum.</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 (4 )=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(+11) + (– 7 )=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 (-6)=</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 (+1) + (-9)=</a:t>
            </a:r>
          </a:p>
        </p:txBody>
      </p:sp>
    </p:spTree>
    <p:extLst>
      <p:ext uri="{BB962C8B-B14F-4D97-AF65-F5344CB8AC3E}">
        <p14:creationId xmlns:p14="http://schemas.microsoft.com/office/powerpoint/2010/main" val="178707423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454FC-91A7-1371-2CEB-07E730F882E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C823A90-ED93-ADE6-B7E3-FE804041038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FDB0B7C-6F67-EF30-3EB7-AD4740AC744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D03F1D13-E1CB-0725-DBCE-F031D367827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D60FB96-425A-68B0-1C47-5B1233B0E11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42BB6F3-DD34-AA5C-E1B0-547A3E444F6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013E33E-5741-875E-5BCB-1D8875EDF0E3}"/>
              </a:ext>
            </a:extLst>
          </p:cNvPr>
          <p:cNvSpPr>
            <a:spLocks noChangeArrowheads="1"/>
          </p:cNvSpPr>
          <p:nvPr/>
        </p:nvSpPr>
        <p:spPr bwMode="auto">
          <a:xfrm>
            <a:off x="437660" y="1975950"/>
            <a:ext cx="537948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13. A magic square is a grid where the sum of each row, column and diagonal is the same. Fill in the missing numbers in the magic square below. Show your thinking and check your work. </a:t>
            </a:r>
          </a:p>
        </p:txBody>
      </p:sp>
      <p:graphicFrame>
        <p:nvGraphicFramePr>
          <p:cNvPr id="2" name="Table 1">
            <a:extLst>
              <a:ext uri="{FF2B5EF4-FFF2-40B4-BE49-F238E27FC236}">
                <a16:creationId xmlns:a16="http://schemas.microsoft.com/office/drawing/2014/main" id="{0339C035-DEA9-3EEB-A2CD-3700A9D4758A}"/>
              </a:ext>
            </a:extLst>
          </p:cNvPr>
          <p:cNvGraphicFramePr>
            <a:graphicFrameLocks noGrp="1"/>
          </p:cNvGraphicFramePr>
          <p:nvPr/>
        </p:nvGraphicFramePr>
        <p:xfrm>
          <a:off x="6095999" y="1975949"/>
          <a:ext cx="4565514" cy="3529905"/>
        </p:xfrm>
        <a:graphic>
          <a:graphicData uri="http://schemas.openxmlformats.org/drawingml/2006/table">
            <a:tbl>
              <a:tblPr firstRow="1" bandRow="1">
                <a:tableStyleId>{5C22544A-7EE6-4342-B048-85BDC9FD1C3A}</a:tableStyleId>
              </a:tblPr>
              <a:tblGrid>
                <a:gridCol w="1521838">
                  <a:extLst>
                    <a:ext uri="{9D8B030D-6E8A-4147-A177-3AD203B41FA5}">
                      <a16:colId xmlns:a16="http://schemas.microsoft.com/office/drawing/2014/main" val="3559333281"/>
                    </a:ext>
                  </a:extLst>
                </a:gridCol>
                <a:gridCol w="1521838">
                  <a:extLst>
                    <a:ext uri="{9D8B030D-6E8A-4147-A177-3AD203B41FA5}">
                      <a16:colId xmlns:a16="http://schemas.microsoft.com/office/drawing/2014/main" val="127380948"/>
                    </a:ext>
                  </a:extLst>
                </a:gridCol>
                <a:gridCol w="1521838">
                  <a:extLst>
                    <a:ext uri="{9D8B030D-6E8A-4147-A177-3AD203B41FA5}">
                      <a16:colId xmlns:a16="http://schemas.microsoft.com/office/drawing/2014/main" val="1345728644"/>
                    </a:ext>
                  </a:extLst>
                </a:gridCol>
              </a:tblGrid>
              <a:tr h="1176635">
                <a:tc>
                  <a:txBody>
                    <a:bodyPr/>
                    <a:lstStyle/>
                    <a:p>
                      <a:pPr algn="ctr"/>
                      <a:r>
                        <a:rPr lang="en-US" sz="2800" b="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274978"/>
                  </a:ext>
                </a:extLst>
              </a:tr>
              <a:tr h="1176635">
                <a:tc>
                  <a:txBody>
                    <a:bodyPr/>
                    <a:lstStyle/>
                    <a:p>
                      <a:pPr algn="ctr"/>
                      <a:endParaRPr lang="en-US" sz="28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475547"/>
                  </a:ext>
                </a:extLst>
              </a:tr>
              <a:tr h="1176635">
                <a:tc>
                  <a:txBody>
                    <a:bodyPr/>
                    <a:lstStyle/>
                    <a:p>
                      <a:pPr algn="ctr"/>
                      <a:r>
                        <a:rPr lang="en-US" sz="2800" b="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151923"/>
                  </a:ext>
                </a:extLst>
              </a:tr>
            </a:tbl>
          </a:graphicData>
        </a:graphic>
      </p:graphicFrame>
    </p:spTree>
    <p:extLst>
      <p:ext uri="{BB962C8B-B14F-4D97-AF65-F5344CB8AC3E}">
        <p14:creationId xmlns:p14="http://schemas.microsoft.com/office/powerpoint/2010/main" val="284290154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089DB-3FA2-63D2-9E0C-6D1259F842B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7CAFDC1-25ED-EFC0-07D5-EEAB3D4B88A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CDB0B11-618B-45D5-EFDA-5606C074A4B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CD58F35-AA11-55B6-DF25-B5DE80CD76D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34F6624-8DFA-44EF-3501-40928984B94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230878A-43BA-6522-D3CC-F83BEECC0FE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1EFF0AE-CBD8-CD26-F0CB-13151AEAB216}"/>
              </a:ext>
            </a:extLst>
          </p:cNvPr>
          <p:cNvSpPr>
            <a:spLocks noChangeArrowheads="1"/>
          </p:cNvSpPr>
          <p:nvPr/>
        </p:nvSpPr>
        <p:spPr bwMode="auto">
          <a:xfrm>
            <a:off x="437660" y="1930980"/>
            <a:ext cx="53794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14. Is the puzzle below a magic square? Explain and justify your thinking.</a:t>
            </a:r>
          </a:p>
        </p:txBody>
      </p:sp>
      <p:graphicFrame>
        <p:nvGraphicFramePr>
          <p:cNvPr id="3" name="Table 2">
            <a:extLst>
              <a:ext uri="{FF2B5EF4-FFF2-40B4-BE49-F238E27FC236}">
                <a16:creationId xmlns:a16="http://schemas.microsoft.com/office/drawing/2014/main" id="{8757B356-2236-C217-2015-3F5160F8C2FD}"/>
              </a:ext>
            </a:extLst>
          </p:cNvPr>
          <p:cNvGraphicFramePr>
            <a:graphicFrameLocks noGrp="1"/>
          </p:cNvGraphicFramePr>
          <p:nvPr/>
        </p:nvGraphicFramePr>
        <p:xfrm>
          <a:off x="6795849" y="1930980"/>
          <a:ext cx="4546602" cy="4119624"/>
        </p:xfrm>
        <a:graphic>
          <a:graphicData uri="http://schemas.openxmlformats.org/drawingml/2006/table">
            <a:tbl>
              <a:tblPr firstRow="1" bandRow="1">
                <a:tableStyleId>{5C22544A-7EE6-4342-B048-85BDC9FD1C3A}</a:tableStyleId>
              </a:tblPr>
              <a:tblGrid>
                <a:gridCol w="1515534">
                  <a:extLst>
                    <a:ext uri="{9D8B030D-6E8A-4147-A177-3AD203B41FA5}">
                      <a16:colId xmlns:a16="http://schemas.microsoft.com/office/drawing/2014/main" val="3559333281"/>
                    </a:ext>
                  </a:extLst>
                </a:gridCol>
                <a:gridCol w="1515534">
                  <a:extLst>
                    <a:ext uri="{9D8B030D-6E8A-4147-A177-3AD203B41FA5}">
                      <a16:colId xmlns:a16="http://schemas.microsoft.com/office/drawing/2014/main" val="127380948"/>
                    </a:ext>
                  </a:extLst>
                </a:gridCol>
                <a:gridCol w="1515534">
                  <a:extLst>
                    <a:ext uri="{9D8B030D-6E8A-4147-A177-3AD203B41FA5}">
                      <a16:colId xmlns:a16="http://schemas.microsoft.com/office/drawing/2014/main" val="1345728644"/>
                    </a:ext>
                  </a:extLst>
                </a:gridCol>
              </a:tblGrid>
              <a:tr h="1373208">
                <a:tc>
                  <a:txBody>
                    <a:bodyPr/>
                    <a:lstStyle/>
                    <a:p>
                      <a:pPr algn="ctr" rtl="0" fontAlgn="t">
                        <a:buNone/>
                      </a:pPr>
                      <a:r>
                        <a:rPr lang="en-CA" sz="2800" b="0" i="0" u="none" strike="noStrike">
                          <a:solidFill>
                            <a:srgbClr val="000000"/>
                          </a:solidFill>
                          <a:effectLst/>
                          <a:latin typeface="Aptos" panose="020B0004020202020204" pitchFamily="34" charset="0"/>
                        </a:rPr>
                        <a:t>-8</a:t>
                      </a:r>
                      <a:endParaRPr lang="en-CA" sz="2800" b="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a:solidFill>
                            <a:srgbClr val="000000"/>
                          </a:solidFill>
                          <a:effectLst/>
                          <a:latin typeface="Aptos" panose="020B0004020202020204" pitchFamily="34" charset="0"/>
                        </a:rPr>
                        <a:t>-1</a:t>
                      </a:r>
                      <a:endParaRPr lang="en-CA" sz="2800" b="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a:solidFill>
                            <a:srgbClr val="000000"/>
                          </a:solidFill>
                          <a:effectLst/>
                          <a:latin typeface="Aptos" panose="020B0004020202020204" pitchFamily="34" charset="0"/>
                        </a:rPr>
                        <a:t>6</a:t>
                      </a:r>
                      <a:endParaRPr lang="en-CA" sz="2800" b="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274978"/>
                  </a:ext>
                </a:extLst>
              </a:tr>
              <a:tr h="1373208">
                <a:tc>
                  <a:txBody>
                    <a:bodyPr/>
                    <a:lstStyle/>
                    <a:p>
                      <a:pPr algn="ctr" rtl="0" fontAlgn="t">
                        <a:buNone/>
                      </a:pPr>
                      <a:r>
                        <a:rPr lang="en-CA" sz="2800" b="0" i="0" u="none" strike="noStrike">
                          <a:solidFill>
                            <a:srgbClr val="000000"/>
                          </a:solidFill>
                          <a:effectLst/>
                          <a:latin typeface="Aptos" panose="020B0004020202020204" pitchFamily="34" charset="0"/>
                        </a:rPr>
                        <a:t>3</a:t>
                      </a:r>
                      <a:endParaRPr lang="en-CA" sz="2800" b="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a:solidFill>
                            <a:srgbClr val="000000"/>
                          </a:solidFill>
                          <a:effectLst/>
                          <a:latin typeface="Aptos" panose="020B0004020202020204" pitchFamily="34" charset="0"/>
                        </a:rPr>
                        <a:t>4</a:t>
                      </a:r>
                      <a:endParaRPr lang="en-CA" sz="2800" b="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a:solidFill>
                            <a:srgbClr val="000000"/>
                          </a:solidFill>
                          <a:effectLst/>
                          <a:latin typeface="Aptos" panose="020B0004020202020204" pitchFamily="34" charset="0"/>
                        </a:rPr>
                        <a:t>7</a:t>
                      </a:r>
                      <a:endParaRPr lang="en-CA" sz="2800" b="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475547"/>
                  </a:ext>
                </a:extLst>
              </a:tr>
              <a:tr h="1373208">
                <a:tc>
                  <a:txBody>
                    <a:bodyPr/>
                    <a:lstStyle/>
                    <a:p>
                      <a:pPr algn="ctr" rtl="0" fontAlgn="t">
                        <a:buNone/>
                      </a:pPr>
                      <a:r>
                        <a:rPr lang="en-CA" sz="2800" b="0" i="0" u="none" strike="noStrike" dirty="0">
                          <a:solidFill>
                            <a:srgbClr val="000000"/>
                          </a:solidFill>
                          <a:effectLst/>
                          <a:latin typeface="Aptos" panose="020B0004020202020204" pitchFamily="34" charset="0"/>
                        </a:rPr>
                        <a:t>-2</a:t>
                      </a:r>
                      <a:endParaRPr lang="en-CA" sz="2800" b="0" dirty="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a:solidFill>
                            <a:srgbClr val="000000"/>
                          </a:solidFill>
                          <a:effectLst/>
                          <a:latin typeface="Aptos" panose="020B0004020202020204" pitchFamily="34" charset="0"/>
                        </a:rPr>
                        <a:t>9</a:t>
                      </a:r>
                      <a:endParaRPr lang="en-CA" sz="2800" b="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dirty="0">
                          <a:solidFill>
                            <a:srgbClr val="000000"/>
                          </a:solidFill>
                          <a:effectLst/>
                          <a:latin typeface="Aptos" panose="020B0004020202020204" pitchFamily="34" charset="0"/>
                        </a:rPr>
                        <a:t>5</a:t>
                      </a:r>
                      <a:endParaRPr lang="en-CA" sz="2800" b="0" dirty="0">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151923"/>
                  </a:ext>
                </a:extLst>
              </a:tr>
            </a:tbl>
          </a:graphicData>
        </a:graphic>
      </p:graphicFrame>
    </p:spTree>
    <p:extLst>
      <p:ext uri="{BB962C8B-B14F-4D97-AF65-F5344CB8AC3E}">
        <p14:creationId xmlns:p14="http://schemas.microsoft.com/office/powerpoint/2010/main" val="127755679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05FAA-7C4C-6B30-F12E-7D2495CFE3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82462F2-3718-286A-CAEE-A57598A77FC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BBB6A77-3066-7A60-F849-220155BB22D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D2647C1-407C-91ED-BF63-22F2F45963E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FEE3C89-1020-B54B-8EE6-5040EB80107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F7A7484-6822-D856-1471-74F15F28377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3FADDA7-F581-EFE9-4BA2-5420460B6924}"/>
              </a:ext>
            </a:extLst>
          </p:cNvPr>
          <p:cNvSpPr>
            <a:spLocks noChangeArrowheads="1"/>
          </p:cNvSpPr>
          <p:nvPr/>
        </p:nvSpPr>
        <p:spPr bwMode="auto">
          <a:xfrm>
            <a:off x="437660" y="1975950"/>
            <a:ext cx="452344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15. Use double sided counters to find the difference, (+3) – (-6). Use the graphic organizer below to show your thinking.</a:t>
            </a:r>
          </a:p>
        </p:txBody>
      </p:sp>
      <p:graphicFrame>
        <p:nvGraphicFramePr>
          <p:cNvPr id="2" name="Table 1">
            <a:extLst>
              <a:ext uri="{FF2B5EF4-FFF2-40B4-BE49-F238E27FC236}">
                <a16:creationId xmlns:a16="http://schemas.microsoft.com/office/drawing/2014/main" id="{43F3C40E-D89F-676D-23DC-8F180172D6DC}"/>
              </a:ext>
            </a:extLst>
          </p:cNvPr>
          <p:cNvGraphicFramePr>
            <a:graphicFrameLocks noGrp="1"/>
          </p:cNvGraphicFramePr>
          <p:nvPr/>
        </p:nvGraphicFramePr>
        <p:xfrm>
          <a:off x="5235673" y="1975950"/>
          <a:ext cx="6090650" cy="3724459"/>
        </p:xfrm>
        <a:graphic>
          <a:graphicData uri="http://schemas.openxmlformats.org/drawingml/2006/table">
            <a:tbl>
              <a:tblPr firstRow="1" bandRow="1">
                <a:tableStyleId>{5C22544A-7EE6-4342-B048-85BDC9FD1C3A}</a:tableStyleId>
              </a:tblPr>
              <a:tblGrid>
                <a:gridCol w="3045325">
                  <a:extLst>
                    <a:ext uri="{9D8B030D-6E8A-4147-A177-3AD203B41FA5}">
                      <a16:colId xmlns:a16="http://schemas.microsoft.com/office/drawing/2014/main" val="262964407"/>
                    </a:ext>
                  </a:extLst>
                </a:gridCol>
                <a:gridCol w="3045325">
                  <a:extLst>
                    <a:ext uri="{9D8B030D-6E8A-4147-A177-3AD203B41FA5}">
                      <a16:colId xmlns:a16="http://schemas.microsoft.com/office/drawing/2014/main" val="1171362453"/>
                    </a:ext>
                  </a:extLst>
                </a:gridCol>
              </a:tblGrid>
              <a:tr h="1798382">
                <a:tc>
                  <a:txBody>
                    <a:bodyPr/>
                    <a:lstStyle/>
                    <a:p>
                      <a:pPr algn="l" rtl="0" fontAlgn="t">
                        <a:buNone/>
                      </a:pPr>
                      <a:r>
                        <a:rPr lang="en-CA" sz="2000" b="0" i="0" u="none" strike="noStrike" dirty="0">
                          <a:solidFill>
                            <a:srgbClr val="000000"/>
                          </a:solidFill>
                          <a:effectLst/>
                          <a:latin typeface="+mj-lt"/>
                        </a:rPr>
                        <a:t>Draw a picture of the counters that represent</a:t>
                      </a:r>
                      <a:r>
                        <a:rPr lang="en-CA" sz="2000" b="1" i="0" u="none" strike="noStrike" dirty="0">
                          <a:solidFill>
                            <a:schemeClr val="lt1"/>
                          </a:solidFill>
                          <a:effectLst/>
                          <a:latin typeface="+mj-lt"/>
                        </a:rPr>
                        <a:t> </a:t>
                      </a:r>
                      <a:r>
                        <a:rPr lang="en-CA" sz="2000" b="0" i="0" u="none" strike="noStrike" dirty="0">
                          <a:solidFill>
                            <a:srgbClr val="000000"/>
                          </a:solidFill>
                          <a:effectLst/>
                          <a:latin typeface="+mj-lt"/>
                        </a:rPr>
                        <a:t>(+3).</a:t>
                      </a:r>
                      <a:br>
                        <a:rPr lang="en-CA" sz="2000" dirty="0">
                          <a:effectLst/>
                          <a:latin typeface="+mj-lt"/>
                        </a:rPr>
                      </a:br>
                      <a:endParaRPr lang="en-CA" sz="2000" dirty="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buNone/>
                      </a:pPr>
                      <a:r>
                        <a:rPr lang="en-CA" sz="2000" b="0" i="0" u="none" strike="noStrike" dirty="0">
                          <a:solidFill>
                            <a:srgbClr val="000000"/>
                          </a:solidFill>
                          <a:effectLst/>
                          <a:latin typeface="+mj-lt"/>
                        </a:rPr>
                        <a:t>Draw the zero pairs needed to be able to </a:t>
                      </a:r>
                      <a:endParaRPr lang="en-CA" sz="2000" dirty="0">
                        <a:effectLst/>
                        <a:latin typeface="+mj-lt"/>
                      </a:endParaRPr>
                    </a:p>
                    <a:p>
                      <a:pPr algn="l" rtl="0" fontAlgn="t">
                        <a:buNone/>
                      </a:pPr>
                      <a:r>
                        <a:rPr lang="en-CA" sz="2000" b="0" i="0" u="none" strike="noStrike" dirty="0">
                          <a:solidFill>
                            <a:srgbClr val="000000"/>
                          </a:solidFill>
                          <a:effectLst/>
                          <a:latin typeface="+mj-lt"/>
                        </a:rPr>
                        <a:t>remove (-6).</a:t>
                      </a:r>
                      <a:endParaRPr lang="en-CA" sz="2000" dirty="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042189"/>
                  </a:ext>
                </a:extLst>
              </a:tr>
              <a:tr h="1926077">
                <a:tc>
                  <a:txBody>
                    <a:bodyPr/>
                    <a:lstStyle/>
                    <a:p>
                      <a:pPr algn="l" rtl="0" fontAlgn="t">
                        <a:buNone/>
                      </a:pPr>
                      <a:r>
                        <a:rPr lang="en-CA" sz="2000" b="0" i="0" u="none" strike="noStrike" dirty="0">
                          <a:solidFill>
                            <a:srgbClr val="000000"/>
                          </a:solidFill>
                          <a:effectLst/>
                          <a:latin typeface="+mj-lt"/>
                        </a:rPr>
                        <a:t>Remove (-6), and draw the counters that are left over.</a:t>
                      </a:r>
                      <a:endParaRPr lang="en-CA" sz="2000" dirty="0">
                        <a:effectLst/>
                        <a:latin typeface="+mj-lt"/>
                      </a:endParaRPr>
                    </a:p>
                    <a:p>
                      <a:pPr algn="l" fontAlgn="t">
                        <a:buNone/>
                      </a:pPr>
                      <a:br>
                        <a:rPr lang="en-CA" sz="2000" dirty="0">
                          <a:effectLst/>
                          <a:latin typeface="+mj-lt"/>
                        </a:rPr>
                      </a:br>
                      <a:endParaRPr lang="en-CA" sz="2000" dirty="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buNone/>
                      </a:pPr>
                      <a:r>
                        <a:rPr lang="en-CA" sz="2000" b="0" i="0" u="none" strike="noStrike" dirty="0">
                          <a:solidFill>
                            <a:srgbClr val="000000"/>
                          </a:solidFill>
                          <a:effectLst/>
                          <a:latin typeface="+mj-lt"/>
                        </a:rPr>
                        <a:t>Complete the subtraction statement </a:t>
                      </a:r>
                      <a:endParaRPr lang="en-CA" sz="2000" dirty="0">
                        <a:effectLst/>
                        <a:latin typeface="+mj-lt"/>
                      </a:endParaRPr>
                    </a:p>
                    <a:p>
                      <a:pPr algn="l" rtl="0" fontAlgn="t">
                        <a:buNone/>
                      </a:pPr>
                      <a:r>
                        <a:rPr lang="en-CA" sz="2000" b="0" i="0" u="none" strike="noStrike" dirty="0">
                          <a:solidFill>
                            <a:srgbClr val="000000"/>
                          </a:solidFill>
                          <a:effectLst/>
                          <a:latin typeface="+mj-lt"/>
                        </a:rPr>
                        <a:t>(+3) - (-6) = ____</a:t>
                      </a:r>
                      <a:endParaRPr lang="en-CA" sz="2000" dirty="0">
                        <a:effectLst/>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919430"/>
                  </a:ext>
                </a:extLst>
              </a:tr>
            </a:tbl>
          </a:graphicData>
        </a:graphic>
      </p:graphicFrame>
    </p:spTree>
    <p:extLst>
      <p:ext uri="{BB962C8B-B14F-4D97-AF65-F5344CB8AC3E}">
        <p14:creationId xmlns:p14="http://schemas.microsoft.com/office/powerpoint/2010/main" val="18835237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9D50-1454-41A5-0AA4-B165C9DE0F2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ADF74EE-49F4-8E36-FA05-A948B2FA8FB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E32E084-9CFE-E567-7D03-B9DA9F379A8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69F882C-FEB7-E18E-09AD-2A4ECBF6F52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59C36CE-5A52-4066-2B71-FE477B3618A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6367DA1-700D-4802-89EC-96988237DEC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0301598-E87A-1B05-21F3-2C96BDEB6EE1}"/>
              </a:ext>
            </a:extLst>
          </p:cNvPr>
          <p:cNvSpPr>
            <a:spLocks noChangeArrowheads="1"/>
          </p:cNvSpPr>
          <p:nvPr/>
        </p:nvSpPr>
        <p:spPr bwMode="auto">
          <a:xfrm>
            <a:off x="437660" y="2044005"/>
            <a:ext cx="452344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16. Write the subtraction statement that the diagram represents.</a:t>
            </a:r>
          </a:p>
        </p:txBody>
      </p:sp>
      <p:pic>
        <p:nvPicPr>
          <p:cNvPr id="3" name="Picture 2" descr="A diagram of red and yellow dots&#10;&#10;AI-generated content may be incorrect.">
            <a:extLst>
              <a:ext uri="{FF2B5EF4-FFF2-40B4-BE49-F238E27FC236}">
                <a16:creationId xmlns:a16="http://schemas.microsoft.com/office/drawing/2014/main" id="{93D0E86A-CE90-8117-C31F-B25837784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148" y="1786968"/>
            <a:ext cx="4523445" cy="447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514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0395E-3984-7E8B-4B04-046D96423FD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3D77B61-5634-8D85-131F-269684313D8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1C42B2A-088D-97C2-AB5C-61D1EC838DA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D8E6986-A345-4E1F-F809-6C5D4491D72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257C5AE-0609-E091-1E0B-D45F3BAFF72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41AC121-3520-ABAF-32F2-044371067E0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BB1200B-3725-241E-4E3C-35168CADBCF3}"/>
              </a:ext>
            </a:extLst>
          </p:cNvPr>
          <p:cNvSpPr>
            <a:spLocks noChangeArrowheads="1"/>
          </p:cNvSpPr>
          <p:nvPr/>
        </p:nvSpPr>
        <p:spPr bwMode="auto">
          <a:xfrm>
            <a:off x="573352" y="1715536"/>
            <a:ext cx="1104529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 How many laps did the players run if the coach told them to run nine less than six times the number of laps they ran yesterday, and that total was 15?</a:t>
            </a:r>
          </a:p>
        </p:txBody>
      </p:sp>
    </p:spTree>
    <p:extLst>
      <p:ext uri="{BB962C8B-B14F-4D97-AF65-F5344CB8AC3E}">
        <p14:creationId xmlns:p14="http://schemas.microsoft.com/office/powerpoint/2010/main" val="120905645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FDD35-ACC2-894F-4ED8-38C5DA11F38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14CBC7-C014-0357-B9ED-C43CFC3ABBF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9945FFA-A2A5-0826-3849-D493CB1E11C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39F6D00-C409-4284-F2E2-FC47D7ABC38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E434E17-D471-1816-72ED-9780D37F7BB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65AFDF6-9E95-11CD-3ECE-04698B41E92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32D1335-12EB-FBD6-8CB1-E6B04667D4B3}"/>
              </a:ext>
            </a:extLst>
          </p:cNvPr>
          <p:cNvSpPr>
            <a:spLocks noChangeArrowheads="1"/>
          </p:cNvSpPr>
          <p:nvPr/>
        </p:nvSpPr>
        <p:spPr bwMode="auto">
          <a:xfrm>
            <a:off x="437660" y="1930980"/>
            <a:ext cx="113166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17. Determine the difference using double-sided counters. Show your thinking using picture and numbers.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 (-3)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 (-5)=</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 (+9) =</a:t>
            </a:r>
          </a:p>
        </p:txBody>
      </p:sp>
    </p:spTree>
    <p:extLst>
      <p:ext uri="{BB962C8B-B14F-4D97-AF65-F5344CB8AC3E}">
        <p14:creationId xmlns:p14="http://schemas.microsoft.com/office/powerpoint/2010/main" val="241080622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F7CBE-0D5E-A2BC-F763-BCA4DDFD21E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96332DA-7A3A-986D-912E-300E8A2A208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0A26A0B-1B3F-D7E2-FA01-82DC2E5CF2E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5E8BBA06-0076-5F04-1053-B7D3763DFEE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620FC34-2C85-26C5-BA20-4FACE3FCBB0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CD1ADF8-81DF-374E-8E77-E903CB9B496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096C012-3D40-F280-39F8-0DA381F86DB8}"/>
              </a:ext>
            </a:extLst>
          </p:cNvPr>
          <p:cNvSpPr>
            <a:spLocks noChangeArrowheads="1"/>
          </p:cNvSpPr>
          <p:nvPr/>
        </p:nvSpPr>
        <p:spPr bwMode="auto">
          <a:xfrm>
            <a:off x="437660" y="1740732"/>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18. Write the subtraction statement that the diagram represents.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a:t>
            </a:r>
          </a:p>
        </p:txBody>
      </p:sp>
      <p:pic>
        <p:nvPicPr>
          <p:cNvPr id="2" name="Picture 2" descr="A graph of a function&#10;&#10;AI-generated content may be incorrect.">
            <a:extLst>
              <a:ext uri="{FF2B5EF4-FFF2-40B4-BE49-F238E27FC236}">
                <a16:creationId xmlns:a16="http://schemas.microsoft.com/office/drawing/2014/main" id="{2FB6AE77-112D-459F-2D77-90F14F9CA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84" y="3429000"/>
            <a:ext cx="10236431" cy="124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86482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CB7C2-AFE1-D582-0C06-3BED53D3389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E0DFACE-700D-5393-9020-80B4B2AB8F1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7F8F6EE-3899-1429-4BC4-AD4FBEDF689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5C00BE9-D600-05FC-B916-341390CF64C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05BEAFD-82D0-AB56-83C4-4B99806F01D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2B9F763-ED3A-2144-5B76-5415F345F41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376E790-3E5C-F96B-48EF-430115706207}"/>
              </a:ext>
            </a:extLst>
          </p:cNvPr>
          <p:cNvSpPr>
            <a:spLocks noChangeArrowheads="1"/>
          </p:cNvSpPr>
          <p:nvPr/>
        </p:nvSpPr>
        <p:spPr bwMode="auto">
          <a:xfrm>
            <a:off x="437660" y="1740732"/>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18. Write the subtraction statement that the diagram represents.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t>
            </a:r>
          </a:p>
        </p:txBody>
      </p:sp>
      <p:pic>
        <p:nvPicPr>
          <p:cNvPr id="3" name="Picture 4" descr="A line with numbers and a red line&#10;&#10;AI-generated content may be incorrect.">
            <a:extLst>
              <a:ext uri="{FF2B5EF4-FFF2-40B4-BE49-F238E27FC236}">
                <a16:creationId xmlns:a16="http://schemas.microsoft.com/office/drawing/2014/main" id="{BF9BF309-6878-E535-7908-6EB2D755B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19" y="3429000"/>
            <a:ext cx="11322281"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42745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CB11F-16B3-2CAB-AB40-65A56826C6D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70BFE5A-1214-F6BF-2336-EAFEC58228E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B4B1989-6F2A-95D3-772D-5532F88C5D7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6AE063E-9EE9-C2AF-4DDD-C20DDAAE26B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5255EE6-919C-5C27-E488-3D05ABFA916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2BD689D2-2216-6FE5-4EE9-715718D45C1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5992769-4D4F-1A41-0871-0AA33C4BAFD8}"/>
              </a:ext>
            </a:extLst>
          </p:cNvPr>
          <p:cNvSpPr>
            <a:spLocks noChangeArrowheads="1"/>
          </p:cNvSpPr>
          <p:nvPr/>
        </p:nvSpPr>
        <p:spPr bwMode="auto">
          <a:xfrm>
            <a:off x="437660" y="1740732"/>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18. Write the subtraction statement that the diagram represents.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t>
            </a:r>
          </a:p>
        </p:txBody>
      </p:sp>
      <p:pic>
        <p:nvPicPr>
          <p:cNvPr id="2" name="Picture 6" descr="A line with numbers and a number on it&#10;&#10;AI-generated content may be incorrect.">
            <a:extLst>
              <a:ext uri="{FF2B5EF4-FFF2-40B4-BE49-F238E27FC236}">
                <a16:creationId xmlns:a16="http://schemas.microsoft.com/office/drawing/2014/main" id="{ED401EAC-4F57-E78D-1602-468BEBB8E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85" y="3051258"/>
            <a:ext cx="10528230" cy="240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03162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DBF34-7F20-B13D-C331-CEF5FFE618E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21F87AC-A72B-9860-CA4D-41AE0689BEA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3439EB0-3280-02F1-C44F-B91DFBFD325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F8581EE-5AB0-0AAC-D658-92357FF7DAC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10F53DF-67A5-31DA-A600-6A1A0A1E347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AF88300-173C-A1D6-4CBD-6AB8F321556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6DA0164-81E7-5894-8DEF-A6C7CD7D282F}"/>
              </a:ext>
            </a:extLst>
          </p:cNvPr>
          <p:cNvSpPr>
            <a:spLocks noChangeArrowheads="1"/>
          </p:cNvSpPr>
          <p:nvPr/>
        </p:nvSpPr>
        <p:spPr bwMode="auto">
          <a:xfrm>
            <a:off x="437660" y="1755882"/>
            <a:ext cx="113166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19. Find the difference using an open number line. Show your thinking.</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(-23) – (+17) =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(+122) – (- 46) =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(-415) – (-55) = </a:t>
            </a:r>
          </a:p>
        </p:txBody>
      </p:sp>
      <p:cxnSp>
        <p:nvCxnSpPr>
          <p:cNvPr id="3" name="Straight Arrow Connector 2">
            <a:extLst>
              <a:ext uri="{FF2B5EF4-FFF2-40B4-BE49-F238E27FC236}">
                <a16:creationId xmlns:a16="http://schemas.microsoft.com/office/drawing/2014/main" id="{E423C8D6-6804-B537-DED8-ABD12A465258}"/>
              </a:ext>
            </a:extLst>
          </p:cNvPr>
          <p:cNvCxnSpPr>
            <a:cxnSpLocks/>
          </p:cNvCxnSpPr>
          <p:nvPr/>
        </p:nvCxnSpPr>
        <p:spPr>
          <a:xfrm>
            <a:off x="551823" y="5043055"/>
            <a:ext cx="11088353"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69061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FB50-C6DC-9C45-AC44-63CD46000A9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ED429DC-8637-7D6A-33F3-86FD65D1A98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F1D66CD-F001-0628-F2B7-E808E377990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5273EB27-8B7A-50F6-46B3-7A0EF3DB12A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90067A1-D78E-6080-80A9-BB91CF24AF5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630B22E-17E7-7D74-E3E0-2A1AD0AB979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366A7FA-44D2-667B-3F00-83E6871DF3C7}"/>
              </a:ext>
            </a:extLst>
          </p:cNvPr>
          <p:cNvSpPr>
            <a:spLocks noChangeArrowheads="1"/>
          </p:cNvSpPr>
          <p:nvPr/>
        </p:nvSpPr>
        <p:spPr bwMode="auto">
          <a:xfrm>
            <a:off x="437660" y="1907535"/>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20. Determine the multiplication statement that the diagram represents.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a:t>
            </a:r>
          </a:p>
        </p:txBody>
      </p:sp>
      <p:pic>
        <p:nvPicPr>
          <p:cNvPr id="2" name="Picture 2">
            <a:extLst>
              <a:ext uri="{FF2B5EF4-FFF2-40B4-BE49-F238E27FC236}">
                <a16:creationId xmlns:a16="http://schemas.microsoft.com/office/drawing/2014/main" id="{86E9FD7C-2C04-36D3-3B30-3CE06A9D9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270" y="3860722"/>
            <a:ext cx="8729459" cy="102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24278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44557-ABEB-7FF3-D8A0-4B0EBA8D40D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4E460B5-C52D-36F0-7BB2-D348B8C4F43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26E3256-A712-24BE-7475-EBBF1115813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89DF2FE-4D61-C9CD-0E34-3AF93E53581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95C19D3-A908-483F-48BF-0EA2D09519E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B8E6F7F-75E3-ECDD-8383-819D1A51EED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AF3E6A1-57BA-DF6F-E37C-7D45CFC35886}"/>
              </a:ext>
            </a:extLst>
          </p:cNvPr>
          <p:cNvSpPr>
            <a:spLocks noChangeArrowheads="1"/>
          </p:cNvSpPr>
          <p:nvPr/>
        </p:nvSpPr>
        <p:spPr bwMode="auto">
          <a:xfrm>
            <a:off x="437660" y="1907535"/>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20. Determine the multiplication statement that the diagram represents.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t>
            </a:r>
          </a:p>
        </p:txBody>
      </p:sp>
      <p:pic>
        <p:nvPicPr>
          <p:cNvPr id="3" name="Picture 4" descr="A diagram of red and yellow circles&#10;&#10;AI-generated content may be incorrect.">
            <a:extLst>
              <a:ext uri="{FF2B5EF4-FFF2-40B4-BE49-F238E27FC236}">
                <a16:creationId xmlns:a16="http://schemas.microsoft.com/office/drawing/2014/main" id="{7BDF3E2D-B907-9021-8394-7E9BD5804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041" y="2852952"/>
            <a:ext cx="4323917" cy="350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57617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883D2-FE0B-C7D9-95BF-EFCA59FCD27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C6F9074-7E47-A54F-C3D3-B69F25B43A1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4DFBD46-0257-5519-F3D2-CC8FCFDCF80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7859292-247E-B30A-F023-53681BAA0CE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309BFD1-EE1A-3A74-F492-409A64D1526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3D8C92C-568A-6616-2CCC-A3D3C58FAF6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03A8147-8963-B9C9-6DD8-494101766C5A}"/>
              </a:ext>
            </a:extLst>
          </p:cNvPr>
          <p:cNvSpPr>
            <a:spLocks noChangeArrowheads="1"/>
          </p:cNvSpPr>
          <p:nvPr/>
        </p:nvSpPr>
        <p:spPr bwMode="auto">
          <a:xfrm>
            <a:off x="437660" y="1930980"/>
            <a:ext cx="1131668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21. Determine the product using double-sided counters. Use pictures to show your thinking.</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x (-7) = </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x (-1) = </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x ( -3) = </a:t>
            </a:r>
          </a:p>
        </p:txBody>
      </p:sp>
    </p:spTree>
    <p:extLst>
      <p:ext uri="{BB962C8B-B14F-4D97-AF65-F5344CB8AC3E}">
        <p14:creationId xmlns:p14="http://schemas.microsoft.com/office/powerpoint/2010/main" val="116040243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34616-4F66-319D-A9ED-1B7A868DF6E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1DDC95D-52BE-AFF9-743E-9ABB8D763E4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DE2AB2D-7DFF-B888-86F0-19B88CCE06C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75E80C1-1A68-8ECC-691F-13209043C8A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92E32E6-338C-9073-90BA-7428992F45B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1764BF5-C1F9-7CF1-E010-F13B5D7F577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408DC02-8738-4EFA-D4E8-7DD120548372}"/>
              </a:ext>
            </a:extLst>
          </p:cNvPr>
          <p:cNvSpPr>
            <a:spLocks noChangeArrowheads="1"/>
          </p:cNvSpPr>
          <p:nvPr/>
        </p:nvSpPr>
        <p:spPr bwMode="auto">
          <a:xfrm>
            <a:off x="437660" y="1930980"/>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22. Write the expression as a multiplication statement.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 + (-2) + (-2) +(-2) </a:t>
            </a:r>
          </a:p>
        </p:txBody>
      </p:sp>
    </p:spTree>
    <p:extLst>
      <p:ext uri="{BB962C8B-B14F-4D97-AF65-F5344CB8AC3E}">
        <p14:creationId xmlns:p14="http://schemas.microsoft.com/office/powerpoint/2010/main" val="176815422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F42C3-1409-E60F-B6D1-1DCE5362A11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67774CA-4642-5009-4F86-F1FDC6BB8F7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ECF969D-94AE-012B-97D9-7949482B183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374BCA8-5C63-147F-03ED-925D6B9335E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6FE46B3-531D-2B18-8D64-CFAAEB49924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2D4A7B0-3FAE-F3BE-E161-0D12E715222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263B81C-8DE5-DBA0-426E-0642B9E13913}"/>
              </a:ext>
            </a:extLst>
          </p:cNvPr>
          <p:cNvSpPr>
            <a:spLocks noChangeArrowheads="1"/>
          </p:cNvSpPr>
          <p:nvPr/>
        </p:nvSpPr>
        <p:spPr bwMode="auto">
          <a:xfrm>
            <a:off x="437660" y="1930980"/>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23. Determine the multiplication statement that the diagram represents. </a:t>
            </a:r>
          </a:p>
        </p:txBody>
      </p:sp>
      <p:pic>
        <p:nvPicPr>
          <p:cNvPr id="38914" name="Picture 2">
            <a:extLst>
              <a:ext uri="{FF2B5EF4-FFF2-40B4-BE49-F238E27FC236}">
                <a16:creationId xmlns:a16="http://schemas.microsoft.com/office/drawing/2014/main" id="{D6CB4EDA-28B5-E0E4-6634-47D3ED18B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23" y="3651519"/>
            <a:ext cx="11209368" cy="138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131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16B59-D2A9-1712-053D-1059C40DC95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08C366E-719D-9FD3-4FE4-DE0F0FFD7A3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20BCE07-099D-3570-C2C2-D4F1A363063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BF295EE-7F3C-A9CB-9210-8D48B7F3C13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737E10C-1E53-6D98-68A4-13EADDEAEAF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6CE08FA-90A0-4591-B5BD-AF9FADF89BC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26696AA-6E06-4B68-65BB-9407D813DE2C}"/>
              </a:ext>
            </a:extLst>
          </p:cNvPr>
          <p:cNvSpPr>
            <a:spLocks noChangeArrowheads="1"/>
          </p:cNvSpPr>
          <p:nvPr/>
        </p:nvSpPr>
        <p:spPr bwMode="auto">
          <a:xfrm>
            <a:off x="573352" y="1794793"/>
            <a:ext cx="110452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Lilly has two more than three times as many candies as Max. If she has 17 candies, how many does Max have?</a:t>
            </a:r>
          </a:p>
        </p:txBody>
      </p:sp>
    </p:spTree>
    <p:extLst>
      <p:ext uri="{BB962C8B-B14F-4D97-AF65-F5344CB8AC3E}">
        <p14:creationId xmlns:p14="http://schemas.microsoft.com/office/powerpoint/2010/main" val="229971130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33AC4-D910-F213-9386-CBCADA1DB57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9787936-DB8E-E746-87C3-C41F1D12517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EBDC4CE-5D34-C12F-34A6-D953A2E559A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A7E3054-D9B3-91A8-D6A1-13E93BB30F1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5CE4680-7BD4-3B2E-E9D3-84E0E35D976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D3407EA-4937-5068-E9D3-FFE3B884005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F1895DE-EC66-DCED-0AED-35EC1AB66C22}"/>
              </a:ext>
            </a:extLst>
          </p:cNvPr>
          <p:cNvSpPr>
            <a:spLocks noChangeArrowheads="1"/>
          </p:cNvSpPr>
          <p:nvPr/>
        </p:nvSpPr>
        <p:spPr bwMode="auto">
          <a:xfrm>
            <a:off x="591111" y="1981650"/>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24. Copy and complete the multiplication statement.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x  🟦   = + 12</a:t>
            </a:r>
          </a:p>
        </p:txBody>
      </p:sp>
    </p:spTree>
    <p:extLst>
      <p:ext uri="{BB962C8B-B14F-4D97-AF65-F5344CB8AC3E}">
        <p14:creationId xmlns:p14="http://schemas.microsoft.com/office/powerpoint/2010/main" val="264508652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6BAD5-2809-5ACB-38B0-A6F15DEFBA4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C5C6751-CB36-1752-A679-1E0F3AF0044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92CE33E-ECA0-DB16-ACE5-73870148AD9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692F852-EF07-2897-78B6-19F61271B08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50AABEB-6DD4-5E74-ABE5-D8E8477C21D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DE66FBB-A3AD-5389-9601-4071B9E4DFE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CE7EE94-9441-FD41-147F-F941BCAE244E}"/>
              </a:ext>
            </a:extLst>
          </p:cNvPr>
          <p:cNvSpPr>
            <a:spLocks noChangeArrowheads="1"/>
          </p:cNvSpPr>
          <p:nvPr/>
        </p:nvSpPr>
        <p:spPr bwMode="auto">
          <a:xfrm>
            <a:off x="591111" y="2197093"/>
            <a:ext cx="113166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25. Determine (-15) ÷ (-3) using a number line.</a:t>
            </a:r>
          </a:p>
        </p:txBody>
      </p:sp>
      <p:cxnSp>
        <p:nvCxnSpPr>
          <p:cNvPr id="2" name="Straight Arrow Connector 1">
            <a:extLst>
              <a:ext uri="{FF2B5EF4-FFF2-40B4-BE49-F238E27FC236}">
                <a16:creationId xmlns:a16="http://schemas.microsoft.com/office/drawing/2014/main" id="{5A0CC311-7692-A752-A04C-837BD55B988C}"/>
              </a:ext>
            </a:extLst>
          </p:cNvPr>
          <p:cNvCxnSpPr>
            <a:cxnSpLocks/>
          </p:cNvCxnSpPr>
          <p:nvPr/>
        </p:nvCxnSpPr>
        <p:spPr>
          <a:xfrm>
            <a:off x="538523" y="4256375"/>
            <a:ext cx="11369268"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785676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00EF3-AE72-2587-F455-A62376D7417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BB5E4FE-634C-BBF0-1D72-DDC7F185231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FE5B06E-D9D2-5004-CA6B-2DC6B497AB6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4F4FD75-F42E-3777-553B-1692E138147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283F78F-6D3E-8F27-826D-C8ABD85EAA2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38F5A73-F13A-ACD1-DEE8-BC0EBE4A996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F52C97F-C510-26DD-2383-A41DEDFFF92F}"/>
              </a:ext>
            </a:extLst>
          </p:cNvPr>
          <p:cNvSpPr>
            <a:spLocks noChangeArrowheads="1"/>
          </p:cNvSpPr>
          <p:nvPr/>
        </p:nvSpPr>
        <p:spPr bwMode="auto">
          <a:xfrm>
            <a:off x="591111" y="1975950"/>
            <a:ext cx="1131668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26. Determine each quotient.</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(-75) ÷ (+25) =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-48) ÷ (-8) =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(-324) ÷ (12)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456 ÷ (-24)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(-672) ÷ (-28) =</a:t>
            </a:r>
          </a:p>
        </p:txBody>
      </p:sp>
    </p:spTree>
    <p:extLst>
      <p:ext uri="{BB962C8B-B14F-4D97-AF65-F5344CB8AC3E}">
        <p14:creationId xmlns:p14="http://schemas.microsoft.com/office/powerpoint/2010/main" val="24160774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2AB95-6377-3065-861F-839FF8C49A9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2858652-AD3C-8289-1C60-FBC727E6C20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698EBD7-844F-13C2-1FD9-54D83AEC3FF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EB41277-FD71-8E98-FAFB-423BB512FF5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3812A67-35D4-52EC-9F1D-4F0FE8D1532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CAF5F9D-96B2-91B8-62DB-BB66E898C60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CA7AFED-7C0A-E77E-CEC2-41C643336D26}"/>
              </a:ext>
            </a:extLst>
          </p:cNvPr>
          <p:cNvSpPr>
            <a:spLocks noChangeArrowheads="1"/>
          </p:cNvSpPr>
          <p:nvPr/>
        </p:nvSpPr>
        <p:spPr bwMode="auto">
          <a:xfrm>
            <a:off x="591111" y="1930980"/>
            <a:ext cx="113166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27. Which expression equals (-4) x (+6)?</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 x (-2)</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(-24) ÷ (-1)</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x (+8)</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(+72) ÷ (-3)</a:t>
            </a:r>
          </a:p>
        </p:txBody>
      </p:sp>
    </p:spTree>
    <p:extLst>
      <p:ext uri="{BB962C8B-B14F-4D97-AF65-F5344CB8AC3E}">
        <p14:creationId xmlns:p14="http://schemas.microsoft.com/office/powerpoint/2010/main" val="223103347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10848-046B-4532-F1A4-04134F4DBA6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40BABCB-6F6A-34E3-960D-1FD311D557E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00AB543-8A33-2693-E4C9-54C1CF8903B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80002BB-1D6D-1CEA-53C2-993E02BBC4D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E48D08F-1C14-A21B-50F1-2720AE45A7B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E857DE0-88B8-249D-CCED-210995DD411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CA5D000-08D4-C59F-8C3A-8ADF0691045D}"/>
              </a:ext>
            </a:extLst>
          </p:cNvPr>
          <p:cNvSpPr>
            <a:spLocks noChangeArrowheads="1"/>
          </p:cNvSpPr>
          <p:nvPr/>
        </p:nvSpPr>
        <p:spPr bwMode="auto">
          <a:xfrm>
            <a:off x="591111" y="1930980"/>
            <a:ext cx="1131668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28, Calculate using order of operations.</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 + 3 x 4 – 6</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 –  5) x (-3)  + (-8)</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20 ÷ (-4 + 1) + 7</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(-18 ÷ 3) + (7 x -2)</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 (4 x -3)] ÷ 2</a:t>
            </a:r>
          </a:p>
        </p:txBody>
      </p:sp>
    </p:spTree>
    <p:extLst>
      <p:ext uri="{BB962C8B-B14F-4D97-AF65-F5344CB8AC3E}">
        <p14:creationId xmlns:p14="http://schemas.microsoft.com/office/powerpoint/2010/main" val="226002793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D52A5-D107-A5DA-41F6-D5F668EB786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CF91CC0-CD53-A7A4-2312-362FADBCB07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8DE3183-7C0E-0EFF-4EC9-236C2C73D8D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BF8F454-DF0B-54A2-7A5A-2E97EE42A34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9811706-3A24-F75C-2BA2-D24AF30E3CD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E4721E7-FF52-DDBE-EB70-C0E3E56699B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4C8C0C6-8269-F68A-3DB3-66A1F6F33FC4}"/>
              </a:ext>
            </a:extLst>
          </p:cNvPr>
          <p:cNvSpPr>
            <a:spLocks noChangeArrowheads="1"/>
          </p:cNvSpPr>
          <p:nvPr/>
        </p:nvSpPr>
        <p:spPr bwMode="auto">
          <a:xfrm>
            <a:off x="591111" y="1975950"/>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29. Complete the statement by including operation symbols to make the statement true.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    (-9)  🟦     🟦4  (-1)= 41</a:t>
            </a:r>
          </a:p>
        </p:txBody>
      </p:sp>
    </p:spTree>
    <p:extLst>
      <p:ext uri="{BB962C8B-B14F-4D97-AF65-F5344CB8AC3E}">
        <p14:creationId xmlns:p14="http://schemas.microsoft.com/office/powerpoint/2010/main" val="256857662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61FAF-6F09-22AA-8A98-6D55BE62149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74D8299-0ED6-78B4-3FF2-C84E63E4790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FB2D30E-3574-8578-0C2A-2C1530A7CB2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8C9F305-568A-BDB8-0249-9912936AE28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9C782AC-2CE6-865F-C2B7-007C3FC9E1B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243A0E8-1C49-76B0-FCFF-CE51FFE0DEC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FD53105-5B00-9445-3DC8-0AA61E7F61A6}"/>
              </a:ext>
            </a:extLst>
          </p:cNvPr>
          <p:cNvSpPr>
            <a:spLocks noChangeArrowheads="1"/>
          </p:cNvSpPr>
          <p:nvPr/>
        </p:nvSpPr>
        <p:spPr bwMode="auto">
          <a:xfrm>
            <a:off x="437660" y="2210849"/>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30. Sofia evaluated the expression (-3) x (6-2) +4 to equal -14. What mistake did she make? What is the correct value of the expression?</a:t>
            </a:r>
          </a:p>
        </p:txBody>
      </p:sp>
    </p:spTree>
    <p:extLst>
      <p:ext uri="{BB962C8B-B14F-4D97-AF65-F5344CB8AC3E}">
        <p14:creationId xmlns:p14="http://schemas.microsoft.com/office/powerpoint/2010/main" val="15851417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F4A59-DCB9-6CA9-0FAA-DC912034B79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147D7FC-C198-934E-67DC-ABB2F092DC0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A606106-DBBF-82FA-AD28-EE5178CEE06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2F5E41F-3F71-0B6A-CFBC-DBC50CF41C0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AA6E123-971F-5CA6-0474-93218352DF7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7A43928-8B0F-EE99-124E-D32B1AD3DFD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AA06CFD-FFE0-7077-4429-046BBB5542F1}"/>
              </a:ext>
            </a:extLst>
          </p:cNvPr>
          <p:cNvSpPr>
            <a:spLocks noChangeArrowheads="1"/>
          </p:cNvSpPr>
          <p:nvPr/>
        </p:nvSpPr>
        <p:spPr bwMode="auto">
          <a:xfrm>
            <a:off x="437660" y="1930980"/>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31. You add two numbers and the answer is negative.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two numbers might you have added?</a:t>
            </a:r>
          </a:p>
        </p:txBody>
      </p:sp>
    </p:spTree>
    <p:extLst>
      <p:ext uri="{BB962C8B-B14F-4D97-AF65-F5344CB8AC3E}">
        <p14:creationId xmlns:p14="http://schemas.microsoft.com/office/powerpoint/2010/main" val="406703650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17352-6F6D-F116-4BE0-8502BE8324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0FD7C21-F8A8-8398-CCB1-FABFD98B99D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6047F0F-BFF6-7FEA-9FD8-F6068994342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DB6C67D-C946-7453-2CE0-C3E03F0548D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51372D9-5453-712F-422E-A53B106B2AC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30854BF-8711-8666-948E-FFFCB8A0D38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A14C462-BB1F-2D4B-2D9B-E95ECA53A55A}"/>
              </a:ext>
            </a:extLst>
          </p:cNvPr>
          <p:cNvSpPr>
            <a:spLocks noChangeArrowheads="1"/>
          </p:cNvSpPr>
          <p:nvPr/>
        </p:nvSpPr>
        <p:spPr bwMode="auto">
          <a:xfrm>
            <a:off x="437660" y="1930980"/>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32. Would you calculate (-16) – (-4) in the same way you would calculate 16 – (-5)? Explain your thinking.</a:t>
            </a:r>
          </a:p>
        </p:txBody>
      </p:sp>
    </p:spTree>
    <p:extLst>
      <p:ext uri="{BB962C8B-B14F-4D97-AF65-F5344CB8AC3E}">
        <p14:creationId xmlns:p14="http://schemas.microsoft.com/office/powerpoint/2010/main" val="109847516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4BC8B-1CF2-B6D5-892E-871BF0D8A86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4E2E899-BFC6-6DF0-2B2C-ECADCF5A7D0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F934AA1-CAD4-E5B7-5449-534C8C72BCD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0DAABEC-E0F1-24B5-EA8A-528CE175E19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3BC4FE0-3E1E-E9DB-F2DD-93714035BB2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7376725-EA4A-8B35-FFCC-14494B41694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CDA1F07-A880-C0B7-54BA-7251B627CE53}"/>
              </a:ext>
            </a:extLst>
          </p:cNvPr>
          <p:cNvSpPr>
            <a:spLocks noChangeArrowheads="1"/>
          </p:cNvSpPr>
          <p:nvPr/>
        </p:nvSpPr>
        <p:spPr bwMode="auto">
          <a:xfrm>
            <a:off x="437660" y="1930980"/>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33. Predict the sum of any pair of opposite integers. Explain your reasoning using pictures, words, numbers and symbols.</a:t>
            </a:r>
          </a:p>
        </p:txBody>
      </p:sp>
    </p:spTree>
    <p:extLst>
      <p:ext uri="{BB962C8B-B14F-4D97-AF65-F5344CB8AC3E}">
        <p14:creationId xmlns:p14="http://schemas.microsoft.com/office/powerpoint/2010/main" val="403600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C12EB-9046-C313-2779-74C910B3D5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580E1CB-DAC3-0DA0-48D8-0F1B6F3BC46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023458A-7C6A-7B9B-564C-7C042A2C9CA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92D4A30-A49E-259D-8BAE-607ACD31EAC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AEF730C-A7F4-B37F-8955-A3990A9C72C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03BDDDA-F0AC-BC6E-D9B2-3B5A8284EDE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046109A-95A7-1B12-74FE-F44BE3923DB0}"/>
              </a:ext>
            </a:extLst>
          </p:cNvPr>
          <p:cNvSpPr>
            <a:spLocks noChangeArrowheads="1"/>
          </p:cNvSpPr>
          <p:nvPr/>
        </p:nvSpPr>
        <p:spPr bwMode="auto">
          <a:xfrm>
            <a:off x="374976" y="1838567"/>
            <a:ext cx="572102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1. Use an algebraic equation to determine the value of the crescent moon. Show your thinking.</a:t>
            </a:r>
          </a:p>
        </p:txBody>
      </p:sp>
      <p:pic>
        <p:nvPicPr>
          <p:cNvPr id="11" name="Picture 8" descr="A mobile with stars and a moon&#10;&#10;AI-generated content may be incorrect.">
            <a:extLst>
              <a:ext uri="{FF2B5EF4-FFF2-40B4-BE49-F238E27FC236}">
                <a16:creationId xmlns:a16="http://schemas.microsoft.com/office/drawing/2014/main" id="{BE5588AE-B588-3D4B-94C8-B4BA6538D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898" y="1883509"/>
            <a:ext cx="4253180" cy="404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959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95D38-24D9-4059-188A-9034EF065B3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6694EF4-6788-F79B-2B3F-6EB20B83780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8D50EE6-44E2-3BFB-C048-47114C0DC94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52EE37E-07D1-3333-F4A9-54DF7458197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C99D873-0B13-49C9-56DA-3A106E061BC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E50CBD4-7C04-AE94-77D9-964CC760C69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BA71E52-628C-8982-6532-67EB1984316C}"/>
              </a:ext>
            </a:extLst>
          </p:cNvPr>
          <p:cNvSpPr>
            <a:spLocks noChangeArrowheads="1"/>
          </p:cNvSpPr>
          <p:nvPr/>
        </p:nvSpPr>
        <p:spPr bwMode="auto">
          <a:xfrm>
            <a:off x="573352" y="1794793"/>
            <a:ext cx="110452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 How many pencils are there if, five times the number of pencils plus nine equals thirty-four.</a:t>
            </a:r>
          </a:p>
        </p:txBody>
      </p:sp>
    </p:spTree>
    <p:extLst>
      <p:ext uri="{BB962C8B-B14F-4D97-AF65-F5344CB8AC3E}">
        <p14:creationId xmlns:p14="http://schemas.microsoft.com/office/powerpoint/2010/main" val="83651923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E7036-A0FE-63BB-1AF6-3B252B1A917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1C4E5EA-53F4-788E-D3A3-EFDAE915654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A55DF03-28D4-E693-2826-2552D491542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7436EA0-DAAF-CFE2-F488-267518B8156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BC52D3E-9A2B-D9E6-4AAB-0258BBA2BD2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C7534F8-6626-A609-0C70-46D16B75EEC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7CFB7C5-68F9-5CFE-BF1D-6F1320715472}"/>
              </a:ext>
            </a:extLst>
          </p:cNvPr>
          <p:cNvSpPr>
            <a:spLocks noChangeArrowheads="1"/>
          </p:cNvSpPr>
          <p:nvPr/>
        </p:nvSpPr>
        <p:spPr bwMode="auto">
          <a:xfrm>
            <a:off x="437660" y="2058635"/>
            <a:ext cx="1131668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34. Would you rather solve expression, a or b? Explain your reasoning before calculating.</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(-12 - 4) x (-3) + 8</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 – (4 x (-3) + 8)</a:t>
            </a:r>
          </a:p>
        </p:txBody>
      </p:sp>
    </p:spTree>
    <p:extLst>
      <p:ext uri="{BB962C8B-B14F-4D97-AF65-F5344CB8AC3E}">
        <p14:creationId xmlns:p14="http://schemas.microsoft.com/office/powerpoint/2010/main" val="65142753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F1C8C-36B7-4111-A5A5-2A60ED6DF80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9CA685D-1FA8-32B0-77A0-C76C6F819C6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288D4B6-E7BD-9E83-FE1D-7A42507F677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C51F980-882A-8201-17E6-298F7914A5D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C7104CD-7ED5-2939-FBAF-59E15DE98B8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EF834E6-DB87-D146-EAB2-BFB3F28A972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548FDEA-592C-56E1-3A5A-7A024B0A8F27}"/>
              </a:ext>
            </a:extLst>
          </p:cNvPr>
          <p:cNvSpPr>
            <a:spLocks noChangeArrowheads="1"/>
          </p:cNvSpPr>
          <p:nvPr/>
        </p:nvSpPr>
        <p:spPr bwMode="auto">
          <a:xfrm>
            <a:off x="437660" y="2274079"/>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35. How are the following expressions the same? How are they different? Which operation changes the outcome the most?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(-5 + 8) x 4					b) -5 + (8 x 4) </a:t>
            </a:r>
          </a:p>
        </p:txBody>
      </p:sp>
    </p:spTree>
    <p:extLst>
      <p:ext uri="{BB962C8B-B14F-4D97-AF65-F5344CB8AC3E}">
        <p14:creationId xmlns:p14="http://schemas.microsoft.com/office/powerpoint/2010/main" val="172532504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67C06-FEC9-ADF1-792E-19549C0A4F0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A6D0896-B1AE-7045-B54F-2B64BA546A2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4B8823D-E4C7-80AD-4524-E51D276FD9F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B36A594-C0F1-4130-E494-8587F557910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D23DE54-0CAC-FB82-46ED-41D67553F6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DD281E5-C50E-2439-AC3C-2A5CBF3BC9F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0755F41-D143-72A1-056F-CA89EE2DD6EC}"/>
              </a:ext>
            </a:extLst>
          </p:cNvPr>
          <p:cNvSpPr>
            <a:spLocks noChangeArrowheads="1"/>
          </p:cNvSpPr>
          <p:nvPr/>
        </p:nvSpPr>
        <p:spPr bwMode="auto">
          <a:xfrm>
            <a:off x="437660" y="1843192"/>
            <a:ext cx="113166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36. Which one doesn’t belong? Share all possible reasons.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(6+3) x (-2)</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 (3 x (-2))</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+3) x 2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 (3 x 2)</a:t>
            </a:r>
          </a:p>
        </p:txBody>
      </p:sp>
    </p:spTree>
    <p:extLst>
      <p:ext uri="{BB962C8B-B14F-4D97-AF65-F5344CB8AC3E}">
        <p14:creationId xmlns:p14="http://schemas.microsoft.com/office/powerpoint/2010/main" val="229558631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92065-2C4E-5BB5-5B7A-4B94B543317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3693D62-8C65-C68E-8AAB-433D67F7E2D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35B396D-4E46-44FA-B38F-11D4588EA02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8F04E07-5236-8178-B40D-3AB853B2292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DFD225A-DB7A-4FBF-D9B2-12C5B1D3A35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A800964-9D54-89BF-88C9-BD572D30672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9C76F1E-8F62-3D12-853C-DC542BDD8C4F}"/>
              </a:ext>
            </a:extLst>
          </p:cNvPr>
          <p:cNvSpPr>
            <a:spLocks noChangeArrowheads="1"/>
          </p:cNvSpPr>
          <p:nvPr/>
        </p:nvSpPr>
        <p:spPr bwMode="auto">
          <a:xfrm>
            <a:off x="437660" y="1930980"/>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37. Convince Me! Convince me that (10 – 4) x (-3) + 2 will give you a negative answer, without calculating every step. What clues can you use? How does the order of operations help you predict the sign?</a:t>
            </a:r>
          </a:p>
        </p:txBody>
      </p:sp>
    </p:spTree>
    <p:extLst>
      <p:ext uri="{BB962C8B-B14F-4D97-AF65-F5344CB8AC3E}">
        <p14:creationId xmlns:p14="http://schemas.microsoft.com/office/powerpoint/2010/main" val="71909725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D7158-13FC-53E8-A9CA-323A1E6892A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3FEEEF1-6CAC-B980-D187-62CD7D2CB99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C7259A2-F475-2B8C-D6E9-6EBC3C54BAD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FD8F397-2AD7-0992-F55B-B60D8BC29E2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A4F7441-5FE4-AC82-B077-624DFB0588E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7D582D9-4C26-F729-8E89-26014A788E4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6524482-A7D3-4F31-4128-75E8AD501AAC}"/>
              </a:ext>
            </a:extLst>
          </p:cNvPr>
          <p:cNvSpPr>
            <a:spLocks noChangeArrowheads="1"/>
          </p:cNvSpPr>
          <p:nvPr/>
        </p:nvSpPr>
        <p:spPr bwMode="auto">
          <a:xfrm>
            <a:off x="437660" y="1930980"/>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38. When you multiply two negative integers and then add a positive integer, the result is always negative. Is this always, sometimes, or never true? Give examples to justify your answer.</a:t>
            </a:r>
          </a:p>
        </p:txBody>
      </p:sp>
    </p:spTree>
    <p:extLst>
      <p:ext uri="{BB962C8B-B14F-4D97-AF65-F5344CB8AC3E}">
        <p14:creationId xmlns:p14="http://schemas.microsoft.com/office/powerpoint/2010/main" val="308510431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AC2F6-94BF-9679-FA2D-C10C487F5DA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4B3A6B1-E8A4-B412-428B-1240BF68825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7F1143E-F0CC-F549-1863-4522F50632C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BB0AE9D-F757-50CD-AC75-1A1FFDD2D2E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69ED87D-FD72-8F50-AA00-1B56027E799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3CF8EA7-3E2E-A0D6-F325-07343366629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DD7B5EB-DBFC-0497-C9C7-F0CF09A44656}"/>
              </a:ext>
            </a:extLst>
          </p:cNvPr>
          <p:cNvSpPr>
            <a:spLocks noChangeArrowheads="1"/>
          </p:cNvSpPr>
          <p:nvPr/>
        </p:nvSpPr>
        <p:spPr bwMode="auto">
          <a:xfrm>
            <a:off x="437660" y="1715537"/>
            <a:ext cx="1131668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A soccer tournament had 8 teams. Each team played 3 matches. Each win gives 3 points, a draw gives 1 point, and a loss gives 0 points. If one team won 2 matches and drew 1 math, how many points did they earn?</a:t>
            </a:r>
          </a:p>
        </p:txBody>
      </p:sp>
    </p:spTree>
    <p:extLst>
      <p:ext uri="{BB962C8B-B14F-4D97-AF65-F5344CB8AC3E}">
        <p14:creationId xmlns:p14="http://schemas.microsoft.com/office/powerpoint/2010/main" val="42087555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959B8-45AC-2B1A-45E4-73F466326AD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4782E48-31A6-5FED-FEC3-737F0FFE882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A67F505-CF8D-95CA-3763-942F3E4903E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68B43F4-4C90-A536-839A-FA0BF4A5E40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619ADD8-6B66-4512-3A6F-25D33C5D4BD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D026D23-D41B-BE42-D03F-D3220AF5D4E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DB3933D-B82D-07CA-308D-F16B67886C9B}"/>
              </a:ext>
            </a:extLst>
          </p:cNvPr>
          <p:cNvSpPr>
            <a:spLocks noChangeArrowheads="1"/>
          </p:cNvSpPr>
          <p:nvPr/>
        </p:nvSpPr>
        <p:spPr bwMode="auto">
          <a:xfrm>
            <a:off x="437660" y="1930981"/>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A bookstore sold 15 books on Monday and 12 books on Tuesday. Each book costs $8. The store gave a discount of $20 on the total bill. What was the total amount collected after the discount?</a:t>
            </a:r>
          </a:p>
        </p:txBody>
      </p:sp>
    </p:spTree>
    <p:extLst>
      <p:ext uri="{BB962C8B-B14F-4D97-AF65-F5344CB8AC3E}">
        <p14:creationId xmlns:p14="http://schemas.microsoft.com/office/powerpoint/2010/main" val="295674606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0E188-2FA6-1C6A-0B1A-6F222EF5CF1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8EFEE45-7AB6-75C2-DE67-BDD04DF7F66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CDEFF0C-05BD-C086-70E0-C41DA178852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DA477BC-A256-E588-1316-387A4F500D7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E1B21A8-AA50-B6BB-01BE-E835AFA9541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29E1DD6-8558-1263-836C-470B879460A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B846340-677C-1683-4868-DB646E8DD271}"/>
              </a:ext>
            </a:extLst>
          </p:cNvPr>
          <p:cNvSpPr>
            <a:spLocks noChangeArrowheads="1"/>
          </p:cNvSpPr>
          <p:nvPr/>
        </p:nvSpPr>
        <p:spPr bwMode="auto">
          <a:xfrm>
            <a:off x="437660" y="1930981"/>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A school rented 4 buses for a field trip. Each bus can carry 36 students. There are 128 students going. After filling the buses, how many students will not have a seat?</a:t>
            </a:r>
          </a:p>
        </p:txBody>
      </p:sp>
    </p:spTree>
    <p:extLst>
      <p:ext uri="{BB962C8B-B14F-4D97-AF65-F5344CB8AC3E}">
        <p14:creationId xmlns:p14="http://schemas.microsoft.com/office/powerpoint/2010/main" val="361284035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FD36D-44D8-894C-74CA-B410DC37F03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36608D5-FDDF-B06E-5EDB-C2FC24220FA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4A63B10-F1A5-3385-E483-E461C693532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D5C4F9A-C4EA-3924-AB85-4FD7C6501D0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753ECD0-52AF-FF09-C7B8-FC24B116A13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8AB78F7-400F-0C75-4DA4-3EC72942204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46C31AB-E6BE-4A2C-1FA5-A09336C72458}"/>
              </a:ext>
            </a:extLst>
          </p:cNvPr>
          <p:cNvSpPr>
            <a:spLocks noChangeArrowheads="1"/>
          </p:cNvSpPr>
          <p:nvPr/>
        </p:nvSpPr>
        <p:spPr bwMode="auto">
          <a:xfrm>
            <a:off x="437660" y="1930981"/>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A fruit seller has 120 apples. He packs them into boxes of 8 apples each. Each box sells for $5. If he sells all the boxes, how much money does he make?</a:t>
            </a:r>
          </a:p>
        </p:txBody>
      </p:sp>
    </p:spTree>
    <p:extLst>
      <p:ext uri="{BB962C8B-B14F-4D97-AF65-F5344CB8AC3E}">
        <p14:creationId xmlns:p14="http://schemas.microsoft.com/office/powerpoint/2010/main" val="95414203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767C8-8A72-5657-1478-D6EFB0D8C17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CEA82AD-8C20-FAFF-250A-6AC3208FD02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7993F9D-1E4A-A0E9-1CFF-A21EC0B58D2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DC9855A-EB5F-B811-2D11-1FE27BD9AAC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90BC28C-A903-8063-A735-0C7196C33D1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4134C8C-183C-BD33-F5AF-F7F03B06526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652F305-43DE-D8CB-3D38-BBCA0331CAB9}"/>
              </a:ext>
            </a:extLst>
          </p:cNvPr>
          <p:cNvSpPr>
            <a:spLocks noChangeArrowheads="1"/>
          </p:cNvSpPr>
          <p:nvPr/>
        </p:nvSpPr>
        <p:spPr bwMode="auto">
          <a:xfrm>
            <a:off x="437660" y="1930981"/>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A charity organization collected $450 at an event. They spent $125 on food and $75 on decorations. The remaining amount was divided equally among 5 families. How much did each family receive?</a:t>
            </a:r>
          </a:p>
        </p:txBody>
      </p:sp>
    </p:spTree>
    <p:extLst>
      <p:ext uri="{BB962C8B-B14F-4D97-AF65-F5344CB8AC3E}">
        <p14:creationId xmlns:p14="http://schemas.microsoft.com/office/powerpoint/2010/main" val="241067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01D99-EF17-7723-1055-D7CE8018613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7CC84A3-28E8-2C6C-BD9A-3F622889167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F1B96BB-E42F-2974-C91D-DD2B740C583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E0755C0-E285-F978-BC02-5A2CB944170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D2CE663-6CCA-C009-A97E-F53659DE03B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EBCD80D-F92E-9A44-748B-5231900FAF1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008F584-3B48-2494-230B-9C9242FF82FB}"/>
              </a:ext>
            </a:extLst>
          </p:cNvPr>
          <p:cNvSpPr>
            <a:spLocks noChangeArrowheads="1"/>
          </p:cNvSpPr>
          <p:nvPr/>
        </p:nvSpPr>
        <p:spPr bwMode="auto">
          <a:xfrm>
            <a:off x="573352" y="1930980"/>
            <a:ext cx="1104529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 If Marcus triples the amount of money he has now, and then spends $75, he will have just enough left to buy a new laptop that costs $450. Write and solve an equation to determine how much money Marcus has now.</a:t>
            </a:r>
          </a:p>
        </p:txBody>
      </p:sp>
    </p:spTree>
    <p:extLst>
      <p:ext uri="{BB962C8B-B14F-4D97-AF65-F5344CB8AC3E}">
        <p14:creationId xmlns:p14="http://schemas.microsoft.com/office/powerpoint/2010/main" val="304761354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B32E7-5D61-B0A9-32D0-566F41C1A2C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A8EE711-1347-18D9-3B89-7764D601383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565CB2C-E9C3-463C-326D-4584C377B82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F7EA85F-1965-EAC0-AD7D-E331B9AACC4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8BC2AF5-0F82-05FA-07ED-CF045C0B336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193C966-C23B-9E3C-7BE9-D3566F15BB6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4E2E0D2-89A8-AC66-CB63-50877FADAD76}"/>
              </a:ext>
            </a:extLst>
          </p:cNvPr>
          <p:cNvSpPr>
            <a:spLocks noChangeArrowheads="1"/>
          </p:cNvSpPr>
          <p:nvPr/>
        </p:nvSpPr>
        <p:spPr bwMode="auto">
          <a:xfrm>
            <a:off x="437660" y="1975950"/>
            <a:ext cx="113166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How much colder is -5°C than +3°C?</a:t>
            </a:r>
          </a:p>
        </p:txBody>
      </p:sp>
    </p:spTree>
    <p:extLst>
      <p:ext uri="{BB962C8B-B14F-4D97-AF65-F5344CB8AC3E}">
        <p14:creationId xmlns:p14="http://schemas.microsoft.com/office/powerpoint/2010/main" val="296571654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E9844-1F70-8AB7-B04C-2F51D708FD8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EEC9F01-A5A6-8E7A-E6F0-E42D61FBE92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555E001-538E-1CA5-A861-7563E07F9F7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6210AF0-B560-D419-AC34-54D2DAE467A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872A410-5EC7-D3C5-791E-1E521749ECE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ACCC22E-692A-B85D-19CD-CE3AEA13362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D47849A-2FDC-00D3-8441-F28BC8A41EAD}"/>
              </a:ext>
            </a:extLst>
          </p:cNvPr>
          <p:cNvSpPr>
            <a:spLocks noChangeArrowheads="1"/>
          </p:cNvSpPr>
          <p:nvPr/>
        </p:nvSpPr>
        <p:spPr bwMode="auto">
          <a:xfrm>
            <a:off x="437660" y="1930980"/>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A new freezer is at a room temperature of 20°C. When the freezer is turned on, the temperature inside drops by 6°C per hour. How long does it take the freezer to reach -12°C.</a:t>
            </a:r>
          </a:p>
        </p:txBody>
      </p:sp>
    </p:spTree>
    <p:extLst>
      <p:ext uri="{BB962C8B-B14F-4D97-AF65-F5344CB8AC3E}">
        <p14:creationId xmlns:p14="http://schemas.microsoft.com/office/powerpoint/2010/main" val="217483541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3D488-3A6F-E867-10D9-2CD755ED5CE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CED7972-A638-C96D-BD4C-AD3402C0CF2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7E16D86-F08D-26E8-CDBD-A2DBF1CF63A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BB1D384-37D5-3F96-7D4B-14AD0485837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49F2C6C-771B-6773-2544-875E2AD04A8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FF9EBBE-2DBF-407F-F485-30E3F257B28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3B669C8-FC78-D7F4-2BB3-793323685DE5}"/>
              </a:ext>
            </a:extLst>
          </p:cNvPr>
          <p:cNvSpPr>
            <a:spLocks noChangeArrowheads="1"/>
          </p:cNvSpPr>
          <p:nvPr/>
        </p:nvSpPr>
        <p:spPr bwMode="auto">
          <a:xfrm>
            <a:off x="437660" y="1975950"/>
            <a:ext cx="113166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 Because the charging cable is faulty, Maya’s phone battery is charging 15% slower than normal every hour. At 6:00pm, she starts charging her phone, and it shows 50% battery. Normally, her phone would reach 100% in 4 hours. What will her phone’s battery percentage be at 10:00pm?</a:t>
            </a:r>
          </a:p>
        </p:txBody>
      </p:sp>
    </p:spTree>
    <p:extLst>
      <p:ext uri="{BB962C8B-B14F-4D97-AF65-F5344CB8AC3E}">
        <p14:creationId xmlns:p14="http://schemas.microsoft.com/office/powerpoint/2010/main" val="297150872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53358-B31D-3ECE-E1A5-8354CE1261A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3E4E6DF-6CA7-075F-7CE8-8BFDFC9E5E3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ACA1EF5-6779-B93A-F755-227A91B1062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5ADBF31-D94C-EEE1-6C20-32952CE50EF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07344D6-5160-524E-1636-1CCEF7B7767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74EB03A-DC01-3331-1335-E62CDC4B4BE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0F87167-E9DD-CF77-2E58-F9923B4B1CDA}"/>
              </a:ext>
            </a:extLst>
          </p:cNvPr>
          <p:cNvSpPr>
            <a:spLocks noChangeArrowheads="1"/>
          </p:cNvSpPr>
          <p:nvPr/>
        </p:nvSpPr>
        <p:spPr bwMode="auto">
          <a:xfrm>
            <a:off x="437660" y="1930980"/>
            <a:ext cx="11316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9. Why does it make sense that (-3) – (-9) has to have the same result as (-2) – (-8) or  0 – (-6)?</a:t>
            </a:r>
          </a:p>
        </p:txBody>
      </p:sp>
    </p:spTree>
    <p:extLst>
      <p:ext uri="{BB962C8B-B14F-4D97-AF65-F5344CB8AC3E}">
        <p14:creationId xmlns:p14="http://schemas.microsoft.com/office/powerpoint/2010/main" val="336796496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91E33-D350-BF8B-A5FE-F50870A737A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84576DE-4A20-AA15-B3BF-581C2B040F4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A75B78C-8827-AB32-A820-2A4D2D66119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B3AB6A4-48A0-5BC6-B703-8B928D2341C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3657E56-D570-51EA-240E-59DA6C0A618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4CDC2D1-F15B-A487-84EE-6FA50025E10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INTEGERS: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B1ECEC4-E302-A472-BD2F-0D519CA3861E}"/>
              </a:ext>
            </a:extLst>
          </p:cNvPr>
          <p:cNvSpPr>
            <a:spLocks noChangeArrowheads="1"/>
          </p:cNvSpPr>
          <p:nvPr/>
        </p:nvSpPr>
        <p:spPr bwMode="auto">
          <a:xfrm>
            <a:off x="437660" y="1930980"/>
            <a:ext cx="11316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10. You add the product of two integers to the product of a different two integers and end up with 1. What could you have multiplied and added?</a:t>
            </a:r>
          </a:p>
        </p:txBody>
      </p:sp>
    </p:spTree>
    <p:extLst>
      <p:ext uri="{BB962C8B-B14F-4D97-AF65-F5344CB8AC3E}">
        <p14:creationId xmlns:p14="http://schemas.microsoft.com/office/powerpoint/2010/main" val="164545914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045069" y="2467606"/>
            <a:ext cx="10101862"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7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FINANCIAL LITERACY</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272151824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C12EB-9046-C313-2779-74C910B3D5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580E1CB-DAC3-0DA0-48D8-0F1B6F3BC46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023458A-7C6A-7B9B-564C-7C042A2C9CA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92D4A30-A49E-259D-8BAE-607ACD31EAC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AEF730C-A7F4-B37F-8955-A3990A9C72C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03BDDDA-F0AC-BC6E-D9B2-3B5A8284EDE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046109A-95A7-1B12-74FE-F44BE3923DB0}"/>
              </a:ext>
            </a:extLst>
          </p:cNvPr>
          <p:cNvSpPr>
            <a:spLocks noChangeArrowheads="1"/>
          </p:cNvSpPr>
          <p:nvPr/>
        </p:nvSpPr>
        <p:spPr bwMode="auto">
          <a:xfrm>
            <a:off x="374976" y="1930980"/>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Show how to find each amount using mental math.</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50% of 66</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25% of 32</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10% of 15</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of 170</a:t>
            </a:r>
          </a:p>
        </p:txBody>
      </p:sp>
    </p:spTree>
    <p:extLst>
      <p:ext uri="{BB962C8B-B14F-4D97-AF65-F5344CB8AC3E}">
        <p14:creationId xmlns:p14="http://schemas.microsoft.com/office/powerpoint/2010/main" val="43962605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7B230-BD75-EF12-1145-6C2461AC01B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88A8D94-0AEC-9D1C-2A51-C53F5C7F925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834D345-5745-7358-BC82-9DC9155848B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4BE44CD-D2D2-CA79-6F30-17B23B2D251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65C5F50-A400-9447-7681-D0CADCB4B64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2BBA3139-8E06-0A2D-9AE8-310E085BF82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BF6744D-5B74-D470-314D-A9D4960DCC98}"/>
              </a:ext>
            </a:extLst>
          </p:cNvPr>
          <p:cNvSpPr>
            <a:spLocks noChangeArrowheads="1"/>
          </p:cNvSpPr>
          <p:nvPr/>
        </p:nvSpPr>
        <p:spPr bwMode="auto">
          <a:xfrm>
            <a:off x="374976" y="2186769"/>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Use mental math to determine the amount. Show your thinking using pictures and numbers.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60% of 50					b) 35% of 240</a:t>
            </a:r>
          </a:p>
        </p:txBody>
      </p:sp>
    </p:spTree>
    <p:extLst>
      <p:ext uri="{BB962C8B-B14F-4D97-AF65-F5344CB8AC3E}">
        <p14:creationId xmlns:p14="http://schemas.microsoft.com/office/powerpoint/2010/main" val="89062461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6CAF0-60E8-4822-BD4F-0FF808E8E6A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351A981-375A-5ADD-44CE-8707245A0B5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1E8AB6F-E7F8-5B09-73C3-8372EB75687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7EED62F-CCA6-A456-6D84-5AA174C98E2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2AD9328-F449-7581-CBFF-73CDA6E7AC7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86916FF-136B-1DDA-8425-A8CB97564B6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3575F57-4FC4-45C2-B3E5-0D20F16C4A89}"/>
              </a:ext>
            </a:extLst>
          </p:cNvPr>
          <p:cNvSpPr>
            <a:spLocks noChangeArrowheads="1"/>
          </p:cNvSpPr>
          <p:nvPr/>
        </p:nvSpPr>
        <p:spPr bwMode="auto">
          <a:xfrm>
            <a:off x="374976" y="2012585"/>
            <a:ext cx="1153281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Calculate the total cost (final price).</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concert ticket costs $250 plus GST.</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Noah buys a bike for $350 with a 15% discount and pays GST and PST.</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Mia buys two hoodies for $98 each and pays GST.</a:t>
            </a:r>
          </a:p>
        </p:txBody>
      </p:sp>
    </p:spTree>
    <p:extLst>
      <p:ext uri="{BB962C8B-B14F-4D97-AF65-F5344CB8AC3E}">
        <p14:creationId xmlns:p14="http://schemas.microsoft.com/office/powerpoint/2010/main" val="291578141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A2B4-834D-5564-EBFE-DFADD3B07A6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E0C73B7-2D74-2CC9-3693-2138144C5FF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B785922-61D5-A50F-CC4F-E169519B48B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F4BCC6C-5D7A-D3B2-FA60-3C5AF2E5A0B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EBEAA51-B472-F78A-AB0D-8DE3E3C2C8B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4614256-973F-2F3A-F788-694FCDC7C86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53DD6E8-3EBA-F5B8-7517-0ABFBE500F1E}"/>
              </a:ext>
            </a:extLst>
          </p:cNvPr>
          <p:cNvSpPr>
            <a:spLocks noChangeArrowheads="1"/>
          </p:cNvSpPr>
          <p:nvPr/>
        </p:nvSpPr>
        <p:spPr bwMode="auto">
          <a:xfrm>
            <a:off x="437660" y="197595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Calculate.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37% of 485					b) 68% of 942</a:t>
            </a:r>
          </a:p>
        </p:txBody>
      </p:sp>
    </p:spTree>
    <p:extLst>
      <p:ext uri="{BB962C8B-B14F-4D97-AF65-F5344CB8AC3E}">
        <p14:creationId xmlns:p14="http://schemas.microsoft.com/office/powerpoint/2010/main" val="1484542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2A4E8-008A-6EB5-760D-6FCC1384D42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071FADA-FF54-15C7-DBB9-0B58B8C892C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3CA2FF1-CF25-D6D0-914C-E52598FBCDF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561A502-5F2E-7C50-C214-87C7DF6B1D6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11EAE6F-7C39-E52C-2466-E34D0831804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16EB7AE-63EA-D9C8-AC89-4035F95D186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PROBLEMS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A69D9BA-BD16-63F1-7A10-15AB4883DB45}"/>
              </a:ext>
            </a:extLst>
          </p:cNvPr>
          <p:cNvSpPr>
            <a:spLocks noChangeArrowheads="1"/>
          </p:cNvSpPr>
          <p:nvPr/>
        </p:nvSpPr>
        <p:spPr bwMode="auto">
          <a:xfrm>
            <a:off x="573352" y="1930980"/>
            <a:ext cx="110452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 If a number is doubled and five is subtracted from the product, the result is nine. What is the number?</a:t>
            </a:r>
          </a:p>
        </p:txBody>
      </p:sp>
    </p:spTree>
    <p:extLst>
      <p:ext uri="{BB962C8B-B14F-4D97-AF65-F5344CB8AC3E}">
        <p14:creationId xmlns:p14="http://schemas.microsoft.com/office/powerpoint/2010/main" val="319026534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DD17B-B1DF-3893-EBB0-B3703C9E5F4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77A335A-2EC3-F012-CD67-BCE88C9C5DE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D09F992-B0CD-1654-CD04-74A93CA8CAA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B297F10-4744-0F75-DDB3-0A200C6B460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2BC65B7-1184-D909-6C8C-4C6D2441030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E843DBA-F43E-7253-13B5-997E0FC941B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31A381E-86C8-6DF9-3499-CD2AA2564A7A}"/>
              </a:ext>
            </a:extLst>
          </p:cNvPr>
          <p:cNvSpPr>
            <a:spLocks noChangeArrowheads="1"/>
          </p:cNvSpPr>
          <p:nvPr/>
        </p:nvSpPr>
        <p:spPr bwMode="auto">
          <a:xfrm>
            <a:off x="374976" y="2305848"/>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Determine the original price.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backpack is on sale for $45 after a 10% discount.</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Final price of a fridge was $1200 after a 30% discount.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0289198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C1F12-7DBC-85EB-5163-F5DF890F95D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8892710-67AE-5291-4D38-926DC55ABF2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01B80C7-24FD-71A1-A98E-D1A798F1CE5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28B8EC1-C4E2-9C72-F3A0-B3037620493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A2F7BD1-2725-F988-2D2A-6A9658DF35B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00E8674-C1EC-86E7-FFF9-A12A5D5850B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166EAF3-8742-D82F-4A62-02C764320CD8}"/>
              </a:ext>
            </a:extLst>
          </p:cNvPr>
          <p:cNvSpPr>
            <a:spLocks noChangeArrowheads="1"/>
          </p:cNvSpPr>
          <p:nvPr/>
        </p:nvSpPr>
        <p:spPr bwMode="auto">
          <a:xfrm>
            <a:off x="374976" y="2311589"/>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What is the total amount paid for a restaurant bill of $175, if a tip of 20% was provided. </a:t>
            </a:r>
          </a:p>
        </p:txBody>
      </p:sp>
    </p:spTree>
    <p:extLst>
      <p:ext uri="{BB962C8B-B14F-4D97-AF65-F5344CB8AC3E}">
        <p14:creationId xmlns:p14="http://schemas.microsoft.com/office/powerpoint/2010/main" val="397373239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DDFC5-7C72-28E0-91CE-C40F4951F96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C117BCA-0008-FF0F-E255-74BE74E60E4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F5A4663-DD6F-B44A-99F8-33777386471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A7E6CEC-B7FE-ADE2-6753-1BE62A6874A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4889081-614B-95A1-212B-ACD4E9C6EDE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07D6392-D17D-E44D-99CC-7BF87F49C8C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0FD42D2-78DD-1617-803B-10D9E03466D9}"/>
              </a:ext>
            </a:extLst>
          </p:cNvPr>
          <p:cNvSpPr>
            <a:spLocks noChangeArrowheads="1"/>
          </p:cNvSpPr>
          <p:nvPr/>
        </p:nvSpPr>
        <p:spPr bwMode="auto">
          <a:xfrm>
            <a:off x="374976" y="197595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If GST increased to 7%, how would that affect the total price of a $100 item?</a:t>
            </a:r>
          </a:p>
        </p:txBody>
      </p:sp>
    </p:spTree>
    <p:extLst>
      <p:ext uri="{BB962C8B-B14F-4D97-AF65-F5344CB8AC3E}">
        <p14:creationId xmlns:p14="http://schemas.microsoft.com/office/powerpoint/2010/main" val="10631072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5D4CF-D79C-905B-C1F8-EDBCB61DCD8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4A56F56-F945-CF6F-7905-8CBBE44391F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D423FBB-E1B4-D0F0-87F5-BEEE5D1DA73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B9C3457-0A8F-C2BA-3288-BCC3F53DC64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AFA2CCF-0A9D-31E3-AE94-8C2B312213F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5037FFE-F2F6-C18D-3CC6-D3BCBE1ED95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548E706-A1E6-52BF-3A0A-35DD8445A747}"/>
              </a:ext>
            </a:extLst>
          </p:cNvPr>
          <p:cNvSpPr>
            <a:spLocks noChangeArrowheads="1"/>
          </p:cNvSpPr>
          <p:nvPr/>
        </p:nvSpPr>
        <p:spPr bwMode="auto">
          <a:xfrm>
            <a:off x="374976" y="197595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 Which is better, 20% off or $20 off on a $150 item. Explain and justify your thinking.</a:t>
            </a:r>
          </a:p>
        </p:txBody>
      </p:sp>
    </p:spTree>
    <p:extLst>
      <p:ext uri="{BB962C8B-B14F-4D97-AF65-F5344CB8AC3E}">
        <p14:creationId xmlns:p14="http://schemas.microsoft.com/office/powerpoint/2010/main" val="2434067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1E5C7-836B-C8E8-0AFF-7DABAEA736D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C1ED01C-515A-D641-EB77-3B12D668DB3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663335B-94B9-3A15-45D8-0276CB9B023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D607412-B08D-EFEC-860E-B05374E1553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84386F7-880B-51D8-0EBA-5AAE493D9DF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8FCA5BB-E96C-3750-8F75-34B8AAD3761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7BD2124-DEB5-DBCA-A317-1BD055C1FFC6}"/>
              </a:ext>
            </a:extLst>
          </p:cNvPr>
          <p:cNvSpPr>
            <a:spLocks noChangeArrowheads="1"/>
          </p:cNvSpPr>
          <p:nvPr/>
        </p:nvSpPr>
        <p:spPr bwMode="auto">
          <a:xfrm>
            <a:off x="374976" y="197595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9. Show two ways to estimate the total cost of an item with tax and discount.</a:t>
            </a:r>
          </a:p>
        </p:txBody>
      </p:sp>
    </p:spTree>
    <p:extLst>
      <p:ext uri="{BB962C8B-B14F-4D97-AF65-F5344CB8AC3E}">
        <p14:creationId xmlns:p14="http://schemas.microsoft.com/office/powerpoint/2010/main" val="38371295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F937E-B2FF-51FE-E39A-C96F6C53339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0CE1B2A-72DE-0AF7-A887-961D84A25D2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6D084EF-D97C-077B-33ED-B174E0E38B7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4698DC7-FB56-B838-BC58-D17061E4087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2171B24-E2F0-5480-9D49-ACE37DC6658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4395C78-E437-4359-3AF0-81B62B50A49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E5C41E9-77A9-F314-1C63-680AC094EDA2}"/>
              </a:ext>
            </a:extLst>
          </p:cNvPr>
          <p:cNvSpPr>
            <a:spLocks noChangeArrowheads="1"/>
          </p:cNvSpPr>
          <p:nvPr/>
        </p:nvSpPr>
        <p:spPr bwMode="auto">
          <a:xfrm>
            <a:off x="374976" y="2044005"/>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10. Name an item that you have on your wish list. Find the current price of it and calculate what the final cost after taxes would be if it were on sale for 20% off. </a:t>
            </a:r>
          </a:p>
        </p:txBody>
      </p:sp>
    </p:spTree>
    <p:extLst>
      <p:ext uri="{BB962C8B-B14F-4D97-AF65-F5344CB8AC3E}">
        <p14:creationId xmlns:p14="http://schemas.microsoft.com/office/powerpoint/2010/main" val="406606104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E9694-59C7-D5C9-2A6F-C41DB09CCC4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B3D08D0-F663-4C42-1E58-1E5E4371B44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453CCC5-CCEA-BC2A-B109-579165F8ED0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924C48F-69B6-76C8-C14C-BFDA9664D80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13B12B4-3731-1A03-AF97-0E60EB273FD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D4D6F60-7F31-7F1D-FDD8-1569E61C6A4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92D2683-0FCA-44FB-3236-2339634E4B11}"/>
              </a:ext>
            </a:extLst>
          </p:cNvPr>
          <p:cNvSpPr>
            <a:spLocks noChangeArrowheads="1"/>
          </p:cNvSpPr>
          <p:nvPr/>
        </p:nvSpPr>
        <p:spPr bwMode="auto">
          <a:xfrm>
            <a:off x="374976" y="1830742"/>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a:t>
            </a:r>
          </a:p>
        </p:txBody>
      </p:sp>
      <p:pic>
        <p:nvPicPr>
          <p:cNvPr id="2" name="Picture 2" descr="A black and white picture of a shelf&#10;&#10;AI-generated content may be incorrect.">
            <a:extLst>
              <a:ext uri="{FF2B5EF4-FFF2-40B4-BE49-F238E27FC236}">
                <a16:creationId xmlns:a16="http://schemas.microsoft.com/office/drawing/2014/main" id="{04D4AF9A-6B3E-E1E8-F979-97FF69F16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212" y="1875712"/>
            <a:ext cx="10162763" cy="4624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4598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4763D-BEF6-FA46-95D5-227AC9C1165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B4C1EE7-F555-FEF7-7E97-587A639B673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FA1055B-F63E-2305-B0D0-EDFC7B59172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F35E219-2269-EABC-C17A-C89AB83741C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72FD3AC-9E52-6B62-7D8A-06FAA6F83B7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CCE271A-951E-85CB-5E0C-E14BE75DF64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1C9C363-E2D8-3A11-3EF6-A2DFE19F6632}"/>
              </a:ext>
            </a:extLst>
          </p:cNvPr>
          <p:cNvSpPr>
            <a:spLocks noChangeArrowheads="1"/>
          </p:cNvSpPr>
          <p:nvPr/>
        </p:nvSpPr>
        <p:spPr bwMode="auto">
          <a:xfrm>
            <a:off x="374976" y="1930980"/>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What is the total cost of four tires that sell for $275 each, plus 5% GST and a fixed fee of $6.50 per tire for an Eco Fee? You do not have to pay for PST because you are planning on mounting these tires on your car, yourself.</a:t>
            </a:r>
          </a:p>
        </p:txBody>
      </p:sp>
    </p:spTree>
    <p:extLst>
      <p:ext uri="{BB962C8B-B14F-4D97-AF65-F5344CB8AC3E}">
        <p14:creationId xmlns:p14="http://schemas.microsoft.com/office/powerpoint/2010/main" val="280548595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2085D-0E69-DE56-959C-BAA81E855B9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EB16AD5-2F72-EC34-07BA-377A2C2D24D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55FE91C-3109-C581-1CA0-199F8373420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53C04A9D-4F2F-BAC8-573B-BE4F1CA8E84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1A833B0-7DDD-3F84-0717-DB4210BCFFC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7A149A8-F787-63EF-3991-D879569005B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65A3E6F-5834-2119-BD1C-063440F51C4F}"/>
              </a:ext>
            </a:extLst>
          </p:cNvPr>
          <p:cNvSpPr>
            <a:spLocks noChangeArrowheads="1"/>
          </p:cNvSpPr>
          <p:nvPr/>
        </p:nvSpPr>
        <p:spPr bwMode="auto">
          <a:xfrm>
            <a:off x="374976" y="2146424"/>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The selling price of a gaming console is about 35% more than it costs, at a store. It is currently sold at a discount of 15% off the selling price. How much does the store still gain? </a:t>
            </a:r>
          </a:p>
        </p:txBody>
      </p:sp>
    </p:spTree>
    <p:extLst>
      <p:ext uri="{BB962C8B-B14F-4D97-AF65-F5344CB8AC3E}">
        <p14:creationId xmlns:p14="http://schemas.microsoft.com/office/powerpoint/2010/main" val="386304334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63C2B-B147-DFF1-B7B0-42C3ACB5092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99C531F-B0A9-8C7E-8A12-6B2847DC413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49368AD-0228-60A1-E661-038A8FB2DC3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AF95263-34F8-CA3F-A82E-187641A021E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A5FD881-4689-0EFF-5F02-A3E898321B1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B253EE7-89FF-C740-B0E3-DA17BFE0301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AC4C75B-106E-4393-3960-54D48D386083}"/>
              </a:ext>
            </a:extLst>
          </p:cNvPr>
          <p:cNvSpPr>
            <a:spLocks noChangeArrowheads="1"/>
          </p:cNvSpPr>
          <p:nvPr/>
        </p:nvSpPr>
        <p:spPr bwMode="auto">
          <a:xfrm>
            <a:off x="437660" y="1786183"/>
            <a:ext cx="1153281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In 2021, Richmond BC’s population was 209, 937 and Kelowna BC’s population was 144, 576. Over the next two years: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Richmond’s population grew by 6% in the first year, then 4% in the second year.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Kelowna’s population grew by a total of 10% across the same two years.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Did the population of each city increase by the same amount? Explain using math.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is the new population of each city after two years (round to the nearest whole number)?</a:t>
            </a:r>
          </a:p>
        </p:txBody>
      </p:sp>
    </p:spTree>
    <p:extLst>
      <p:ext uri="{BB962C8B-B14F-4D97-AF65-F5344CB8AC3E}">
        <p14:creationId xmlns:p14="http://schemas.microsoft.com/office/powerpoint/2010/main" val="2875418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7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CIRCLE GEOMETRY</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387267642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FDB1F-881B-9609-8DCD-45809974293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DEF96C1-3A6D-A261-E1CB-EB2B6FF0C90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94B1B6A-C217-E207-5CB5-B474646921A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D20E6AAD-5CC6-BD11-D6B6-5DACBDEACC6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A1FA04A-4EB3-47F9-38BE-B32CC27163D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4453240-6B2B-5E49-012D-7BCE069E967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3D17B4F-6B60-3750-6F87-D334D5E9D1A9}"/>
              </a:ext>
            </a:extLst>
          </p:cNvPr>
          <p:cNvSpPr>
            <a:spLocks noChangeArrowheads="1"/>
          </p:cNvSpPr>
          <p:nvPr/>
        </p:nvSpPr>
        <p:spPr bwMode="auto">
          <a:xfrm>
            <a:off x="374976" y="1930980"/>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Paco saved $1250 over the year from a part time job.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He decided to take $850 of it to the bank to put in a savings account where it will earn 2% interest every month.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How much will be in his account after three months if he doesn’t withdraw any money?</a:t>
            </a:r>
          </a:p>
        </p:txBody>
      </p:sp>
    </p:spTree>
    <p:extLst>
      <p:ext uri="{BB962C8B-B14F-4D97-AF65-F5344CB8AC3E}">
        <p14:creationId xmlns:p14="http://schemas.microsoft.com/office/powerpoint/2010/main" val="29276860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8D402-9AFA-0136-3BD0-DD97A18B7E1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B007C1E-D861-63C9-4450-F2D0E657D8A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D4B233F-18FA-D780-6174-8E39BA8D99C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115D914-0ED9-FC1D-DA1A-0D67B8A3044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0E4EB70-4752-0E9B-C0CE-5D1EDC68C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E7CB1D8-21E6-25B4-7570-9A5CD4D7522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PROBLEMS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F304A4A-D073-051A-2B18-61932647DAED}"/>
              </a:ext>
            </a:extLst>
          </p:cNvPr>
          <p:cNvSpPr>
            <a:spLocks noChangeArrowheads="1"/>
          </p:cNvSpPr>
          <p:nvPr/>
        </p:nvSpPr>
        <p:spPr bwMode="auto">
          <a:xfrm>
            <a:off x="374976" y="2577311"/>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You bought shoes at 40% off and a jacket at 20% off and paid the same amount for each. How would you figure out the original prices?</a:t>
            </a:r>
          </a:p>
        </p:txBody>
      </p:sp>
    </p:spTree>
    <p:extLst>
      <p:ext uri="{BB962C8B-B14F-4D97-AF65-F5344CB8AC3E}">
        <p14:creationId xmlns:p14="http://schemas.microsoft.com/office/powerpoint/2010/main" val="46308409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7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MIXED REVIEW</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20486058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5AFCB-2F4D-5BF2-D664-A2DFE6E479E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AC4964C-A6D3-C7BB-5CBA-293CA1895C92}"/>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3E2C052D-DA5A-82E5-BEAE-3EAD5C717A0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C10A7CC-A137-3693-7502-9EBF342B39D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5529A7A-BFD0-E8E1-C101-22D7158EDF0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D00ED7E-B598-D75A-EA7D-FC49D8807A83}"/>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mc:AlternateContent xmlns:mc="http://schemas.openxmlformats.org/markup-compatibility/2006" xmlns:a14="http://schemas.microsoft.com/office/drawing/2010/main">
        <mc:Choice Requires="a14">
          <p:sp>
            <p:nvSpPr>
              <p:cNvPr id="12" name="Rectangle 1">
                <a:extLst>
                  <a:ext uri="{FF2B5EF4-FFF2-40B4-BE49-F238E27FC236}">
                    <a16:creationId xmlns:a16="http://schemas.microsoft.com/office/drawing/2014/main" id="{3CE1D458-9680-CAC5-45AA-35E346BDFA6C}"/>
                  </a:ext>
                </a:extLst>
              </p:cNvPr>
              <p:cNvSpPr>
                <a:spLocks noChangeArrowheads="1"/>
              </p:cNvSpPr>
              <p:nvPr/>
            </p:nvSpPr>
            <p:spPr bwMode="auto">
              <a:xfrm>
                <a:off x="374976" y="1975950"/>
                <a:ext cx="11532815" cy="9541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Solve</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14:m>
                  <m:oMathPara xmlns:m="http://schemas.openxmlformats.org/officeDocument/2006/math">
                    <m:oMathParaPr>
                      <m:jc m:val="left"/>
                    </m:oMathParaPr>
                    <m:oMath xmlns:m="http://schemas.openxmlformats.org/officeDocument/2006/math">
                      <m:r>
                        <m:rPr>
                          <m:nor/>
                        </m:rPr>
                        <a:rPr kumimoji="0" lang="en-CA"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m:t>4</m:t>
                      </m:r>
                      <m:r>
                        <m:rPr>
                          <m:nor/>
                        </m:rPr>
                        <a:rPr kumimoji="0" lang="en-CA"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m:t>x</m:t>
                      </m:r>
                      <m:r>
                        <m:rPr>
                          <m:nor/>
                        </m:rPr>
                        <a:rPr kumimoji="0" lang="en-CA"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m:t> − 9 = 19</m:t>
                      </m:r>
                    </m:oMath>
                  </m:oMathPara>
                </a14:m>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
                <a:extLst>
                  <a:ext uri="{FF2B5EF4-FFF2-40B4-BE49-F238E27FC236}">
                    <a16:creationId xmlns:a16="http://schemas.microsoft.com/office/drawing/2014/main" id="{3CE1D458-9680-CAC5-45AA-35E346BDFA6C}"/>
                  </a:ext>
                </a:extLst>
              </p:cNvPr>
              <p:cNvSpPr>
                <a:spLocks noRot="1" noChangeAspect="1" noMove="1" noResize="1" noEditPoints="1" noAdjustHandles="1" noChangeArrowheads="1" noChangeShapeType="1" noTextEdit="1"/>
              </p:cNvSpPr>
              <p:nvPr/>
            </p:nvSpPr>
            <p:spPr bwMode="auto">
              <a:xfrm>
                <a:off x="374976" y="1975950"/>
                <a:ext cx="11532815" cy="954107"/>
              </a:xfrm>
              <a:prstGeom prst="rect">
                <a:avLst/>
              </a:prstGeom>
              <a:blipFill>
                <a:blip r:embed="rId3"/>
                <a:stretch>
                  <a:fillRect l="-1100" t="-6579" b="-131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43069684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F2013-C771-9447-7B0A-36FDFF05731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E21AA9C-A390-9C43-FB39-A8E368C7ED49}"/>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1894B4F2-D18A-8DEA-9953-2210BFAE127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76582E8-1415-BFCC-262E-2DDE5CBFA24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8669901-3B5F-36BB-529E-6EB786739FE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333B4EF-C672-754C-00D2-8C41E2756FEC}"/>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A5FDE3B3-0783-C08B-260D-AB4E25A76677}"/>
              </a:ext>
            </a:extLst>
          </p:cNvPr>
          <p:cNvSpPr>
            <a:spLocks noChangeArrowheads="1"/>
          </p:cNvSpPr>
          <p:nvPr/>
        </p:nvSpPr>
        <p:spPr bwMode="auto">
          <a:xfrm>
            <a:off x="374976" y="2150974"/>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Solve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+ 3.5 − 2</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6412585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BE182-FE96-7EFF-30F7-4346C3C8B1F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C9D5803-B4CC-C115-2EF1-A215FEE8FD71}"/>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992263BC-710B-4AEB-FF7D-757F202AEF0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F1C33AE-9EB5-EDB6-D561-2003C1C85D4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48D8549-19BB-D8AC-5621-FA13250AFC2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470645B-D2E9-23A4-1BB8-F62C615F1499}"/>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8DDEF11B-3EAA-77F2-0718-74FCF516AC22}"/>
              </a:ext>
            </a:extLst>
          </p:cNvPr>
          <p:cNvSpPr>
            <a:spLocks noChangeArrowheads="1"/>
          </p:cNvSpPr>
          <p:nvPr/>
        </p:nvSpPr>
        <p:spPr bwMode="auto">
          <a:xfrm>
            <a:off x="437660" y="2146865"/>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Find 35% of 240.</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6173740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77345-3682-5D80-1C55-DD1771941C6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C1C3F65-9C1A-2A44-EE09-6EA78801A246}"/>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ADA81800-B836-545F-DD75-8A380C44D47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0E31A94-7EE4-E574-9E02-78D979575E4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251BE5B-E9BC-486C-5397-8570577246B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689CFBF-A1E8-F3E6-062F-C79B81F1CC3A}"/>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5C867A38-B9E0-F09F-D292-C9CD8B06E087}"/>
              </a:ext>
            </a:extLst>
          </p:cNvPr>
          <p:cNvSpPr>
            <a:spLocks noChangeArrowheads="1"/>
          </p:cNvSpPr>
          <p:nvPr/>
        </p:nvSpPr>
        <p:spPr bwMode="auto">
          <a:xfrm>
            <a:off x="437660" y="1931423"/>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price increases from $80 to $92</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the percent increase?</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5083773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A5164-1B67-12EC-A152-E37702E9A6F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5C0EBE0-73A1-C9B5-F264-28173D8767B0}"/>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4B7EEB69-3117-46D3-FE11-1C49E0E46D6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C589617-ADD2-85F5-2CC1-7E3207BF72C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D7E8C57-8B5C-7A7D-D270-B89A02133E7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F1173ED-A5A4-95E1-7F37-A2D5BAD10C3D}"/>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4AC01053-6614-E8C8-51C4-3EA3E0C72B40}"/>
              </a:ext>
            </a:extLst>
          </p:cNvPr>
          <p:cNvSpPr>
            <a:spLocks noChangeArrowheads="1"/>
          </p:cNvSpPr>
          <p:nvPr/>
        </p:nvSpPr>
        <p:spPr bwMode="auto">
          <a:xfrm>
            <a:off x="437660" y="1931423"/>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The ratio of boys to girls is 3 : 5.</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If there are 40 students total, how many are boys?</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0960211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416FC-3428-A6B2-7D23-6382FCD689F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512FB75-2D7D-C088-24E9-089122B2E09C}"/>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ABF52FC6-E184-B334-7E57-19D8ADBA532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4B8FC43-7250-161F-8FD1-041F6480792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1005B15-7691-8CFA-8D35-8429F06AA73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056060B-4A3B-E1DB-4770-2C67B27CDF53}"/>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269E25C4-03AA-DF12-AD7C-A7AC642E74D7}"/>
              </a:ext>
            </a:extLst>
          </p:cNvPr>
          <p:cNvSpPr>
            <a:spLocks noChangeArrowheads="1"/>
          </p:cNvSpPr>
          <p:nvPr/>
        </p:nvSpPr>
        <p:spPr bwMode="auto">
          <a:xfrm>
            <a:off x="437660" y="1931424"/>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car travels 360 km in 4 hours.</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the unit rate in km per hour?</a:t>
            </a:r>
          </a:p>
        </p:txBody>
      </p:sp>
    </p:spTree>
    <p:extLst>
      <p:ext uri="{BB962C8B-B14F-4D97-AF65-F5344CB8AC3E}">
        <p14:creationId xmlns:p14="http://schemas.microsoft.com/office/powerpoint/2010/main" val="422915515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E4A1B-45DB-0CB1-C661-09A8F655654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7F785A8-E958-055D-3F38-92570B37FEB3}"/>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67F3DDFF-53EA-324C-25AC-5455BCDDE6E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16B40D6-72A1-1FA8-438E-4A535F08D76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61CC047-E7F9-CFEC-0461-BB08F0390AF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7D8FDFA-4D17-9094-A0DE-95FFD08092CB}"/>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65AA05FA-D250-028B-2C7E-AAC5075BA732}"/>
              </a:ext>
            </a:extLst>
          </p:cNvPr>
          <p:cNvSpPr>
            <a:spLocks noChangeArrowheads="1"/>
          </p:cNvSpPr>
          <p:nvPr/>
        </p:nvSpPr>
        <p:spPr bwMode="auto">
          <a:xfrm>
            <a:off x="437660" y="1715979"/>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rectangular prism has dimensions 6 cm, 4 cm, and 5 cm.</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its volume?</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4178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C12EB-9046-C313-2779-74C910B3D5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580E1CB-DAC3-0DA0-48D8-0F1B6F3BC46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023458A-7C6A-7B9B-564C-7C042A2C9CA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92D4A30-A49E-259D-8BAE-607ACD31EAC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AEF730C-A7F4-B37F-8955-A3990A9C72C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03BDDDA-F0AC-BC6E-D9B2-3B5A8284EDE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046109A-95A7-1B12-74FE-F44BE3923DB0}"/>
              </a:ext>
            </a:extLst>
          </p:cNvPr>
          <p:cNvSpPr>
            <a:spLocks noChangeArrowheads="1"/>
          </p:cNvSpPr>
          <p:nvPr/>
        </p:nvSpPr>
        <p:spPr bwMode="auto">
          <a:xfrm>
            <a:off x="374976" y="1975950"/>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Estimate the circumference of a circle that has a diameter of 12cm. Show your thinking.</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descr="A blue circle with a red arrow pointing to the center&#10;&#10;AI-generated content may be incorrect.">
            <a:extLst>
              <a:ext uri="{FF2B5EF4-FFF2-40B4-BE49-F238E27FC236}">
                <a16:creationId xmlns:a16="http://schemas.microsoft.com/office/drawing/2014/main" id="{62CAEC9D-E88F-10F1-F346-9A1D8BFAB464}"/>
              </a:ext>
            </a:extLst>
          </p:cNvPr>
          <p:cNvPicPr>
            <a:picLocks noChangeAspect="1"/>
          </p:cNvPicPr>
          <p:nvPr/>
        </p:nvPicPr>
        <p:blipFill>
          <a:blip r:embed="rId3"/>
          <a:stretch>
            <a:fillRect/>
          </a:stretch>
        </p:blipFill>
        <p:spPr>
          <a:xfrm>
            <a:off x="666549" y="3087683"/>
            <a:ext cx="4093153" cy="2496533"/>
          </a:xfrm>
          <a:prstGeom prst="rect">
            <a:avLst/>
          </a:prstGeom>
        </p:spPr>
      </p:pic>
    </p:spTree>
    <p:extLst>
      <p:ext uri="{BB962C8B-B14F-4D97-AF65-F5344CB8AC3E}">
        <p14:creationId xmlns:p14="http://schemas.microsoft.com/office/powerpoint/2010/main" val="21054264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101C4-605A-E9DC-B0E3-844A18B98E6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55C5DFA-976A-6D6E-3BD4-41504A091127}"/>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34429F2F-10A2-3512-A13F-DEAA87CAC53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EF8021C-D854-F054-0261-1BE89D424FA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68908D4-1562-7867-BD03-DAA00834E30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284FF88B-05CB-9749-1D70-04735D9EDCE1}"/>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0DC22D8E-CE2D-1E5B-A54E-B26908678131}"/>
              </a:ext>
            </a:extLst>
          </p:cNvPr>
          <p:cNvSpPr>
            <a:spLocks noChangeArrowheads="1"/>
          </p:cNvSpPr>
          <p:nvPr/>
        </p:nvSpPr>
        <p:spPr bwMode="auto">
          <a:xfrm>
            <a:off x="437660" y="2183219"/>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diameter of a circle is 14 cm.</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the radius?</a:t>
            </a:r>
          </a:p>
        </p:txBody>
      </p:sp>
    </p:spTree>
    <p:extLst>
      <p:ext uri="{BB962C8B-B14F-4D97-AF65-F5344CB8AC3E}">
        <p14:creationId xmlns:p14="http://schemas.microsoft.com/office/powerpoint/2010/main" val="347838133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BDF19-42F4-3DA4-E157-0B8EF814CFE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0E0D5E0-9A25-0016-552F-1952DFE33474}"/>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531C0FCB-078A-2E89-0F75-6633702DBB2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5D54F2E5-DDB1-5E01-A698-1339C97E136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7CFA772-08C4-FE1D-010A-9F59608CB80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6103034-A4A2-08E7-F03F-A630FC6CF80F}"/>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C2817E7E-F99C-D5F6-B21D-D7B041FF186E}"/>
              </a:ext>
            </a:extLst>
          </p:cNvPr>
          <p:cNvSpPr>
            <a:spLocks noChangeArrowheads="1"/>
          </p:cNvSpPr>
          <p:nvPr/>
        </p:nvSpPr>
        <p:spPr bwMode="auto">
          <a:xfrm>
            <a:off x="437660" y="1931423"/>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9. A bag contains 8 red and 12 blue marbles.</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the probability of selecting a blue marble as a decimal?</a:t>
            </a:r>
          </a:p>
        </p:txBody>
      </p:sp>
    </p:spTree>
    <p:extLst>
      <p:ext uri="{BB962C8B-B14F-4D97-AF65-F5344CB8AC3E}">
        <p14:creationId xmlns:p14="http://schemas.microsoft.com/office/powerpoint/2010/main" val="33665507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BA38C-4C32-53A3-2ED1-F8547C35A26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978A2EC-4534-7DE7-1264-F7B8C9AE7079}"/>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CD934116-9C66-D0A5-8101-D2F790CDA1C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2FA36CB-1782-E155-8E37-D6F055E9E43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2D96406-758E-26F1-0D4F-E9EAB5782EC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124C6B7-4BA3-5000-9588-F1F73E99AC1C}"/>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5837CACB-4C5D-7138-884D-3D264A145A09}"/>
              </a:ext>
            </a:extLst>
          </p:cNvPr>
          <p:cNvSpPr>
            <a:spLocks noChangeArrowheads="1"/>
          </p:cNvSpPr>
          <p:nvPr/>
        </p:nvSpPr>
        <p:spPr bwMode="auto">
          <a:xfrm>
            <a:off x="505537" y="2269977"/>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10.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$150 jacket is discounted by 20%.</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the sale price?</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0628833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BB785-1DB9-0CB9-EEA8-33664F8C619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6BC03BF-2631-7F45-AC48-2EC5F93714BA}"/>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30BAE10F-FAEB-7451-F75D-B892828BA0E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7B71C7D-9E53-09D7-D8F5-B3D012FD587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EF5F322-D609-ACF8-219D-9ECEA29F43A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121911F-64B3-5E89-1974-81CB8E00DC4D}"/>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18DCC8AE-28BB-9D85-EA6C-F19AF3659072}"/>
              </a:ext>
            </a:extLst>
          </p:cNvPr>
          <p:cNvSpPr>
            <a:spLocks noChangeArrowheads="1"/>
          </p:cNvSpPr>
          <p:nvPr/>
        </p:nvSpPr>
        <p:spPr bwMode="auto">
          <a:xfrm>
            <a:off x="545878" y="196220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11.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why increasing a number by 25% and then decreasing it by 25% does not return the original number.</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2665353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765D6-6E93-1147-CD20-BCD62EF5638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B53B7BA-92CE-DD54-58FA-AEC3889E0D5A}"/>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BF61DEDC-6FBD-FAF5-7E68-B8FA98F1D0A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716490A-0B5F-5F91-A74D-B04E591D551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5360087-E46B-E0B0-8F13-53876EACEBD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F6B73C4-5326-B18F-D1FD-7721F32F06AF}"/>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0DA0BE7A-3470-F35C-7ADA-DA1188E9A91D}"/>
              </a:ext>
            </a:extLst>
          </p:cNvPr>
          <p:cNvSpPr>
            <a:spLocks noChangeArrowheads="1"/>
          </p:cNvSpPr>
          <p:nvPr/>
        </p:nvSpPr>
        <p:spPr bwMode="auto">
          <a:xfrm>
            <a:off x="545878" y="1746756"/>
            <a:ext cx="1038658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spinner has 8 equal sections. 3 are blue.</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the experimental probability of landing on blue as a fraction and a percent?</a:t>
            </a:r>
          </a:p>
        </p:txBody>
      </p:sp>
    </p:spTree>
    <p:extLst>
      <p:ext uri="{BB962C8B-B14F-4D97-AF65-F5344CB8AC3E}">
        <p14:creationId xmlns:p14="http://schemas.microsoft.com/office/powerpoint/2010/main" val="35331235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E51D4-92FF-3AEE-475F-92D7B82B1E0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4F6CB3F-1289-974A-281F-B4047FD3F875}"/>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A3A67834-9816-6656-07EC-B482BE19A38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D72F6D5-9760-FE5A-F307-6225359DA4A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E690005-7543-F330-4275-1BD55A1F460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D253BBD-0E72-DE21-0546-459E68355269}"/>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51C28ED9-DBC2-0318-4900-6E592067F814}"/>
              </a:ext>
            </a:extLst>
          </p:cNvPr>
          <p:cNvSpPr>
            <a:spLocks noChangeArrowheads="1"/>
          </p:cNvSpPr>
          <p:nvPr/>
        </p:nvSpPr>
        <p:spPr bwMode="auto">
          <a:xfrm>
            <a:off x="437660" y="185284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13.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$150 jacket increases in price by 12%.</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the new price?</a:t>
            </a:r>
          </a:p>
        </p:txBody>
      </p:sp>
    </p:spTree>
    <p:extLst>
      <p:ext uri="{BB962C8B-B14F-4D97-AF65-F5344CB8AC3E}">
        <p14:creationId xmlns:p14="http://schemas.microsoft.com/office/powerpoint/2010/main" val="422869366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B0EE0-1C5E-E732-23D8-813C64D8EB7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EFF219A-D805-337A-8B96-1E227E79B27E}"/>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84513DC1-CAA6-6A58-024D-F4E878603F9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D76E86A-9456-5DDB-D426-01BC30F86E8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5B33160-EBF9-FCE3-AC60-50E0F7B59E1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E462352-E9AE-F650-2995-9CA84058A1E4}"/>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A36ED8A3-57A8-A937-85A9-44414160D8AF}"/>
              </a:ext>
            </a:extLst>
          </p:cNvPr>
          <p:cNvSpPr>
            <a:spLocks noChangeArrowheads="1"/>
          </p:cNvSpPr>
          <p:nvPr/>
        </p:nvSpPr>
        <p:spPr bwMode="auto">
          <a:xfrm>
            <a:off x="545878" y="1808312"/>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14.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why multiplying both terms of a ratio by the same number creates an equivalent ratio.</a:t>
            </a:r>
          </a:p>
        </p:txBody>
      </p:sp>
    </p:spTree>
    <p:extLst>
      <p:ext uri="{BB962C8B-B14F-4D97-AF65-F5344CB8AC3E}">
        <p14:creationId xmlns:p14="http://schemas.microsoft.com/office/powerpoint/2010/main" val="70843249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FFE5F-941D-F5C0-3E0A-E0E5CBF751C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09B87E6-DF48-C160-D493-5E4A9621F611}"/>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E534F0A8-8323-97D4-581A-4D2EBD76BC7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A78BF71-8F34-6480-D532-5A3A2986736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EBF8508-8A38-5907-8B0B-2EF037AA285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87A28E6-6CAF-01FD-FED1-2A384B63EF8E}"/>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23855FDB-4427-0CA6-1358-85593CE9BCCF}"/>
              </a:ext>
            </a:extLst>
          </p:cNvPr>
          <p:cNvSpPr>
            <a:spLocks noChangeArrowheads="1"/>
          </p:cNvSpPr>
          <p:nvPr/>
        </p:nvSpPr>
        <p:spPr bwMode="auto">
          <a:xfrm>
            <a:off x="437660" y="1661854"/>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15.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student solves 3x + 6 = 21 by subtracting 6 and dividing by 3.</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why this method works.</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5827085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F5EBC-A139-4E4F-E8A0-9D5608F2B56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A680F12-B90D-A22C-8847-2D48FE9866D0}"/>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742EF599-D34E-6119-C3E0-85577B3C215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1DD1F42-24E7-ADA1-A1E8-576B6C84AC1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30D34D4-F3FF-1DC9-FBDA-918901F1D48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247B43CD-A030-C8B1-346A-656C44E928FB}"/>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31AEAE40-B6CE-2434-26FF-3EF9285C7716}"/>
              </a:ext>
            </a:extLst>
          </p:cNvPr>
          <p:cNvSpPr>
            <a:spLocks noChangeArrowheads="1"/>
          </p:cNvSpPr>
          <p:nvPr/>
        </p:nvSpPr>
        <p:spPr bwMode="auto">
          <a:xfrm>
            <a:off x="545878" y="1769456"/>
            <a:ext cx="1038658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16.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circle graph shows 30% of students prefer soccer.</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If 200 students were surveyed, explain how you would determine how many prefer soccer.</a:t>
            </a:r>
          </a:p>
        </p:txBody>
      </p:sp>
    </p:spTree>
    <p:extLst>
      <p:ext uri="{BB962C8B-B14F-4D97-AF65-F5344CB8AC3E}">
        <p14:creationId xmlns:p14="http://schemas.microsoft.com/office/powerpoint/2010/main" val="425226297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C09E8-6B60-23AB-A787-F4DDF449D49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68D2FA4-7AC1-1ED9-CA81-3993BC3595D3}"/>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C7BED9E8-723C-DE55-A061-E96401FED9B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8374B4B-63F3-9408-D70D-E13BEF2C5C4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C20032F-C066-2D44-70F1-4F6CA5E91A8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FADAB72-79C3-053F-BE0C-694DC87727A5}"/>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EEC21039-ED62-53D0-BBC0-A0AA2DF25363}"/>
              </a:ext>
            </a:extLst>
          </p:cNvPr>
          <p:cNvSpPr>
            <a:spLocks noChangeArrowheads="1"/>
          </p:cNvSpPr>
          <p:nvPr/>
        </p:nvSpPr>
        <p:spPr bwMode="auto">
          <a:xfrm>
            <a:off x="545879" y="2424606"/>
            <a:ext cx="108034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17.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Describe two different ways to determine the unit rate of 90 km in 1.5 hours.</a:t>
            </a:r>
          </a:p>
        </p:txBody>
      </p:sp>
    </p:spTree>
    <p:extLst>
      <p:ext uri="{BB962C8B-B14F-4D97-AF65-F5344CB8AC3E}">
        <p14:creationId xmlns:p14="http://schemas.microsoft.com/office/powerpoint/2010/main" val="910954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48A18-07BF-48D8-1453-74290EE2FB7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82BB5C0-E7C3-550A-BFF5-F42451263DD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8F6A315-659C-7EF5-25D8-91E3AAD2BD1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E741A54-25DF-43B3-1658-D72EAA5FCB0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3E2DEB2-C72C-9152-AC34-D0438BC1C1E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20E324C-DEC7-089B-2AA8-56F40911FEC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24AD994-A230-BCB1-C084-1FF3E395B18F}"/>
              </a:ext>
            </a:extLst>
          </p:cNvPr>
          <p:cNvSpPr>
            <a:spLocks noChangeArrowheads="1"/>
          </p:cNvSpPr>
          <p:nvPr/>
        </p:nvSpPr>
        <p:spPr bwMode="auto">
          <a:xfrm>
            <a:off x="437660" y="1760866"/>
            <a:ext cx="1102152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The diameter of a regulation basketball hoop (rim) is 45.72cm.</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is the radius?</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Calculate the circumference </a:t>
            </a:r>
          </a:p>
        </p:txBody>
      </p:sp>
    </p:spTree>
    <p:extLst>
      <p:ext uri="{BB962C8B-B14F-4D97-AF65-F5344CB8AC3E}">
        <p14:creationId xmlns:p14="http://schemas.microsoft.com/office/powerpoint/2010/main" val="386550062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52889-FB85-B115-D680-078CBCC1D1D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2B0791F-5C2E-9E19-B6E4-1533BE914427}"/>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720BE2B0-03B1-D27D-DB27-4A7FBCE4B52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56E4F24-6049-BD8A-D1BE-E1553884974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3F11A2D-EDBE-680D-D654-1D74418F536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34E904E-8A0E-6089-6624-DC603A927718}"/>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34E91D74-49FE-A8DD-B657-84BFEFC8DDA4}"/>
              </a:ext>
            </a:extLst>
          </p:cNvPr>
          <p:cNvSpPr>
            <a:spLocks noChangeArrowheads="1"/>
          </p:cNvSpPr>
          <p:nvPr/>
        </p:nvSpPr>
        <p:spPr bwMode="auto">
          <a:xfrm>
            <a:off x="545879" y="2424607"/>
            <a:ext cx="108034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18.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why subtracting a negative number results in a larger value.</a:t>
            </a:r>
          </a:p>
        </p:txBody>
      </p:sp>
    </p:spTree>
    <p:extLst>
      <p:ext uri="{BB962C8B-B14F-4D97-AF65-F5344CB8AC3E}">
        <p14:creationId xmlns:p14="http://schemas.microsoft.com/office/powerpoint/2010/main" val="360077347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0D5D-1C06-9F53-78BC-27D4A40704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85F94E8-ED12-E428-E2EF-9E78FB3A4595}"/>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1FF8223D-397F-60BD-1F35-1E714BEFD3B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A26FF5F-7129-3B34-0532-FEB95444FD7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571F5C7-F499-F1B8-883C-0FD87E6402A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4F78C09-2D2F-B138-D9AF-83DA3A6EE3C5}"/>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DAD26DDC-E1FE-DBDE-95D0-1488458AD551}"/>
              </a:ext>
            </a:extLst>
          </p:cNvPr>
          <p:cNvSpPr>
            <a:spLocks noChangeArrowheads="1"/>
          </p:cNvSpPr>
          <p:nvPr/>
        </p:nvSpPr>
        <p:spPr bwMode="auto">
          <a:xfrm>
            <a:off x="518984" y="2406837"/>
            <a:ext cx="1080344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19.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Without calculating fully, determine which is greater:</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40% of 150 or 60% of 90.</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your reasoning.</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8070177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2D1CC-3767-B89F-47F3-B0BC92B3C22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7961E33-E5AB-A377-8F14-BC13EB3EB4CF}"/>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FA43DF19-BC9D-F2CD-F78B-9A15A1CF384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FD697C4-D4F1-CB7E-44C8-FD86F07D80B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FA9476F-8E04-83EE-9125-35CBDC755B3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14479CB-15E1-12F5-ADA8-0CA4794B8E22}"/>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43622CAB-C61D-14F1-FAD5-EAE4524185C0}"/>
              </a:ext>
            </a:extLst>
          </p:cNvPr>
          <p:cNvSpPr>
            <a:spLocks noChangeArrowheads="1"/>
          </p:cNvSpPr>
          <p:nvPr/>
        </p:nvSpPr>
        <p:spPr bwMode="auto">
          <a:xfrm>
            <a:off x="437660" y="2622281"/>
            <a:ext cx="1080344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20.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$200 fundraiser collects 15% more than expected.</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total money is then divided in a 2 : 3 ratio between two clubs.</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how you would determine how much each club receives.</a:t>
            </a:r>
          </a:p>
        </p:txBody>
      </p:sp>
    </p:spTree>
    <p:extLst>
      <p:ext uri="{BB962C8B-B14F-4D97-AF65-F5344CB8AC3E}">
        <p14:creationId xmlns:p14="http://schemas.microsoft.com/office/powerpoint/2010/main" val="257140828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CFD16-F207-9E8A-A702-F5E58B8CAFE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137087D-9163-45F0-6039-8A2BAAEE2213}"/>
              </a:ext>
            </a:extLst>
          </p:cNvPr>
          <p:cNvGrpSpPr/>
          <p:nvPr/>
        </p:nvGrpSpPr>
        <p:grpSpPr>
          <a:xfrm>
            <a:off x="0" y="312348"/>
            <a:ext cx="12192000" cy="1233489"/>
            <a:chOff x="0" y="300918"/>
            <a:chExt cx="12192000" cy="1233489"/>
          </a:xfrm>
        </p:grpSpPr>
        <p:sp>
          <p:nvSpPr>
            <p:cNvPr id="6" name="Rectangle 5">
              <a:extLst>
                <a:ext uri="{FF2B5EF4-FFF2-40B4-BE49-F238E27FC236}">
                  <a16:creationId xmlns:a16="http://schemas.microsoft.com/office/drawing/2014/main" id="{F364754B-2C72-F810-8F11-24417AC8EFB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523C762-0BF9-9AF7-2621-DC974290908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655E3DC-9F85-4670-61B2-FD078AD7B52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9CB12D7-9073-4708-E2F4-1697D18C7615}"/>
                </a:ext>
              </a:extLst>
            </p:cNvPr>
            <p:cNvSpPr txBox="1"/>
            <p:nvPr/>
          </p:nvSpPr>
          <p:spPr>
            <a:xfrm>
              <a:off x="2542136" y="507412"/>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MIXED REVIEW:</a:t>
              </a:r>
            </a:p>
          </p:txBody>
        </p:sp>
      </p:grpSp>
      <p:sp>
        <p:nvSpPr>
          <p:cNvPr id="12" name="Rectangle 1">
            <a:extLst>
              <a:ext uri="{FF2B5EF4-FFF2-40B4-BE49-F238E27FC236}">
                <a16:creationId xmlns:a16="http://schemas.microsoft.com/office/drawing/2014/main" id="{6A1604B8-B6F4-270E-B954-4D712D09378C}"/>
              </a:ext>
            </a:extLst>
          </p:cNvPr>
          <p:cNvSpPr>
            <a:spLocks noChangeArrowheads="1"/>
          </p:cNvSpPr>
          <p:nvPr/>
        </p:nvSpPr>
        <p:spPr bwMode="auto">
          <a:xfrm>
            <a:off x="437660" y="1975951"/>
            <a:ext cx="1080344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21.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school fundraiser raised $1200.</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35% of the money is used to buy sports equipment.</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The remaining money is divided in the ratio 2 : 3 between two clubs.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much money does each club receive?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your reasoning and show all steps clearly.</a:t>
            </a:r>
          </a:p>
        </p:txBody>
      </p:sp>
    </p:spTree>
    <p:extLst>
      <p:ext uri="{BB962C8B-B14F-4D97-AF65-F5344CB8AC3E}">
        <p14:creationId xmlns:p14="http://schemas.microsoft.com/office/powerpoint/2010/main" val="1805926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9BEF4-231D-F80A-49EB-9C9BB11C5C8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B7643C6-3CC3-01E3-7260-CB5DA5C4F53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09F9C05-1FCB-C73A-25CE-9F1880DE24D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FDE1709-D324-F290-9D9F-120C02A59BF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46DD7DA-E587-31BE-58A8-944A9E6117D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25E45CC-7320-66F1-3AD9-FDE1E12CC5A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B923C10-FB1A-C55A-F6BB-6AA203447CE5}"/>
              </a:ext>
            </a:extLst>
          </p:cNvPr>
          <p:cNvSpPr>
            <a:spLocks noChangeArrowheads="1"/>
          </p:cNvSpPr>
          <p:nvPr/>
        </p:nvSpPr>
        <p:spPr bwMode="auto">
          <a:xfrm>
            <a:off x="468506" y="1930980"/>
            <a:ext cx="112549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The Wave Swinger (the classic ride at Playland) has a radius of about 4.18m. Find the circumference (the distance traveled by a swing seat in one full rotation around the ride’s centre).</a:t>
            </a:r>
          </a:p>
        </p:txBody>
      </p:sp>
    </p:spTree>
    <p:extLst>
      <p:ext uri="{BB962C8B-B14F-4D97-AF65-F5344CB8AC3E}">
        <p14:creationId xmlns:p14="http://schemas.microsoft.com/office/powerpoint/2010/main" val="2371273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A9558-ABFA-BEF2-FCF6-858F218C564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11EA7DC-5162-65C5-AE4B-C45469F4ED4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54471CC-0EB1-863F-59A5-CF73FBC1375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6ED1032-EDC1-3E4C-B1BE-06CECC4B707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4038D12-8097-BB5B-261F-D99F9001447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D2C462D-D6F4-658A-3D8D-4DA9E65985F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F8EA856-A07E-DB87-0D66-FE389F8817A4}"/>
              </a:ext>
            </a:extLst>
          </p:cNvPr>
          <p:cNvSpPr>
            <a:spLocks noChangeArrowheads="1"/>
          </p:cNvSpPr>
          <p:nvPr/>
        </p:nvSpPr>
        <p:spPr bwMode="auto">
          <a:xfrm>
            <a:off x="468506" y="1975950"/>
            <a:ext cx="112549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A circle has a circumference of 23.55cm. About how far is a point on the circle from the centre?</a:t>
            </a:r>
          </a:p>
        </p:txBody>
      </p:sp>
    </p:spTree>
    <p:extLst>
      <p:ext uri="{BB962C8B-B14F-4D97-AF65-F5344CB8AC3E}">
        <p14:creationId xmlns:p14="http://schemas.microsoft.com/office/powerpoint/2010/main" val="2173853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7C9CF-81D4-B151-45F7-951E2839FA5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7BE52B4-1CE0-56D5-08BF-FD5C25C0C12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9DA15E0-A030-3D21-6DBA-3C2ADD9ED7D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0B06D9A-BB1B-0358-86D5-F34CC9C2E48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2FA524F-8355-E896-B843-BA0E1D00713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8F55FCB-006F-3F24-B24C-76801ABB395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273CAA2-93A6-7795-5D70-F33B1B88D8BB}"/>
              </a:ext>
            </a:extLst>
          </p:cNvPr>
          <p:cNvSpPr>
            <a:spLocks noChangeArrowheads="1"/>
          </p:cNvSpPr>
          <p:nvPr/>
        </p:nvSpPr>
        <p:spPr bwMode="auto">
          <a:xfrm>
            <a:off x="449745" y="1975950"/>
            <a:ext cx="112549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A bicycle wheel has a radius of 35cm.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is the diameter of the wheel?</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If the wheel turns 40 revolutions, how far would the bike travel?</a:t>
            </a:r>
          </a:p>
        </p:txBody>
      </p:sp>
    </p:spTree>
    <p:extLst>
      <p:ext uri="{BB962C8B-B14F-4D97-AF65-F5344CB8AC3E}">
        <p14:creationId xmlns:p14="http://schemas.microsoft.com/office/powerpoint/2010/main" val="3226674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9CD74-CA27-87F6-A765-885F6FCAF96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0A91A3B-5D46-019E-AF5E-62410340471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5863A0C-06AD-A66F-5D10-74D1DE9760C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27535A7-337B-BEB6-52C2-1A569D46E75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1ADAB7A-7971-5366-62BA-24AC27345F6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31AAD76-0451-AB78-ACC5-DAB31E712EB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32CB7EC-E303-D7D3-697E-DFD7908704A1}"/>
              </a:ext>
            </a:extLst>
          </p:cNvPr>
          <p:cNvSpPr>
            <a:spLocks noChangeArrowheads="1"/>
          </p:cNvSpPr>
          <p:nvPr/>
        </p:nvSpPr>
        <p:spPr bwMode="auto">
          <a:xfrm>
            <a:off x="449745" y="1975950"/>
            <a:ext cx="112549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While Luca was on vacation, he stayed at a hotel with a circular swimming pool with a diameter of 15 m. A fence around the pool costs $90 per meter to build. How much did the fence cost?</a:t>
            </a:r>
          </a:p>
        </p:txBody>
      </p:sp>
    </p:spTree>
    <p:extLst>
      <p:ext uri="{BB962C8B-B14F-4D97-AF65-F5344CB8AC3E}">
        <p14:creationId xmlns:p14="http://schemas.microsoft.com/office/powerpoint/2010/main" val="1805032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6CC95-EB83-7A0C-530D-B7B22811BBD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82C22F9-D706-7491-DA2D-43FFFBC2908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E1AAD33-EC84-671B-1FCD-01CF52F10CC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0222265-6A6C-01D8-E01A-D0901717EA0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DB246F6-5B81-3220-9078-3AD4ED07932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50F833D-C11B-E857-283A-E80B2786D1D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F72B476-89CF-0395-D4D7-36484D4F1684}"/>
              </a:ext>
            </a:extLst>
          </p:cNvPr>
          <p:cNvSpPr>
            <a:spLocks noChangeArrowheads="1"/>
          </p:cNvSpPr>
          <p:nvPr/>
        </p:nvSpPr>
        <p:spPr bwMode="auto">
          <a:xfrm>
            <a:off x="374976" y="2269455"/>
            <a:ext cx="110452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Draw a picture to model the equation -3x + 7 = 19, using algebra tiles.</a:t>
            </a:r>
          </a:p>
        </p:txBody>
      </p:sp>
    </p:spTree>
    <p:extLst>
      <p:ext uri="{BB962C8B-B14F-4D97-AF65-F5344CB8AC3E}">
        <p14:creationId xmlns:p14="http://schemas.microsoft.com/office/powerpoint/2010/main" val="432292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29F95-3DCB-E869-89DD-8CBA048DEB0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C0A8BD6-2A20-4C7A-4948-F353CA8810F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A4CEFA5-77F3-30E1-A458-08FB98DDFF1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C71198C-CA26-476B-ABFF-B88E1712FAA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479C7A7-81A8-C73D-3BD6-43E77907307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283EF48-789C-11E8-C202-EE2319E4162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C764D37-8A48-DFA9-C239-59AEE2A9D4CF}"/>
              </a:ext>
            </a:extLst>
          </p:cNvPr>
          <p:cNvSpPr>
            <a:spLocks noChangeArrowheads="1"/>
          </p:cNvSpPr>
          <p:nvPr/>
        </p:nvSpPr>
        <p:spPr bwMode="auto">
          <a:xfrm>
            <a:off x="449745" y="1975950"/>
            <a:ext cx="112549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Find the area of a circle with the given dimension:</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radius of 2.5m</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diameter of 11km</a:t>
            </a:r>
          </a:p>
        </p:txBody>
      </p:sp>
    </p:spTree>
    <p:extLst>
      <p:ext uri="{BB962C8B-B14F-4D97-AF65-F5344CB8AC3E}">
        <p14:creationId xmlns:p14="http://schemas.microsoft.com/office/powerpoint/2010/main" val="3984186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9073B-ACAB-00BB-31C0-CC4C8872D6C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020373D-13B9-483A-0228-6FC75EBCB0F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DB38A6F-7284-426B-E8BA-908118CAB7D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AC1AFC9-BB6E-C3B2-3891-22FECD8723F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674A0C3-7E2B-FD53-E62E-676C0EAF400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CD28DC9-B408-8D60-A9B5-41395AF4819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2EDB8E7-4554-C020-9BC7-034712A9AD12}"/>
              </a:ext>
            </a:extLst>
          </p:cNvPr>
          <p:cNvSpPr>
            <a:spLocks noChangeArrowheads="1"/>
          </p:cNvSpPr>
          <p:nvPr/>
        </p:nvSpPr>
        <p:spPr bwMode="auto">
          <a:xfrm>
            <a:off x="437660" y="1975950"/>
            <a:ext cx="112549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 A circular outdoor rink has an area of 510m</a:t>
            </a:r>
            <a:r>
              <a:rPr kumimoji="0" lang="en-CA" sz="2800" b="0" i="0" u="none" strike="noStrike" kern="120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What is the diameter of the rink, to the nearest tenth of a meter?</a:t>
            </a:r>
          </a:p>
        </p:txBody>
      </p:sp>
    </p:spTree>
    <p:extLst>
      <p:ext uri="{BB962C8B-B14F-4D97-AF65-F5344CB8AC3E}">
        <p14:creationId xmlns:p14="http://schemas.microsoft.com/office/powerpoint/2010/main" val="3823676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A042A-C4DB-0B8B-F470-C50AD746202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537A9C1-2B9D-9B49-6518-A64F6878FE6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A8D38D3-A6FA-00A3-F7E2-2B5C863CC43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EAAA416-DCCE-FBAB-1708-9F3287E90F3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AE95D6E-DE76-10D4-B2D6-6CAD591F659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2AA2B2F-C265-C0E1-A194-3D44E269172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00A472F-8B65-82C1-1802-469704CB028F}"/>
              </a:ext>
            </a:extLst>
          </p:cNvPr>
          <p:cNvSpPr>
            <a:spLocks noChangeArrowheads="1"/>
          </p:cNvSpPr>
          <p:nvPr/>
        </p:nvSpPr>
        <p:spPr bwMode="auto">
          <a:xfrm>
            <a:off x="437660" y="1930980"/>
            <a:ext cx="1125498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9. The Canadian toonie has two parts: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an outer ring (made of nickel plating)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an inner circle with a diameter of 16mm (made of brass)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is the area of the outer ring, rounded to the nearest hundredth of a square millimeter? </a:t>
            </a:r>
          </a:p>
        </p:txBody>
      </p:sp>
    </p:spTree>
    <p:extLst>
      <p:ext uri="{BB962C8B-B14F-4D97-AF65-F5344CB8AC3E}">
        <p14:creationId xmlns:p14="http://schemas.microsoft.com/office/powerpoint/2010/main" val="1830572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01CF1-1112-CE00-736B-B5553E49B00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37507A4-9CE8-ACB4-84BC-960D3590BE7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617C116-2628-6F16-6DF4-CC9C8639E30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79E1DE8-1653-06FD-67F7-913EB17E97D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7E3F122-3F00-425D-4C15-FB9F80DE340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18A3C35-9F4D-6258-AF48-192179DF3C0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4BEA70E-ED92-F2A8-AD56-82E75E4084F5}"/>
              </a:ext>
            </a:extLst>
          </p:cNvPr>
          <p:cNvSpPr>
            <a:spLocks noChangeArrowheads="1"/>
          </p:cNvSpPr>
          <p:nvPr/>
        </p:nvSpPr>
        <p:spPr bwMode="auto">
          <a:xfrm>
            <a:off x="437660" y="1975950"/>
            <a:ext cx="1125498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10. Construct a circle with these measurements:</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radius of 6cm</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diameter of 9cm</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circumference of 25cm</a:t>
            </a:r>
          </a:p>
        </p:txBody>
      </p:sp>
    </p:spTree>
    <p:extLst>
      <p:ext uri="{BB962C8B-B14F-4D97-AF65-F5344CB8AC3E}">
        <p14:creationId xmlns:p14="http://schemas.microsoft.com/office/powerpoint/2010/main" val="3970835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2C89B-C93D-58B4-B3F4-1F04BE1EB70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2696EFA-DBDB-C671-9751-0F75EFA8B1D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DF8A2D4-6B82-E48E-5357-13CF65D9D17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64AF054-8132-2EFC-B42E-B6069F273C0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BC930C6-437D-4A2E-1CDD-7930C1F737D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B6387B9-8DCB-8226-4F01-2D6B759A3D0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CDCB161-0982-71BB-2C03-03B450EF5D75}"/>
              </a:ext>
            </a:extLst>
          </p:cNvPr>
          <p:cNvSpPr>
            <a:spLocks noChangeArrowheads="1"/>
          </p:cNvSpPr>
          <p:nvPr/>
        </p:nvSpPr>
        <p:spPr bwMode="auto">
          <a:xfrm>
            <a:off x="437660" y="1930980"/>
            <a:ext cx="112549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11. What patterns do you notice when you compare the circumference and diameter of different circles. Explain and justify your thinking using pictures, symbols and words.</a:t>
            </a:r>
          </a:p>
        </p:txBody>
      </p:sp>
    </p:spTree>
    <p:extLst>
      <p:ext uri="{BB962C8B-B14F-4D97-AF65-F5344CB8AC3E}">
        <p14:creationId xmlns:p14="http://schemas.microsoft.com/office/powerpoint/2010/main" val="2238733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E121C-CD6C-316E-02F0-B68565504E4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646F796-F87A-0614-B6E6-54B2C9DACC2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16CA832-C17B-06E5-8153-E62AAF2B14A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87E3F38-9F84-6061-02B3-E5D169FA8F2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C939FD3-B852-D04E-70AD-874610687FE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2FD7D85-F920-2A44-74E5-B18EEDFE34E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2741020-635B-365A-0061-64FF3EA2BECA}"/>
              </a:ext>
            </a:extLst>
          </p:cNvPr>
          <p:cNvSpPr>
            <a:spLocks noChangeArrowheads="1"/>
          </p:cNvSpPr>
          <p:nvPr/>
        </p:nvSpPr>
        <p:spPr bwMode="auto">
          <a:xfrm>
            <a:off x="437660" y="1930980"/>
            <a:ext cx="112549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 How can you estimate the circumference of a circle without using the formula? What strategies might work?</a:t>
            </a:r>
          </a:p>
        </p:txBody>
      </p:sp>
    </p:spTree>
    <p:extLst>
      <p:ext uri="{BB962C8B-B14F-4D97-AF65-F5344CB8AC3E}">
        <p14:creationId xmlns:p14="http://schemas.microsoft.com/office/powerpoint/2010/main" val="3550978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71C12-50E7-F4E1-38BD-EF8747FD9C3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3BE24E8-73AE-72CC-00FB-BD8B386359A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44753B8-2054-58D5-8E07-230878748F9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7B7E526-F34F-11A4-7795-2B5EA9B3745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A3C8CC4-652E-92A1-7836-678F6E9205A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160467F-8EA8-1314-ECF7-38A33B1FA33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72B1FC1-AA6D-1B56-FBCA-66ADC0BB5F77}"/>
              </a:ext>
            </a:extLst>
          </p:cNvPr>
          <p:cNvSpPr>
            <a:spLocks noChangeArrowheads="1"/>
          </p:cNvSpPr>
          <p:nvPr/>
        </p:nvSpPr>
        <p:spPr bwMode="auto">
          <a:xfrm>
            <a:off x="437660" y="1930980"/>
            <a:ext cx="112549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13. If you double the diameter of a circle, what happens to the circumference? How can you show this in more than one way?</a:t>
            </a:r>
          </a:p>
        </p:txBody>
      </p:sp>
    </p:spTree>
    <p:extLst>
      <p:ext uri="{BB962C8B-B14F-4D97-AF65-F5344CB8AC3E}">
        <p14:creationId xmlns:p14="http://schemas.microsoft.com/office/powerpoint/2010/main" val="3867495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52416-D87E-E387-2F41-B59BC82877A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5BA8DF1-4543-5DE7-151F-12D0B47088C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EA08868-7DE0-0E94-C094-FB0E60FC37F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A5C98F4-71FE-ACCD-5F81-4C697403AFB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E97D8A2-8853-F1A7-BE5C-F065963397D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34C6006-43C1-27B4-A9C2-DF01B680092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8505FB2-899A-2213-B4F8-52FA5CB7BC7E}"/>
              </a:ext>
            </a:extLst>
          </p:cNvPr>
          <p:cNvSpPr>
            <a:spLocks noChangeArrowheads="1"/>
          </p:cNvSpPr>
          <p:nvPr/>
        </p:nvSpPr>
        <p:spPr bwMode="auto">
          <a:xfrm>
            <a:off x="437660" y="1930980"/>
            <a:ext cx="112549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14. If two circles have the same circumference, do they have the same area? Why? Show your thinking using math.</a:t>
            </a:r>
          </a:p>
        </p:txBody>
      </p:sp>
    </p:spTree>
    <p:extLst>
      <p:ext uri="{BB962C8B-B14F-4D97-AF65-F5344CB8AC3E}">
        <p14:creationId xmlns:p14="http://schemas.microsoft.com/office/powerpoint/2010/main" val="29515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283A0-E795-4927-F5DE-DB0F7B73994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B17CA83-E713-674D-743F-4CB237C3B03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A0910E4-A262-A3AF-A074-340F1617128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56EE989-A86B-CC54-0412-2AED50CEA63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604D8EF-FEB8-519B-4FF6-2647E244FCB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2D53D819-18D2-7D2C-ADDC-19A3D81C19A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923EEB7-AD14-F8B8-5D30-FC17DB916358}"/>
              </a:ext>
            </a:extLst>
          </p:cNvPr>
          <p:cNvSpPr>
            <a:spLocks noChangeArrowheads="1"/>
          </p:cNvSpPr>
          <p:nvPr/>
        </p:nvSpPr>
        <p:spPr bwMode="auto">
          <a:xfrm>
            <a:off x="437660" y="1715536"/>
            <a:ext cx="112549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15. Describe a situation in which you might want to estimate either the circumference or the area of a circle but would not want to calculate it exactly.</a:t>
            </a:r>
          </a:p>
        </p:txBody>
      </p:sp>
    </p:spTree>
    <p:extLst>
      <p:ext uri="{BB962C8B-B14F-4D97-AF65-F5344CB8AC3E}">
        <p14:creationId xmlns:p14="http://schemas.microsoft.com/office/powerpoint/2010/main" val="2527670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1F7B1-C15B-FB13-0B2F-9C08A279ECD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07267AF-BA4A-4207-7171-C43F9B4CD71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5D4BA52-117D-E2F7-14F9-826ECA073F8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DD8173A-D5A8-5DF2-0BA8-8EE480FDA8E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9A0D256-76CD-5BEC-CC85-4D61309609F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3401010-9976-932A-DFF9-7BF80331FF9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E736BFA-63EF-B1CE-9A4E-322BEC9EFB08}"/>
              </a:ext>
            </a:extLst>
          </p:cNvPr>
          <p:cNvSpPr>
            <a:spLocks noChangeArrowheads="1"/>
          </p:cNvSpPr>
          <p:nvPr/>
        </p:nvSpPr>
        <p:spPr bwMode="auto">
          <a:xfrm>
            <a:off x="437660" y="1715536"/>
            <a:ext cx="112549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16. A circle has a radius of 10cm. Is it possible to create a rectangle with the same perimeter and a ratio of width to perimeter of about 1 to 10? If so, what are those measurements? Show your thinking.</a:t>
            </a:r>
          </a:p>
        </p:txBody>
      </p:sp>
    </p:spTree>
    <p:extLst>
      <p:ext uri="{BB962C8B-B14F-4D97-AF65-F5344CB8AC3E}">
        <p14:creationId xmlns:p14="http://schemas.microsoft.com/office/powerpoint/2010/main" val="158552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1A4D7-AA2E-2730-7E8A-C88EAE34985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A460B12-BEFB-D651-86F3-106B8C2A984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626F0F7-4920-90A4-3675-0A137EEF41E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ACA5F6E-8F39-2547-F740-F955956E455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AD7D4C3-6A79-20FE-EB1D-C0C1215DDEA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BA59C37-D981-14C0-95AD-DACF3CB9C21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9196124-6641-9177-A137-A786F39A6C8E}"/>
              </a:ext>
            </a:extLst>
          </p:cNvPr>
          <p:cNvSpPr>
            <a:spLocks noChangeArrowheads="1"/>
          </p:cNvSpPr>
          <p:nvPr/>
        </p:nvSpPr>
        <p:spPr bwMode="auto">
          <a:xfrm>
            <a:off x="437660" y="1930980"/>
            <a:ext cx="110452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3a. Solve the equation modelled by each balance scale. Show your thinking using pictures and numbers.</a:t>
            </a:r>
          </a:p>
        </p:txBody>
      </p:sp>
      <p:pic>
        <p:nvPicPr>
          <p:cNvPr id="41986" name="Picture 2" descr="A scale with orange boxes and numbers on them&#10;&#10;AI-generated content may be incorrect.">
            <a:extLst>
              <a:ext uri="{FF2B5EF4-FFF2-40B4-BE49-F238E27FC236}">
                <a16:creationId xmlns:a16="http://schemas.microsoft.com/office/drawing/2014/main" id="{E6879426-89F7-3CB1-E41C-6F3FB21A3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079" y="3285553"/>
            <a:ext cx="8128337" cy="346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94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339E9-F9E9-EE6C-3533-FC8FE48D9D5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3014FC0-E8EF-0E15-D588-0EB1F64A3E5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B7BED0A-9783-B082-B64E-4DF2C77469D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DDE97AC1-6940-4C1F-FD0D-FFB36B13E98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D56F725-B81B-BE64-1906-C9F69313ABF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E9A8E7F-6D5A-E3E4-8A1D-4463D5AB19F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AREA AND CIRCUMFERENCE: 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A1F369B-9748-6B5F-AED6-4E6549753D3D}"/>
              </a:ext>
            </a:extLst>
          </p:cNvPr>
          <p:cNvSpPr>
            <a:spLocks noChangeArrowheads="1"/>
          </p:cNvSpPr>
          <p:nvPr/>
        </p:nvSpPr>
        <p:spPr bwMode="auto">
          <a:xfrm>
            <a:off x="437660" y="1930980"/>
            <a:ext cx="112549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17. You want to compare the circumferences of these two circles. What unit and what tool would you use? Why?</a:t>
            </a:r>
          </a:p>
        </p:txBody>
      </p:sp>
      <p:sp>
        <p:nvSpPr>
          <p:cNvPr id="2" name="Oval 1">
            <a:extLst>
              <a:ext uri="{FF2B5EF4-FFF2-40B4-BE49-F238E27FC236}">
                <a16:creationId xmlns:a16="http://schemas.microsoft.com/office/drawing/2014/main" id="{B721BBE9-FEAB-1A5F-7C4B-77B276164827}"/>
              </a:ext>
            </a:extLst>
          </p:cNvPr>
          <p:cNvSpPr/>
          <p:nvPr/>
        </p:nvSpPr>
        <p:spPr>
          <a:xfrm>
            <a:off x="1731523" y="3122683"/>
            <a:ext cx="3093395" cy="30057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Oval 2">
            <a:extLst>
              <a:ext uri="{FF2B5EF4-FFF2-40B4-BE49-F238E27FC236}">
                <a16:creationId xmlns:a16="http://schemas.microsoft.com/office/drawing/2014/main" id="{90B07C16-A032-51AD-98AA-218DF30F0C2D}"/>
              </a:ext>
            </a:extLst>
          </p:cNvPr>
          <p:cNvSpPr/>
          <p:nvPr/>
        </p:nvSpPr>
        <p:spPr>
          <a:xfrm>
            <a:off x="5928853" y="3788148"/>
            <a:ext cx="1639265" cy="16748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1464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045069" y="2467606"/>
            <a:ext cx="10101862"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7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PRISMS &amp; CYLINDERS</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4011210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C12EB-9046-C313-2779-74C910B3D5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580E1CB-DAC3-0DA0-48D8-0F1B6F3BC46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023458A-7C6A-7B9B-564C-7C042A2C9CA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92D4A30-A49E-259D-8BAE-607ACD31EAC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AEF730C-A7F4-B37F-8955-A3990A9C72C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03BDDDA-F0AC-BC6E-D9B2-3B5A8284EDE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PRISMS &amp; CYLINDERS: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046109A-95A7-1B12-74FE-F44BE3923DB0}"/>
              </a:ext>
            </a:extLst>
          </p:cNvPr>
          <p:cNvSpPr>
            <a:spLocks noChangeArrowheads="1"/>
          </p:cNvSpPr>
          <p:nvPr/>
        </p:nvSpPr>
        <p:spPr bwMode="auto">
          <a:xfrm>
            <a:off x="374976" y="1591045"/>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a.  Construct a rectangular prim using cubes. Count and record the number of cubes that make up its volume, as well as the number of cubes in its base and its height. Enter your findings in the table.</a:t>
            </a:r>
          </a:p>
        </p:txBody>
      </p:sp>
      <p:graphicFrame>
        <p:nvGraphicFramePr>
          <p:cNvPr id="13" name="Table 12">
            <a:extLst>
              <a:ext uri="{FF2B5EF4-FFF2-40B4-BE49-F238E27FC236}">
                <a16:creationId xmlns:a16="http://schemas.microsoft.com/office/drawing/2014/main" id="{97E2423A-D749-8FD7-37C8-B042D4EB4024}"/>
              </a:ext>
            </a:extLst>
          </p:cNvPr>
          <p:cNvGraphicFramePr>
            <a:graphicFrameLocks noGrp="1"/>
          </p:cNvGraphicFramePr>
          <p:nvPr/>
        </p:nvGraphicFramePr>
        <p:xfrm>
          <a:off x="1529872" y="3429000"/>
          <a:ext cx="9132255" cy="2160913"/>
        </p:xfrm>
        <a:graphic>
          <a:graphicData uri="http://schemas.openxmlformats.org/drawingml/2006/table">
            <a:tbl>
              <a:tblPr firstRow="1" bandRow="1">
                <a:tableStyleId>{5C22544A-7EE6-4342-B048-85BDC9FD1C3A}</a:tableStyleId>
              </a:tblPr>
              <a:tblGrid>
                <a:gridCol w="3044085">
                  <a:extLst>
                    <a:ext uri="{9D8B030D-6E8A-4147-A177-3AD203B41FA5}">
                      <a16:colId xmlns:a16="http://schemas.microsoft.com/office/drawing/2014/main" val="3864833371"/>
                    </a:ext>
                  </a:extLst>
                </a:gridCol>
                <a:gridCol w="3044085">
                  <a:extLst>
                    <a:ext uri="{9D8B030D-6E8A-4147-A177-3AD203B41FA5}">
                      <a16:colId xmlns:a16="http://schemas.microsoft.com/office/drawing/2014/main" val="1618205718"/>
                    </a:ext>
                  </a:extLst>
                </a:gridCol>
                <a:gridCol w="3044085">
                  <a:extLst>
                    <a:ext uri="{9D8B030D-6E8A-4147-A177-3AD203B41FA5}">
                      <a16:colId xmlns:a16="http://schemas.microsoft.com/office/drawing/2014/main" val="3268860584"/>
                    </a:ext>
                  </a:extLst>
                </a:gridCol>
              </a:tblGrid>
              <a:tr h="806082">
                <a:tc>
                  <a:txBody>
                    <a:bodyPr/>
                    <a:lstStyle/>
                    <a:p>
                      <a:pPr algn="ctr" rtl="0" fontAlgn="t">
                        <a:spcAft>
                          <a:spcPts val="800"/>
                        </a:spcAft>
                        <a:buNone/>
                      </a:pPr>
                      <a:r>
                        <a:rPr lang="en-CA" sz="2400" b="1" i="0" u="none" strike="noStrike">
                          <a:solidFill>
                            <a:srgbClr val="000000"/>
                          </a:solidFill>
                          <a:effectLst/>
                          <a:latin typeface="+mj-lt"/>
                        </a:rPr>
                        <a:t>Height of Prism </a:t>
                      </a:r>
                      <a:endParaRPr lang="en-CA" sz="3600">
                        <a:effectLst/>
                        <a:latin typeface="+mj-l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400" b="1" i="0" u="none" strike="noStrike">
                          <a:solidFill>
                            <a:srgbClr val="000000"/>
                          </a:solidFill>
                          <a:effectLst/>
                          <a:latin typeface="+mj-lt"/>
                        </a:rPr>
                        <a:t>Area of Base</a:t>
                      </a:r>
                      <a:endParaRPr lang="en-CA" sz="3600">
                        <a:effectLst/>
                        <a:latin typeface="+mj-l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400" b="1" i="0" u="none" strike="noStrike" dirty="0">
                          <a:solidFill>
                            <a:srgbClr val="000000"/>
                          </a:solidFill>
                          <a:effectLst/>
                          <a:latin typeface="+mj-lt"/>
                        </a:rPr>
                        <a:t>Volume of Rectangular Prism</a:t>
                      </a:r>
                      <a:endParaRPr lang="en-CA" sz="3600" dirty="0">
                        <a:effectLst/>
                        <a:latin typeface="+mj-l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8367469"/>
                  </a:ext>
                </a:extLst>
              </a:tr>
              <a:tr h="1337953">
                <a:tc>
                  <a:txBody>
                    <a:bodyPr/>
                    <a:lstStyle/>
                    <a:p>
                      <a:endParaRPr lang="en-US" sz="360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4205168"/>
                  </a:ext>
                </a:extLst>
              </a:tr>
            </a:tbl>
          </a:graphicData>
        </a:graphic>
      </p:graphicFrame>
    </p:spTree>
    <p:extLst>
      <p:ext uri="{BB962C8B-B14F-4D97-AF65-F5344CB8AC3E}">
        <p14:creationId xmlns:p14="http://schemas.microsoft.com/office/powerpoint/2010/main" val="874600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CE4F0-10F4-A9AE-32F1-450136BEDE9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A82AB5C-3ED2-A725-9109-B9D0F3CABBF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09AA000-EDDD-F5A3-CCA9-B824E3C6B7C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47FB5D8-298D-9977-2517-FFA95D1900F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1F2282C-7B03-7CBA-8065-E11D101A8C3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56E5532-444C-C200-2D63-BDD8FB0C45C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PRISMS &amp; CYLINDERS: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7D75A35-D723-7789-3D49-C7DD2F7CA3B7}"/>
              </a:ext>
            </a:extLst>
          </p:cNvPr>
          <p:cNvSpPr>
            <a:spLocks noChangeArrowheads="1"/>
          </p:cNvSpPr>
          <p:nvPr/>
        </p:nvSpPr>
        <p:spPr bwMode="auto">
          <a:xfrm>
            <a:off x="374976" y="2044005"/>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b) What is the relationship between the area of the base, the height of the prism, and the volume of a rectangular prism?</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71418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078EE-E9AA-6D3D-4A2F-195CB638ADC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99CBFFA-95B3-4B95-2AC7-9ABF7D3BF75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58C909E-685F-7BB7-2F2C-68A83C39D7A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E567E92-B7EB-FDD1-6B15-5866189F997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D50A976-5C92-7F80-4745-A6077ED0C0E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96A4CC3-DCDE-A89E-5816-6D3B021E42D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PRISMS &amp; CYLINDERS: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85E8E7E-A8E2-753D-9803-785F85824E51}"/>
              </a:ext>
            </a:extLst>
          </p:cNvPr>
          <p:cNvSpPr>
            <a:spLocks noChangeArrowheads="1"/>
          </p:cNvSpPr>
          <p:nvPr/>
        </p:nvSpPr>
        <p:spPr bwMode="auto">
          <a:xfrm>
            <a:off x="374976" y="2259449"/>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If the volume of a rectangular prism is 128 cubes and the height is 4 cubes, what is the area of the base?</a:t>
            </a:r>
          </a:p>
        </p:txBody>
      </p:sp>
    </p:spTree>
    <p:extLst>
      <p:ext uri="{BB962C8B-B14F-4D97-AF65-F5344CB8AC3E}">
        <p14:creationId xmlns:p14="http://schemas.microsoft.com/office/powerpoint/2010/main" val="881121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A9A16-42B2-1767-ACED-D1968EFD1F8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6DDEEFD-E02A-A0E8-D21F-C7DC40623C9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20DA1B8-C320-AB1A-E901-7AC610D113D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7A741C0-4595-CBF2-B2AF-363F99AD735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15DE888-97A4-5C97-282C-4229FECBA16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3D6929D-FD59-436B-C3E3-5AB4B6EDB64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PRISMS &amp; CYLINDERS: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30907CB-91DD-EE5A-56A3-EE01B6209AD5}"/>
              </a:ext>
            </a:extLst>
          </p:cNvPr>
          <p:cNvSpPr>
            <a:spLocks noChangeArrowheads="1"/>
          </p:cNvSpPr>
          <p:nvPr/>
        </p:nvSpPr>
        <p:spPr bwMode="auto">
          <a:xfrm>
            <a:off x="374976" y="1975950"/>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Which box has a greater volume? Explain your reasoning. </a:t>
            </a:r>
          </a:p>
        </p:txBody>
      </p:sp>
      <p:pic>
        <p:nvPicPr>
          <p:cNvPr id="59394" name="Picture 2" descr="A blue and green cubes with white text&#10;&#10;AI-generated content may be incorrect.">
            <a:extLst>
              <a:ext uri="{FF2B5EF4-FFF2-40B4-BE49-F238E27FC236}">
                <a16:creationId xmlns:a16="http://schemas.microsoft.com/office/drawing/2014/main" id="{E06A5D85-73F4-375A-5CD4-532215FC1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77" y="2626683"/>
            <a:ext cx="7800251" cy="346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295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411E0-507B-C1BC-2886-F84678117C6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E05C66B-0C6A-E115-8CBD-874400BF8CA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9413D6E-19C0-F9B2-A7F1-6A687890C20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4CFC680-C23A-BB84-ECFA-BF816237567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64285EE-8616-7F13-7929-9F00B672AD9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DADCC61-66AD-8A9A-D54B-53007747C70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PRISMS &amp; CYLINDERS: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8B7D85C-C005-8887-4FBD-49B86DFFE531}"/>
              </a:ext>
            </a:extLst>
          </p:cNvPr>
          <p:cNvSpPr>
            <a:spLocks noChangeArrowheads="1"/>
          </p:cNvSpPr>
          <p:nvPr/>
        </p:nvSpPr>
        <p:spPr bwMode="auto">
          <a:xfrm>
            <a:off x="374976" y="1975950"/>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a:t>
            </a:r>
          </a:p>
        </p:txBody>
      </p:sp>
      <p:pic>
        <p:nvPicPr>
          <p:cNvPr id="2" name="Picture 4" descr="A green rectangular object with white text&#10;&#10;AI-generated content may be incorrect.">
            <a:extLst>
              <a:ext uri="{FF2B5EF4-FFF2-40B4-BE49-F238E27FC236}">
                <a16:creationId xmlns:a16="http://schemas.microsoft.com/office/drawing/2014/main" id="{41E9BD17-E3BA-8AD8-DC42-FA7FB40FA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066" y="2020920"/>
            <a:ext cx="6030897" cy="363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722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62638-08D4-8E9D-6427-7913185A8E0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F0CD5B1-D3E9-1C51-2259-2A21AF8FA35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52B2CAA-D56C-24C6-EF10-11888395301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8F05DF8-EEBF-C133-9749-704C9FC47EA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AC589E3-A938-8101-1F6B-F2392223F22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B9B556D-953A-0B42-D261-CFBE73EA76E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PRISMS &amp; CYLINDERS: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679E6BD-FA37-A988-B62F-1321E6D55BD5}"/>
              </a:ext>
            </a:extLst>
          </p:cNvPr>
          <p:cNvSpPr>
            <a:spLocks noChangeArrowheads="1"/>
          </p:cNvSpPr>
          <p:nvPr/>
        </p:nvSpPr>
        <p:spPr bwMode="auto">
          <a:xfrm>
            <a:off x="659185" y="1975950"/>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What is the volume of each cylinder?</a:t>
            </a:r>
          </a:p>
        </p:txBody>
      </p:sp>
      <p:pic>
        <p:nvPicPr>
          <p:cNvPr id="63490" name="Picture 2" descr="A comparison of a cylinder&#10;&#10;AI-generated content may be incorrect.">
            <a:extLst>
              <a:ext uri="{FF2B5EF4-FFF2-40B4-BE49-F238E27FC236}">
                <a16:creationId xmlns:a16="http://schemas.microsoft.com/office/drawing/2014/main" id="{456C0FD6-4469-61ED-A575-3ECD2FB0B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920" y="2687008"/>
            <a:ext cx="7179003" cy="334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371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9E9DD-CFD6-6677-12A7-0D041FD69D3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1CB574D-F757-BAEA-4210-DE1B3A38CB4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89A21EE-209A-933B-B00F-76B36137900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5AC47E53-C63F-2F58-0C0C-60F507D4B84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05D70F1-23BE-7594-4520-CBAA931D1DD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68E2584-C470-FC7D-B9FB-AF075C691C1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PRISMS &amp; CYLINDERS: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F446932-0D1D-C5BD-934C-76A8CCE782D3}"/>
              </a:ext>
            </a:extLst>
          </p:cNvPr>
          <p:cNvSpPr>
            <a:spLocks noChangeArrowheads="1"/>
          </p:cNvSpPr>
          <p:nvPr/>
        </p:nvSpPr>
        <p:spPr bwMode="auto">
          <a:xfrm>
            <a:off x="659185" y="1975950"/>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a:t>
            </a:r>
          </a:p>
        </p:txBody>
      </p:sp>
      <p:pic>
        <p:nvPicPr>
          <p:cNvPr id="2" name="Picture 2" descr="A blue cylinder with a black line&#10;&#10;AI-generated content may be incorrect.">
            <a:extLst>
              <a:ext uri="{FF2B5EF4-FFF2-40B4-BE49-F238E27FC236}">
                <a16:creationId xmlns:a16="http://schemas.microsoft.com/office/drawing/2014/main" id="{C7F1F8B3-17FF-817D-4CD6-097C950B4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225" y="1930980"/>
            <a:ext cx="4908367" cy="416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366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162C2-8528-380A-A277-52D09C889B0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C47DF5F-B96C-2571-B3EC-18D7512B4D9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31D2B65-0170-8DC2-6D21-3047D4CE905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C87E5EA-3F3C-86A4-A578-E19B8193253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6518AE3-CE32-DFB4-0E9C-905CC533404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B8F0525-5097-60D6-2091-9C631BF4BCD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PRISMS &amp; CYLINDERS: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4B60783-4DF5-CF77-89EA-0DE52C257F0A}"/>
              </a:ext>
            </a:extLst>
          </p:cNvPr>
          <p:cNvSpPr>
            <a:spLocks noChangeArrowheads="1"/>
          </p:cNvSpPr>
          <p:nvPr/>
        </p:nvSpPr>
        <p:spPr bwMode="auto">
          <a:xfrm>
            <a:off x="470060" y="1930980"/>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Aisha and Ben each have two cans with the same base radius of 4 cm. Aisha’s can is shorter, with a height of 6 cm. Ben’s can is taller, with a height of 9 cm. Ben says his can holds more liquid than Aisha’s can. Is he correct? Explain your reasoning.</a:t>
            </a:r>
          </a:p>
        </p:txBody>
      </p:sp>
    </p:spTree>
    <p:extLst>
      <p:ext uri="{BB962C8B-B14F-4D97-AF65-F5344CB8AC3E}">
        <p14:creationId xmlns:p14="http://schemas.microsoft.com/office/powerpoint/2010/main" val="35609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0B2EF-D8CA-8093-D903-608AD56EE66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86EE25B-CA6A-D22B-A529-395D539359F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8067050-4938-CBA9-A79B-12D60A8BE32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66BB79B-8549-BF23-1301-FED23910EEE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24F483E-014E-E803-DA3F-6CC715DB0EC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19B8232-7FFC-02C7-45A5-7B061068CE6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4A3E05B-7B26-3D7C-0E0F-AADEA42B0002}"/>
              </a:ext>
            </a:extLst>
          </p:cNvPr>
          <p:cNvSpPr>
            <a:spLocks noChangeArrowheads="1"/>
          </p:cNvSpPr>
          <p:nvPr/>
        </p:nvSpPr>
        <p:spPr bwMode="auto">
          <a:xfrm>
            <a:off x="437660" y="1930980"/>
            <a:ext cx="110452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3b. Solve the equation modelled by each balance scale. Show your thinking using pictures and numbers.</a:t>
            </a:r>
          </a:p>
        </p:txBody>
      </p:sp>
      <p:pic>
        <p:nvPicPr>
          <p:cNvPr id="44034" name="Picture 2" descr="A green and grey scale&#10;&#10;AI-generated content may be incorrect.">
            <a:extLst>
              <a:ext uri="{FF2B5EF4-FFF2-40B4-BE49-F238E27FC236}">
                <a16:creationId xmlns:a16="http://schemas.microsoft.com/office/drawing/2014/main" id="{CEF8818F-18BF-CE96-28A1-CA29A8E64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348" y="3118937"/>
            <a:ext cx="8954480" cy="338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454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74AB8-03C9-B6B1-4AE1-34A7149BF75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7B265E8-2CFD-8E15-41FA-6917B4F77EB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1D98482-9149-BEAE-00D4-A07422126FC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7054F57-834A-50A4-7E31-ED12EC6FA64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4CEFA9A-8A82-9A4C-96B7-9042A839631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CE54167-1A5A-B8D0-5E0D-BED6094B61B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PRISMS &amp; CYLINDERS: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43328BF-D1A9-F208-5550-F87394C2895B}"/>
              </a:ext>
            </a:extLst>
          </p:cNvPr>
          <p:cNvSpPr>
            <a:spLocks noChangeArrowheads="1"/>
          </p:cNvSpPr>
          <p:nvPr/>
        </p:nvSpPr>
        <p:spPr bwMode="auto">
          <a:xfrm>
            <a:off x="470060" y="1930981"/>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 Lina is pouring juice into a tall glass. The area of the base of the glass is 12 cm², and the glass is 15 cm high. When Lina finishes pouring, the juice reaches a height of only 13 cm. What is the volume of juice in the glass?</a:t>
            </a:r>
          </a:p>
        </p:txBody>
      </p:sp>
    </p:spTree>
    <p:extLst>
      <p:ext uri="{BB962C8B-B14F-4D97-AF65-F5344CB8AC3E}">
        <p14:creationId xmlns:p14="http://schemas.microsoft.com/office/powerpoint/2010/main" val="33658400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BC845-79D4-5710-B6F9-ECF8E18F32C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63E5771-0945-51D9-A90A-9ADF2F3BCC1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96095B3-6FAF-C602-8BB1-E809DC1981B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10896AA-76D3-1452-A6BD-3CF47FF358E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88498FC-5A29-A304-6778-AD02FF1058E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A039FC5-0849-CC72-15FD-810B0398E9C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PRISMS &amp; CYLINDERS: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2E26883-6AFD-B41C-CD51-EC31089787D2}"/>
              </a:ext>
            </a:extLst>
          </p:cNvPr>
          <p:cNvSpPr>
            <a:spLocks noChangeArrowheads="1"/>
          </p:cNvSpPr>
          <p:nvPr/>
        </p:nvSpPr>
        <p:spPr bwMode="auto">
          <a:xfrm>
            <a:off x="437660" y="197595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9. If a cylinder has a base with an area of 28cm2 and a volume of 196cm3, what is its height?</a:t>
            </a:r>
          </a:p>
        </p:txBody>
      </p:sp>
    </p:spTree>
    <p:extLst>
      <p:ext uri="{BB962C8B-B14F-4D97-AF65-F5344CB8AC3E}">
        <p14:creationId xmlns:p14="http://schemas.microsoft.com/office/powerpoint/2010/main" val="1831046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A90AC-810B-5885-CC68-FF5B37198F7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4BD3C2D-581D-A2AF-6ED3-93537805CD9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0031D63-8483-63C2-A42B-256971843AF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3C685F8-E6D7-5C7C-7C62-12E13760259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8B0DA95-C59C-29BD-C510-1ABC890AAE7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4B4E609-C54C-A00E-FFB6-87CE2D3C1F9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PRISMS &amp; CYLINDERS: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47964B0-3F26-5F60-2C9F-AA7F6BB35839}"/>
              </a:ext>
            </a:extLst>
          </p:cNvPr>
          <p:cNvSpPr>
            <a:spLocks noChangeArrowheads="1"/>
          </p:cNvSpPr>
          <p:nvPr/>
        </p:nvSpPr>
        <p:spPr bwMode="auto">
          <a:xfrm>
            <a:off x="437660" y="197595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10. Determine the volume of a cylinder that has a circumference of 46cm and a height of 20cm.</a:t>
            </a:r>
          </a:p>
        </p:txBody>
      </p:sp>
    </p:spTree>
    <p:extLst>
      <p:ext uri="{BB962C8B-B14F-4D97-AF65-F5344CB8AC3E}">
        <p14:creationId xmlns:p14="http://schemas.microsoft.com/office/powerpoint/2010/main" val="3910409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583D6-E70E-84DB-3E84-AA5B3CAF889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68E48CC-703D-612F-26E1-3FCEF5EDFF2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BF397CC-178A-C86F-1416-756A69468FD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0089558-E337-0331-585A-6257DD6E166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8277BDE-5181-1959-B86F-C2CFEEA573D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6E178C2-3631-AF03-1689-127C7F3A1EF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PRISMS &amp; CYLINDERS: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68F9166-B5C1-33FE-97EA-E2EE2FC16F8C}"/>
              </a:ext>
            </a:extLst>
          </p:cNvPr>
          <p:cNvSpPr>
            <a:spLocks noChangeArrowheads="1"/>
          </p:cNvSpPr>
          <p:nvPr/>
        </p:nvSpPr>
        <p:spPr bwMode="auto">
          <a:xfrm>
            <a:off x="437660" y="1760506"/>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11. In what ways is calculating the volume of a cylinder similar to calculating the volume of a rectangular prism? Use pictures, numbers and words to share your thinking.</a:t>
            </a:r>
          </a:p>
        </p:txBody>
      </p:sp>
    </p:spTree>
    <p:extLst>
      <p:ext uri="{BB962C8B-B14F-4D97-AF65-F5344CB8AC3E}">
        <p14:creationId xmlns:p14="http://schemas.microsoft.com/office/powerpoint/2010/main" val="1353951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1DE1F-DCC7-7D27-573E-A55F578BA53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259D2B7-3414-BDB8-9F83-02EA3EADD5C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1CA736C-9ED8-FEE0-F1AD-4E67E4065AE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57E4904F-25AB-7124-DAB5-EAEA0927740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26EDFF7-8BF6-DBB6-A31D-EDC6E50FF9D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3E64823-931C-F148-E356-9140533A30C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PRISMS &amp; CYLINDERS: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304FB87-13B3-1013-0091-7641E51BA7CD}"/>
              </a:ext>
            </a:extLst>
          </p:cNvPr>
          <p:cNvSpPr>
            <a:spLocks noChangeArrowheads="1"/>
          </p:cNvSpPr>
          <p:nvPr/>
        </p:nvSpPr>
        <p:spPr bwMode="auto">
          <a:xfrm>
            <a:off x="437660" y="197595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 How does changing the height of a rectangular prism affect its volume if the base stays the same?</a:t>
            </a:r>
          </a:p>
        </p:txBody>
      </p:sp>
    </p:spTree>
    <p:extLst>
      <p:ext uri="{BB962C8B-B14F-4D97-AF65-F5344CB8AC3E}">
        <p14:creationId xmlns:p14="http://schemas.microsoft.com/office/powerpoint/2010/main" val="1183900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74552-86B3-7F70-935D-86BB0BBE2F9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649C992-0E6B-FAFF-CD64-39B8BEC1C53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CA2C382-99DA-0F93-487F-85375200E09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C643F5A-F6DA-F5C6-D295-C89FCA163F4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A7EFD66-FEFC-56FC-184E-4D8AA23DED4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D5ED053-FA54-C264-FB8F-502CDDC1465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PRISMS &amp; CYLINDERS: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9BFFADE-772A-927A-F6BA-3BAEA6EFEE2B}"/>
              </a:ext>
            </a:extLst>
          </p:cNvPr>
          <p:cNvSpPr>
            <a:spLocks noChangeArrowheads="1"/>
          </p:cNvSpPr>
          <p:nvPr/>
        </p:nvSpPr>
        <p:spPr bwMode="auto">
          <a:xfrm>
            <a:off x="437660" y="197595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13. What patterns do you notice when you double one dimension of a prism? How does that compare to doubling two dimensions?</a:t>
            </a:r>
          </a:p>
        </p:txBody>
      </p:sp>
    </p:spTree>
    <p:extLst>
      <p:ext uri="{BB962C8B-B14F-4D97-AF65-F5344CB8AC3E}">
        <p14:creationId xmlns:p14="http://schemas.microsoft.com/office/powerpoint/2010/main" val="13092777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379AD-829D-7F06-0452-91953331616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CF83C72-F6D9-14AB-7964-645D35C9E81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CFBAC53-96D2-731A-0D62-C304B948419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0B4E3B4-5819-054B-7CEB-CFE6BD3F8F7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A217065-44EA-0679-42EE-339218F0B28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6161230-BB7D-621F-D936-91ACCD22DC1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PRISMS &amp; CYLINDERS: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B1C1192-881C-619C-129A-64C8B0730C8B}"/>
              </a:ext>
            </a:extLst>
          </p:cNvPr>
          <p:cNvSpPr>
            <a:spLocks noChangeArrowheads="1"/>
          </p:cNvSpPr>
          <p:nvPr/>
        </p:nvSpPr>
        <p:spPr bwMode="auto">
          <a:xfrm>
            <a:off x="437660" y="197595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14. How many ways can you build a rectangular prism using 16 cubes. Show your thinking using pictures and numbers. </a:t>
            </a:r>
          </a:p>
        </p:txBody>
      </p:sp>
    </p:spTree>
    <p:extLst>
      <p:ext uri="{BB962C8B-B14F-4D97-AF65-F5344CB8AC3E}">
        <p14:creationId xmlns:p14="http://schemas.microsoft.com/office/powerpoint/2010/main" val="1146377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7A541-4BCF-624B-77C0-1F9653CC8FA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3892A0C-0988-2836-DD56-98544627EE9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0B41A71-E2BA-800E-0A53-559CFE1D08E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5D1BFC99-A330-AA36-B346-12A3137FD7C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21132FC-2FD1-1274-DF40-F215B8079AA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7DD55F5-1B74-6A34-27BB-824C0E1B1D8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PRISMS &amp; CYLINDERS: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9AABC46-8ABF-6021-5CDD-C31C8F2157B1}"/>
              </a:ext>
            </a:extLst>
          </p:cNvPr>
          <p:cNvSpPr>
            <a:spLocks noChangeArrowheads="1"/>
          </p:cNvSpPr>
          <p:nvPr/>
        </p:nvSpPr>
        <p:spPr bwMode="auto">
          <a:xfrm>
            <a:off x="437660" y="197595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15. Two cylinders have the same height but different volumes. What makes them the same and what makes them different?</a:t>
            </a:r>
          </a:p>
        </p:txBody>
      </p:sp>
    </p:spTree>
    <p:extLst>
      <p:ext uri="{BB962C8B-B14F-4D97-AF65-F5344CB8AC3E}">
        <p14:creationId xmlns:p14="http://schemas.microsoft.com/office/powerpoint/2010/main" val="42733534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7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CARTESIAN COORDINATES</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575346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83668-B1C7-9C82-A8F8-26F58ADE4B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F6FD24C-94EB-68D7-47C7-4CEBFB00C6E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0C08B00-EB33-19DC-BC69-699140700A7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63FCEBB-6666-E027-1772-6D4C8878B4E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DA282E0-8EAC-31FB-D5BA-87E61B6D50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36BEAD3-06D4-6DB5-C94C-96EEA1A2FE5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CARTESIAN COORDINATES: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FA0366C9-EA12-A405-0E73-8BC58F579E66}"/>
              </a:ext>
            </a:extLst>
          </p:cNvPr>
          <p:cNvSpPr>
            <a:spLocks noChangeArrowheads="1"/>
          </p:cNvSpPr>
          <p:nvPr/>
        </p:nvSpPr>
        <p:spPr bwMode="auto">
          <a:xfrm>
            <a:off x="437660" y="1721861"/>
            <a:ext cx="520700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What are the coordinates for each point on the Cartesian Plane shown? Label each ordered pair on the graph.</a:t>
            </a:r>
          </a:p>
        </p:txBody>
      </p:sp>
      <p:pic>
        <p:nvPicPr>
          <p:cNvPr id="1026" name="Picture 2" descr="A graph of a function&#10;&#10;AI-generated content may be incorrect.">
            <a:extLst>
              <a:ext uri="{FF2B5EF4-FFF2-40B4-BE49-F238E27FC236}">
                <a16:creationId xmlns:a16="http://schemas.microsoft.com/office/drawing/2014/main" id="{180E00C0-BB46-19A5-D0E7-8B538131D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671" y="1591045"/>
            <a:ext cx="5207000" cy="492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15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EED36-9A25-80B7-65C1-D1E13F33C41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41524CA-C170-C68A-C708-1D34A2571EC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438D890-5D56-2996-1DDB-C1FEAE43B35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ACE0880-4FB2-3C1C-9E52-3A703370087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78D84B5-83EE-FD84-79F0-137E95A93DB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C8B118D-AE3B-4B3D-AAC7-602F049A857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52A6614-5DEB-4539-B916-693350DA73E1}"/>
              </a:ext>
            </a:extLst>
          </p:cNvPr>
          <p:cNvSpPr>
            <a:spLocks noChangeArrowheads="1"/>
          </p:cNvSpPr>
          <p:nvPr/>
        </p:nvSpPr>
        <p:spPr bwMode="auto">
          <a:xfrm>
            <a:off x="437660" y="1930980"/>
            <a:ext cx="110452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3c. Solve the equation modelled by each balance scale. Show your thinking using pictures and numbers.</a:t>
            </a:r>
          </a:p>
        </p:txBody>
      </p:sp>
      <p:pic>
        <p:nvPicPr>
          <p:cNvPr id="2" name="Picture 10" descr="A scale with pink boxes and white text&#10;&#10;AI-generated content may be incorrect.">
            <a:extLst>
              <a:ext uri="{FF2B5EF4-FFF2-40B4-BE49-F238E27FC236}">
                <a16:creationId xmlns:a16="http://schemas.microsoft.com/office/drawing/2014/main" id="{61EEA448-6A6D-1ECC-B678-A5AAFF388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337" y="2885087"/>
            <a:ext cx="7587942" cy="314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81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108F3-9978-111C-F2F0-9D7F3502541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84760AE-7D26-86DC-89EE-E846895D517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48FAA63-EFE2-54B8-61A1-27FCB49E21A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8A3F90F-034F-9434-32F2-4480AC9136E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F76020F-EDF5-3FAB-4E87-FBFAF48221C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06F785F-0787-7FAD-F40F-8E39B75CCA7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CARTESIAN COORDINATES: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48628561-E666-5881-8335-0C2D090F03B2}"/>
              </a:ext>
            </a:extLst>
          </p:cNvPr>
          <p:cNvSpPr>
            <a:spLocks noChangeArrowheads="1"/>
          </p:cNvSpPr>
          <p:nvPr/>
        </p:nvSpPr>
        <p:spPr bwMode="auto">
          <a:xfrm>
            <a:off x="437660" y="1761237"/>
            <a:ext cx="1103152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Plot the following points (ordered pairs) on the Cartesian Plane.</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(-3,4)</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(0,0)</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-5)</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(7, 8)</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(1,- 2)</a:t>
            </a:r>
          </a:p>
        </p:txBody>
      </p:sp>
    </p:spTree>
    <p:extLst>
      <p:ext uri="{BB962C8B-B14F-4D97-AF65-F5344CB8AC3E}">
        <p14:creationId xmlns:p14="http://schemas.microsoft.com/office/powerpoint/2010/main" val="784545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681B6-A8D4-9D9C-9856-94BE39D5503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ADAFD55-F3F0-7D20-00A0-09C75629E14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2EB1C42-72B3-9834-EB44-D3AC2BFBB49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8E86093-D163-F0F2-CA65-CBF0DD11E96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D1E68A1-06F3-E414-3A1F-2E94FA88BB6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522A2FC-53CD-9012-2A9E-F5EBAE3AFF9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CARTESIAN COORDINATES: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EBADC323-480E-E940-F6EF-C1FE9B467D10}"/>
              </a:ext>
            </a:extLst>
          </p:cNvPr>
          <p:cNvSpPr>
            <a:spLocks noChangeArrowheads="1"/>
          </p:cNvSpPr>
          <p:nvPr/>
        </p:nvSpPr>
        <p:spPr bwMode="auto">
          <a:xfrm>
            <a:off x="531176" y="1754799"/>
            <a:ext cx="402192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Which letter on the graph matches each ordered pair.</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 -2)</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(7, 6)</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(0 , 8)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 0)</a:t>
            </a:r>
          </a:p>
        </p:txBody>
      </p:sp>
      <p:pic>
        <p:nvPicPr>
          <p:cNvPr id="3" name="Picture 2" descr="A graph of a graph of a function&#10;&#10;AI-generated content may be incorrect.">
            <a:extLst>
              <a:ext uri="{FF2B5EF4-FFF2-40B4-BE49-F238E27FC236}">
                <a16:creationId xmlns:a16="http://schemas.microsoft.com/office/drawing/2014/main" id="{008A9B69-11F7-D296-3B0A-EC06CF2E7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605" y="1598828"/>
            <a:ext cx="5396788" cy="5102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6652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9D346-DB7F-0732-9C05-83BE7F31D43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F0ECACD-1A1C-BB12-5492-DB221FA0E6C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B9F36FC-9CB3-A3FB-B20E-1ED8D8A3D2A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6994C7C-7352-1326-F68C-0B040DFAED8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341CF66-BDAA-C198-D284-7B5822F306E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6E8EA03-6D0F-F9D5-E8DF-F726E40084B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CARTESIAN COORDINATES: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1AABF781-3583-1637-F3B6-99EF4D2C05B3}"/>
              </a:ext>
            </a:extLst>
          </p:cNvPr>
          <p:cNvSpPr>
            <a:spLocks noChangeArrowheads="1"/>
          </p:cNvSpPr>
          <p:nvPr/>
        </p:nvSpPr>
        <p:spPr bwMode="auto">
          <a:xfrm>
            <a:off x="437660" y="1930980"/>
            <a:ext cx="1103152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Predict in which quadrant each of the following points will lie. Then plot them on the Cartesian plane. Were your predictions correct?</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3)    		Quadrant ______</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2) 		Quadrant ______</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-4) 		Quadrant ______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-1) 		Quadrant ______</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(0, 5) 		Quadrant ______</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0)		Quadrant ______</a:t>
            </a:r>
          </a:p>
        </p:txBody>
      </p:sp>
    </p:spTree>
    <p:extLst>
      <p:ext uri="{BB962C8B-B14F-4D97-AF65-F5344CB8AC3E}">
        <p14:creationId xmlns:p14="http://schemas.microsoft.com/office/powerpoint/2010/main" val="30053861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36495-50D1-F4D4-DECF-A4287497006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B84998D-6DB1-ADA3-FF89-5D48E1B4854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F6C5718-E0A6-C179-1651-AD7B22901EA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F7F07A5-CF8C-B16F-1D4C-5CE7F1E78C7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E19343C-1AE0-DE50-7978-62AB2BEE07B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DA10DB1-B11D-B747-AA9D-C7B5AB21397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CARTESIAN COORDINATES: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406FAAAD-8ABC-54B0-9E99-2B4748337857}"/>
              </a:ext>
            </a:extLst>
          </p:cNvPr>
          <p:cNvSpPr>
            <a:spLocks noChangeArrowheads="1"/>
          </p:cNvSpPr>
          <p:nvPr/>
        </p:nvSpPr>
        <p:spPr bwMode="auto">
          <a:xfrm>
            <a:off x="437660" y="1669370"/>
            <a:ext cx="110315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a:t>
            </a:r>
          </a:p>
        </p:txBody>
      </p:sp>
      <p:pic>
        <p:nvPicPr>
          <p:cNvPr id="2" name="Picture 2" descr="A graph and a chart&#10;&#10;AI-generated content may be incorrect.">
            <a:extLst>
              <a:ext uri="{FF2B5EF4-FFF2-40B4-BE49-F238E27FC236}">
                <a16:creationId xmlns:a16="http://schemas.microsoft.com/office/drawing/2014/main" id="{73776020-7EEA-15D4-6EC2-10AC4DC66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474" y="1429283"/>
            <a:ext cx="7057571" cy="513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0773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C2EFA-FFB8-56C5-3BB4-2AC4445705D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D29F30E-4E65-313F-6FFC-0E2C58E238C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C7ECD54-8C1D-DAD1-4135-49C5CCB8DC0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6BA6FEF-B562-298F-0E65-CA69E88AD1D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8EA74D0-B201-D8AC-CE84-BEB3AFC6063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860451A-7FA1-36E5-52E1-C34027791FC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CARTESIAN COORDINATES: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0C30A878-DA8F-2869-7033-7C44CA72EBF1}"/>
              </a:ext>
            </a:extLst>
          </p:cNvPr>
          <p:cNvSpPr>
            <a:spLocks noChangeArrowheads="1"/>
          </p:cNvSpPr>
          <p:nvPr/>
        </p:nvSpPr>
        <p:spPr bwMode="auto">
          <a:xfrm>
            <a:off x="437660" y="1715534"/>
            <a:ext cx="1103152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According to this graph, how long does it take the local bus to drive 3km?</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How long did it take for the bus to complete its entire route?</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was the total distance travelled during the bus’s trip?</a:t>
            </a: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 which quadrant of the Cartesian Plan is the graph? Why?</a:t>
            </a:r>
          </a:p>
        </p:txBody>
      </p:sp>
    </p:spTree>
    <p:extLst>
      <p:ext uri="{BB962C8B-B14F-4D97-AF65-F5344CB8AC3E}">
        <p14:creationId xmlns:p14="http://schemas.microsoft.com/office/powerpoint/2010/main" val="19695450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B3A5D-A112-D30F-13B4-C03D3D2CAF0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1E139D9-1A34-115F-C1F1-50C8C1F76AB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62BAF1D-1B3D-7CE8-B114-B9B286D7EF6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8B5FA75-19D8-A82A-2DC8-95543F1BFE3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B0F3EE8-E3EE-1169-5446-88C5AF23087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2F4809E-A9FD-D2AE-19DE-AE2D5F144E8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CARTESIAN COORDINATES: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D88D6A5E-5FC2-BF81-7D07-02DA6026EF5B}"/>
              </a:ext>
            </a:extLst>
          </p:cNvPr>
          <p:cNvSpPr>
            <a:spLocks noChangeArrowheads="1"/>
          </p:cNvSpPr>
          <p:nvPr/>
        </p:nvSpPr>
        <p:spPr bwMode="auto">
          <a:xfrm>
            <a:off x="580235" y="1613118"/>
            <a:ext cx="1103152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A taxi company charges $3.50 to start the ride and 1.25 for every kilometer travelled.</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Complete the table of values showing the total cost for these distances:</a:t>
            </a:r>
          </a:p>
        </p:txBody>
      </p:sp>
      <p:graphicFrame>
        <p:nvGraphicFramePr>
          <p:cNvPr id="2" name="Table 1">
            <a:extLst>
              <a:ext uri="{FF2B5EF4-FFF2-40B4-BE49-F238E27FC236}">
                <a16:creationId xmlns:a16="http://schemas.microsoft.com/office/drawing/2014/main" id="{BBA0ECA7-F232-0A6C-69E9-2532603A11D9}"/>
              </a:ext>
            </a:extLst>
          </p:cNvPr>
          <p:cNvGraphicFramePr>
            <a:graphicFrameLocks noGrp="1"/>
          </p:cNvGraphicFramePr>
          <p:nvPr/>
        </p:nvGraphicFramePr>
        <p:xfrm>
          <a:off x="2542136" y="3429000"/>
          <a:ext cx="6510424" cy="2652807"/>
        </p:xfrm>
        <a:graphic>
          <a:graphicData uri="http://schemas.openxmlformats.org/drawingml/2006/table">
            <a:tbl>
              <a:tblPr firstRow="1" bandRow="1">
                <a:tableStyleId>{5C22544A-7EE6-4342-B048-85BDC9FD1C3A}</a:tableStyleId>
              </a:tblPr>
              <a:tblGrid>
                <a:gridCol w="3044507">
                  <a:extLst>
                    <a:ext uri="{9D8B030D-6E8A-4147-A177-3AD203B41FA5}">
                      <a16:colId xmlns:a16="http://schemas.microsoft.com/office/drawing/2014/main" val="3803686595"/>
                    </a:ext>
                  </a:extLst>
                </a:gridCol>
                <a:gridCol w="3465917">
                  <a:extLst>
                    <a:ext uri="{9D8B030D-6E8A-4147-A177-3AD203B41FA5}">
                      <a16:colId xmlns:a16="http://schemas.microsoft.com/office/drawing/2014/main" val="1536325285"/>
                    </a:ext>
                  </a:extLst>
                </a:gridCol>
              </a:tblGrid>
              <a:tr h="515983">
                <a:tc>
                  <a:txBody>
                    <a:bodyPr/>
                    <a:lstStyle/>
                    <a:p>
                      <a:pPr algn="ctr"/>
                      <a:r>
                        <a:rPr lang="en-US" sz="2400" b="0" dirty="0">
                          <a:solidFill>
                            <a:schemeClr val="tx1"/>
                          </a:solidFill>
                        </a:rPr>
                        <a:t>DISTANCE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rPr>
                        <a:t>COST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2978756"/>
                  </a:ext>
                </a:extLst>
              </a:tr>
              <a:tr h="534206">
                <a:tc>
                  <a:txBody>
                    <a:bodyPr/>
                    <a:lstStyle/>
                    <a:p>
                      <a:r>
                        <a:rPr lang="en-US" sz="2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9747441"/>
                  </a:ext>
                </a:extLst>
              </a:tr>
              <a:tr h="534206">
                <a:tc>
                  <a:txBody>
                    <a:bodyPr/>
                    <a:lstStyle/>
                    <a:p>
                      <a:r>
                        <a:rPr lang="en-US" sz="24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284677"/>
                  </a:ext>
                </a:extLst>
              </a:tr>
              <a:tr h="534206">
                <a:tc>
                  <a:txBody>
                    <a:bodyPr/>
                    <a:lstStyle/>
                    <a:p>
                      <a:r>
                        <a:rPr lang="en-US" sz="24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4386754"/>
                  </a:ext>
                </a:extLst>
              </a:tr>
              <a:tr h="534206">
                <a:tc>
                  <a:txBody>
                    <a:bodyPr/>
                    <a:lstStyle/>
                    <a:p>
                      <a:r>
                        <a:rPr lang="en-US" sz="2400"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4791660"/>
                  </a:ext>
                </a:extLst>
              </a:tr>
            </a:tbl>
          </a:graphicData>
        </a:graphic>
      </p:graphicFrame>
    </p:spTree>
    <p:extLst>
      <p:ext uri="{BB962C8B-B14F-4D97-AF65-F5344CB8AC3E}">
        <p14:creationId xmlns:p14="http://schemas.microsoft.com/office/powerpoint/2010/main" val="36723706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C0063-CAE0-835A-214E-AD3777865B6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81443A6-26BD-0DF5-6D2A-80F42CC6A38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CFACBEB-DE0F-3163-5360-E6BD615F19D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D1D9633-B322-7B47-AD47-0CF201774E8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CF7C677-7D4F-2F59-6630-D337A756550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85BC115-5A3A-C2EB-0450-8EA58CC2B21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CARTESIAN COORDINATES: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5B71BD6D-8D7B-8E7E-1098-D3F9AA59F2FD}"/>
              </a:ext>
            </a:extLst>
          </p:cNvPr>
          <p:cNvSpPr>
            <a:spLocks noChangeArrowheads="1"/>
          </p:cNvSpPr>
          <p:nvPr/>
        </p:nvSpPr>
        <p:spPr bwMode="auto">
          <a:xfrm>
            <a:off x="580235" y="1591045"/>
            <a:ext cx="1103152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Use your table to create a graph of Cost ($) on the y-axis and distance (km) on the x-axis.</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Draw a straight line through the points.</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is cost for 5km?</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what distance does the cost reach $10?</a:t>
            </a:r>
          </a:p>
        </p:txBody>
      </p:sp>
    </p:spTree>
    <p:extLst>
      <p:ext uri="{BB962C8B-B14F-4D97-AF65-F5344CB8AC3E}">
        <p14:creationId xmlns:p14="http://schemas.microsoft.com/office/powerpoint/2010/main" val="1646651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46CAE-932A-56BB-F61A-5379DB3B6E2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72699DB-468A-4C89-A62A-78C150D8912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FB35B75-0891-0187-B5B7-27C01C54A72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C722D0E-95DA-A78F-8267-0933A9512DC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773ABAD-ED6B-B06C-61E4-20160FEACE7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5884A93-E415-709B-B6B4-E617E8C816B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CARTESIAN COORDINATES: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81A5427D-CD21-3D2E-E4D8-201F62CC688D}"/>
              </a:ext>
            </a:extLst>
          </p:cNvPr>
          <p:cNvSpPr>
            <a:spLocks noChangeArrowheads="1"/>
          </p:cNvSpPr>
          <p:nvPr/>
        </p:nvSpPr>
        <p:spPr bwMode="auto">
          <a:xfrm>
            <a:off x="541046" y="1741736"/>
            <a:ext cx="442283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Which line in the graph best describes the relationship of a photographer charging $50 per hour for a photo session plus an additional $200 for editing and printing costs?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2" descr="A graph of photoshoot charges&#10;&#10;AI-generated content may be incorrect.">
            <a:extLst>
              <a:ext uri="{FF2B5EF4-FFF2-40B4-BE49-F238E27FC236}">
                <a16:creationId xmlns:a16="http://schemas.microsoft.com/office/drawing/2014/main" id="{E851DDC4-E74E-E9F3-ADD6-125616BEB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668" y="1429283"/>
            <a:ext cx="5595675" cy="535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600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C9479-3190-C400-3796-9E29DD9068B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73EB6E0-9EBF-6384-0811-7D571AE9F30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A534DEF-826A-2E34-A74C-9C1562F659C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7F719F8-A157-9D44-65EE-4A3BF133173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233D0FF-ED38-531F-70F8-449C3E86C90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B540D84-6B01-03C4-D8BE-DA71190566B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CARTESIAN COORDINATES: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2F0DFAF2-E2B3-F9D5-01C0-28294E2A0725}"/>
              </a:ext>
            </a:extLst>
          </p:cNvPr>
          <p:cNvSpPr>
            <a:spLocks noChangeArrowheads="1"/>
          </p:cNvSpPr>
          <p:nvPr/>
        </p:nvSpPr>
        <p:spPr bwMode="auto">
          <a:xfrm>
            <a:off x="491016" y="1975950"/>
            <a:ext cx="1120996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 Create a polygon with vertices on the Cartesian Plane. Label the vertices with capital letters and identify their ordered pairs. </a:t>
            </a:r>
          </a:p>
        </p:txBody>
      </p:sp>
    </p:spTree>
    <p:extLst>
      <p:ext uri="{BB962C8B-B14F-4D97-AF65-F5344CB8AC3E}">
        <p14:creationId xmlns:p14="http://schemas.microsoft.com/office/powerpoint/2010/main" val="33137157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15BBD-290C-D011-0E90-B970295B3A9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A265A6F-32B0-2C6F-D2A9-27B2258128A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557A88D-25F7-1220-1DAB-71DEDFA757C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A20CA96-111D-0A7C-5D0E-445FAD680D0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ADD2FE6-5108-7BED-E460-2E9923ECDDB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2D4FAF57-2E8B-E40E-2727-55AE1B7EB79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CARTESIAN COORDINATES: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B6A6C488-DAE4-98A0-CA3F-CF855DBAF6A3}"/>
              </a:ext>
            </a:extLst>
          </p:cNvPr>
          <p:cNvSpPr>
            <a:spLocks noChangeArrowheads="1"/>
          </p:cNvSpPr>
          <p:nvPr/>
        </p:nvSpPr>
        <p:spPr bwMode="auto">
          <a:xfrm>
            <a:off x="491016" y="1769916"/>
            <a:ext cx="1120996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9. </a:t>
            </a:r>
            <a:r>
              <a:rPr kumimoji="0" lang="en-CA" sz="2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Dosaj</a:t>
            </a: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has a bank account with $250 in it. He has a paper route job and deposits $50 of his earnings into his account at the end of every month.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Create a table of values that represents how much money is in </a:t>
            </a:r>
            <a:r>
              <a:rPr kumimoji="0" lang="en-CA" sz="2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Dosaj’s</a:t>
            </a: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account each month for a year.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Draw a graph that represents this data.</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Use the graph to tell how long it will take </a:t>
            </a:r>
            <a:r>
              <a:rPr kumimoji="0" lang="en-CA" sz="2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Dosaj</a:t>
            </a: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to have $400 in his account.</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Predict how long it will take </a:t>
            </a:r>
            <a:r>
              <a:rPr kumimoji="0" lang="en-CA" sz="2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Dosaj</a:t>
            </a: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to have $1000 in his account, if he doesn’t spend any money. </a:t>
            </a:r>
          </a:p>
        </p:txBody>
      </p:sp>
    </p:spTree>
    <p:extLst>
      <p:ext uri="{BB962C8B-B14F-4D97-AF65-F5344CB8AC3E}">
        <p14:creationId xmlns:p14="http://schemas.microsoft.com/office/powerpoint/2010/main" val="216760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F204C-F8AC-98D7-BC36-507BA37D02F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67881F2-A0AC-5A53-A01F-A74FB2260BC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20BA32E-A88E-5225-B962-6841331C829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336E038-5F38-E778-22D5-15365808C69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08B10AA-5BE5-8C04-08AD-671A7BE6B98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CD23955-618A-24BC-8E6F-5DD4817421C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4C33E7E-2D84-2A9A-499B-DFB2DD5824B0}"/>
              </a:ext>
            </a:extLst>
          </p:cNvPr>
          <p:cNvSpPr>
            <a:spLocks noChangeArrowheads="1"/>
          </p:cNvSpPr>
          <p:nvPr/>
        </p:nvSpPr>
        <p:spPr bwMode="auto">
          <a:xfrm>
            <a:off x="437660" y="1930980"/>
            <a:ext cx="110452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4a. Use algebra tiles to solve the equations. Check each solution using symbols. </a:t>
            </a:r>
          </a:p>
        </p:txBody>
      </p:sp>
      <p:pic>
        <p:nvPicPr>
          <p:cNvPr id="48130" name="Picture 2" descr="A pink squares with white text&#10;&#10;AI-generated content may be incorrect.">
            <a:extLst>
              <a:ext uri="{FF2B5EF4-FFF2-40B4-BE49-F238E27FC236}">
                <a16:creationId xmlns:a16="http://schemas.microsoft.com/office/drawing/2014/main" id="{FC257747-CCF5-A81D-FF65-FE892C7A7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276" y="3167484"/>
            <a:ext cx="8659447" cy="178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3158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7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CIRCLE GRAPHS</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35984213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D0B61-07D8-CBA1-BA30-12D008EF63A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D260F4E-1558-A602-0320-A3BDBA70025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F2DAA19-3407-8B83-3084-CCF5EF3200F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D08FE54-B040-3E7C-F00A-5C24938DD8B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27F1EDC-FE7C-28C2-0352-D64A5F8256F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388F116-A66F-2968-6925-976B593305A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CIRCLE GRAPHS</a:t>
              </a:r>
            </a:p>
          </p:txBody>
        </p:sp>
      </p:grpSp>
      <p:sp>
        <p:nvSpPr>
          <p:cNvPr id="12" name="Rectangle 1">
            <a:extLst>
              <a:ext uri="{FF2B5EF4-FFF2-40B4-BE49-F238E27FC236}">
                <a16:creationId xmlns:a16="http://schemas.microsoft.com/office/drawing/2014/main" id="{2A5C13EF-6CFD-F9E5-EE99-F42AFDAEB5EF}"/>
              </a:ext>
            </a:extLst>
          </p:cNvPr>
          <p:cNvSpPr>
            <a:spLocks noChangeArrowheads="1"/>
          </p:cNvSpPr>
          <p:nvPr/>
        </p:nvSpPr>
        <p:spPr bwMode="auto">
          <a:xfrm>
            <a:off x="318339" y="1591045"/>
            <a:ext cx="115553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a:t>
            </a:r>
          </a:p>
        </p:txBody>
      </p:sp>
      <p:pic>
        <p:nvPicPr>
          <p:cNvPr id="2" name="Picture 2" descr="A pie chart with text on it&#10;&#10;AI-generated content may be incorrect.">
            <a:extLst>
              <a:ext uri="{FF2B5EF4-FFF2-40B4-BE49-F238E27FC236}">
                <a16:creationId xmlns:a16="http://schemas.microsoft.com/office/drawing/2014/main" id="{86B7C399-A53C-1405-F8B6-7E66E20CC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421" y="1429283"/>
            <a:ext cx="5428717" cy="542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78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83668-B1C7-9C82-A8F8-26F58ADE4B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F6FD24C-94EB-68D7-47C7-4CEBFB00C6E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0C08B00-EB33-19DC-BC69-699140700A7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63FCEBB-6666-E027-1772-6D4C8878B4E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DA282E0-8EAC-31FB-D5BA-87E61B6D50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36BEAD3-06D4-6DB5-C94C-96EEA1A2FE5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CIRCLE GRAPHS</a:t>
              </a:r>
            </a:p>
          </p:txBody>
        </p:sp>
      </p:grpSp>
      <p:sp>
        <p:nvSpPr>
          <p:cNvPr id="12" name="Rectangle 1">
            <a:extLst>
              <a:ext uri="{FF2B5EF4-FFF2-40B4-BE49-F238E27FC236}">
                <a16:creationId xmlns:a16="http://schemas.microsoft.com/office/drawing/2014/main" id="{FA0366C9-EA12-A405-0E73-8BC58F579E66}"/>
              </a:ext>
            </a:extLst>
          </p:cNvPr>
          <p:cNvSpPr>
            <a:spLocks noChangeArrowheads="1"/>
          </p:cNvSpPr>
          <p:nvPr/>
        </p:nvSpPr>
        <p:spPr bwMode="auto">
          <a:xfrm>
            <a:off x="437660" y="1591045"/>
            <a:ext cx="1155532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The circle graph shows the types of books (genres) students in a grade 7 class prefer to read.</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genre of books does most students enjoy reading? Show your thinking.</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genre of books does students enjoy the least? How do you know?</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If there are 28 students in the class, how many students prefer to read adventure books? Show your thinking.</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How many more students prefer to read science fiction books than fantasy books? Show your thinking.</a:t>
            </a:r>
          </a:p>
        </p:txBody>
      </p:sp>
    </p:spTree>
    <p:extLst>
      <p:ext uri="{BB962C8B-B14F-4D97-AF65-F5344CB8AC3E}">
        <p14:creationId xmlns:p14="http://schemas.microsoft.com/office/powerpoint/2010/main" val="11656458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5A07F-72AA-5CF4-B4CF-7565907A01F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4035913-5996-3661-53F3-497D77A72F7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2296C36-0A14-09EF-4769-6BD053D7466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35B6E7C-CB59-FEF9-E5FB-611CEF5BF8E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89E85EB-7C3D-D544-B0B5-6D79082A4BD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E3DB9A8-94E6-A4D1-AA17-49D413187FA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CIRCLE GRAPHS</a:t>
              </a:r>
            </a:p>
          </p:txBody>
        </p:sp>
      </p:grpSp>
      <p:sp>
        <p:nvSpPr>
          <p:cNvPr id="12" name="Rectangle 1">
            <a:extLst>
              <a:ext uri="{FF2B5EF4-FFF2-40B4-BE49-F238E27FC236}">
                <a16:creationId xmlns:a16="http://schemas.microsoft.com/office/drawing/2014/main" id="{7C9F0CC4-8F29-AF46-52C4-487BAE681DD8}"/>
              </a:ext>
            </a:extLst>
          </p:cNvPr>
          <p:cNvSpPr>
            <a:spLocks noChangeArrowheads="1"/>
          </p:cNvSpPr>
          <p:nvPr/>
        </p:nvSpPr>
        <p:spPr bwMode="auto">
          <a:xfrm>
            <a:off x="284207" y="1591045"/>
            <a:ext cx="462072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The data in the chart represents the number of hours a student spends doing specific activities each week.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Calculate the percentage of total time this student spends doing each activity every week. Record the percentages in the chart below.</a:t>
            </a:r>
          </a:p>
        </p:txBody>
      </p:sp>
      <p:graphicFrame>
        <p:nvGraphicFramePr>
          <p:cNvPr id="2" name="Table 1">
            <a:extLst>
              <a:ext uri="{FF2B5EF4-FFF2-40B4-BE49-F238E27FC236}">
                <a16:creationId xmlns:a16="http://schemas.microsoft.com/office/drawing/2014/main" id="{8EEF4FCF-9783-581B-5197-B945F328DB44}"/>
              </a:ext>
            </a:extLst>
          </p:cNvPr>
          <p:cNvGraphicFramePr>
            <a:graphicFrameLocks noGrp="1"/>
          </p:cNvGraphicFramePr>
          <p:nvPr/>
        </p:nvGraphicFramePr>
        <p:xfrm>
          <a:off x="5058384" y="1478208"/>
          <a:ext cx="6849409" cy="5185379"/>
        </p:xfrm>
        <a:graphic>
          <a:graphicData uri="http://schemas.openxmlformats.org/drawingml/2006/table">
            <a:tbl>
              <a:tblPr firstRow="1" bandRow="1">
                <a:tableStyleId>{5C22544A-7EE6-4342-B048-85BDC9FD1C3A}</a:tableStyleId>
              </a:tblPr>
              <a:tblGrid>
                <a:gridCol w="2103584">
                  <a:extLst>
                    <a:ext uri="{9D8B030D-6E8A-4147-A177-3AD203B41FA5}">
                      <a16:colId xmlns:a16="http://schemas.microsoft.com/office/drawing/2014/main" val="3092985367"/>
                    </a:ext>
                  </a:extLst>
                </a:gridCol>
                <a:gridCol w="2103584">
                  <a:extLst>
                    <a:ext uri="{9D8B030D-6E8A-4147-A177-3AD203B41FA5}">
                      <a16:colId xmlns:a16="http://schemas.microsoft.com/office/drawing/2014/main" val="729455027"/>
                    </a:ext>
                  </a:extLst>
                </a:gridCol>
                <a:gridCol w="2642241">
                  <a:extLst>
                    <a:ext uri="{9D8B030D-6E8A-4147-A177-3AD203B41FA5}">
                      <a16:colId xmlns:a16="http://schemas.microsoft.com/office/drawing/2014/main" val="211087138"/>
                    </a:ext>
                  </a:extLst>
                </a:gridCol>
              </a:tblGrid>
              <a:tr h="430499">
                <a:tc>
                  <a:txBody>
                    <a:bodyPr/>
                    <a:lstStyle/>
                    <a:p>
                      <a:pPr algn="ctr" rtl="0" fontAlgn="t">
                        <a:spcAft>
                          <a:spcPts val="800"/>
                        </a:spcAft>
                        <a:buNone/>
                      </a:pPr>
                      <a:r>
                        <a:rPr lang="en-CA" sz="2000" b="1" i="0" u="none" strike="noStrike" dirty="0">
                          <a:solidFill>
                            <a:srgbClr val="000000"/>
                          </a:solidFill>
                          <a:effectLst/>
                          <a:latin typeface="Aptos" panose="020B0004020202020204" pitchFamily="34" charset="0"/>
                        </a:rPr>
                        <a:t>Activity</a:t>
                      </a: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1" i="0" u="none" strike="noStrike" dirty="0">
                          <a:solidFill>
                            <a:srgbClr val="000000"/>
                          </a:solidFill>
                          <a:effectLst/>
                          <a:latin typeface="Aptos" panose="020B0004020202020204" pitchFamily="34" charset="0"/>
                        </a:rPr>
                        <a:t>Hours in a Week</a:t>
                      </a: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1" i="0" u="none" strike="noStrike" dirty="0">
                          <a:solidFill>
                            <a:srgbClr val="000000"/>
                          </a:solidFill>
                          <a:effectLst/>
                          <a:latin typeface="Aptos" panose="020B0004020202020204" pitchFamily="34" charset="0"/>
                        </a:rPr>
                        <a:t>Percent of Total</a:t>
                      </a: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643692"/>
                  </a:ext>
                </a:extLst>
              </a:tr>
              <a:tr h="573997">
                <a:tc>
                  <a:txBody>
                    <a:bodyPr/>
                    <a:lstStyle/>
                    <a:p>
                      <a:pPr algn="ctr" rtl="0" fontAlgn="t">
                        <a:spcAft>
                          <a:spcPts val="800"/>
                        </a:spcAft>
                        <a:buNone/>
                      </a:pPr>
                      <a:r>
                        <a:rPr lang="en-CA" sz="2000" b="0" i="0" u="none" strike="noStrike">
                          <a:solidFill>
                            <a:srgbClr val="000000"/>
                          </a:solidFill>
                          <a:effectLst/>
                          <a:latin typeface="Aptos" panose="020B0004020202020204" pitchFamily="34" charset="0"/>
                        </a:rPr>
                        <a:t>weight training</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0" i="0" u="none" strike="noStrike" dirty="0">
                          <a:solidFill>
                            <a:srgbClr val="000000"/>
                          </a:solidFill>
                          <a:effectLst/>
                          <a:latin typeface="Aptos" panose="020B0004020202020204" pitchFamily="34" charset="0"/>
                        </a:rPr>
                        <a:t>1.5</a:t>
                      </a: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2793166"/>
                  </a:ext>
                </a:extLst>
              </a:tr>
              <a:tr h="573997">
                <a:tc>
                  <a:txBody>
                    <a:bodyPr/>
                    <a:lstStyle/>
                    <a:p>
                      <a:pPr algn="ctr" rtl="0" fontAlgn="t">
                        <a:spcAft>
                          <a:spcPts val="800"/>
                        </a:spcAft>
                        <a:buNone/>
                      </a:pPr>
                      <a:r>
                        <a:rPr lang="en-CA" sz="2000" b="0" i="0" u="none" strike="noStrike">
                          <a:solidFill>
                            <a:srgbClr val="000000"/>
                          </a:solidFill>
                          <a:effectLst/>
                          <a:latin typeface="Aptos" panose="020B0004020202020204" pitchFamily="34" charset="0"/>
                        </a:rPr>
                        <a:t>swimming</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0" i="0" u="none" strike="noStrike" dirty="0">
                          <a:solidFill>
                            <a:srgbClr val="000000"/>
                          </a:solidFill>
                          <a:effectLst/>
                          <a:latin typeface="Aptos" panose="020B0004020202020204" pitchFamily="34" charset="0"/>
                        </a:rPr>
                        <a:t>2</a:t>
                      </a: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5317947"/>
                  </a:ext>
                </a:extLst>
              </a:tr>
              <a:tr h="573997">
                <a:tc>
                  <a:txBody>
                    <a:bodyPr/>
                    <a:lstStyle/>
                    <a:p>
                      <a:pPr algn="ctr" rtl="0" fontAlgn="t">
                        <a:spcAft>
                          <a:spcPts val="800"/>
                        </a:spcAft>
                        <a:buNone/>
                      </a:pPr>
                      <a:r>
                        <a:rPr lang="en-CA" sz="2000" b="0" i="0" u="none" strike="noStrike">
                          <a:solidFill>
                            <a:srgbClr val="000000"/>
                          </a:solidFill>
                          <a:effectLst/>
                          <a:latin typeface="Aptos" panose="020B0004020202020204" pitchFamily="34" charset="0"/>
                        </a:rPr>
                        <a:t>robotics club</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0" i="0" u="none" strike="noStrike" dirty="0">
                          <a:solidFill>
                            <a:srgbClr val="000000"/>
                          </a:solidFill>
                          <a:effectLst/>
                          <a:latin typeface="Aptos" panose="020B0004020202020204" pitchFamily="34" charset="0"/>
                        </a:rPr>
                        <a:t>15</a:t>
                      </a: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810383"/>
                  </a:ext>
                </a:extLst>
              </a:tr>
              <a:tr h="573997">
                <a:tc>
                  <a:txBody>
                    <a:bodyPr/>
                    <a:lstStyle/>
                    <a:p>
                      <a:pPr algn="ctr" rtl="0" fontAlgn="t">
                        <a:spcAft>
                          <a:spcPts val="800"/>
                        </a:spcAft>
                        <a:buNone/>
                      </a:pPr>
                      <a:r>
                        <a:rPr lang="en-CA" sz="2000" b="0" i="0" u="none" strike="noStrike">
                          <a:solidFill>
                            <a:srgbClr val="000000"/>
                          </a:solidFill>
                          <a:effectLst/>
                          <a:latin typeface="Aptos" panose="020B0004020202020204" pitchFamily="34" charset="0"/>
                        </a:rPr>
                        <a:t>television and movies</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0" i="0" u="none" strike="noStrike" dirty="0">
                          <a:solidFill>
                            <a:srgbClr val="000000"/>
                          </a:solidFill>
                          <a:effectLst/>
                          <a:latin typeface="Aptos" panose="020B0004020202020204" pitchFamily="34" charset="0"/>
                        </a:rPr>
                        <a:t>8</a:t>
                      </a: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0597031"/>
                  </a:ext>
                </a:extLst>
              </a:tr>
              <a:tr h="573997">
                <a:tc>
                  <a:txBody>
                    <a:bodyPr/>
                    <a:lstStyle/>
                    <a:p>
                      <a:pPr algn="ctr" rtl="0" fontAlgn="t">
                        <a:spcAft>
                          <a:spcPts val="800"/>
                        </a:spcAft>
                        <a:buNone/>
                      </a:pPr>
                      <a:r>
                        <a:rPr lang="en-CA" sz="2000" b="0" i="0" u="none" strike="noStrike">
                          <a:solidFill>
                            <a:srgbClr val="000000"/>
                          </a:solidFill>
                          <a:effectLst/>
                          <a:latin typeface="Aptos" panose="020B0004020202020204" pitchFamily="34" charset="0"/>
                        </a:rPr>
                        <a:t>student council</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0" i="0" u="none" strike="noStrike" dirty="0">
                          <a:solidFill>
                            <a:srgbClr val="000000"/>
                          </a:solidFill>
                          <a:effectLst/>
                          <a:latin typeface="Aptos" panose="020B0004020202020204" pitchFamily="34" charset="0"/>
                        </a:rPr>
                        <a:t>2</a:t>
                      </a: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652800"/>
                  </a:ext>
                </a:extLst>
              </a:tr>
              <a:tr h="573997">
                <a:tc>
                  <a:txBody>
                    <a:bodyPr/>
                    <a:lstStyle/>
                    <a:p>
                      <a:pPr algn="ctr" rtl="0" fontAlgn="t">
                        <a:spcAft>
                          <a:spcPts val="800"/>
                        </a:spcAft>
                        <a:buNone/>
                      </a:pPr>
                      <a:r>
                        <a:rPr lang="en-CA" sz="2000" b="0" i="0" u="none" strike="noStrike">
                          <a:solidFill>
                            <a:srgbClr val="000000"/>
                          </a:solidFill>
                          <a:effectLst/>
                          <a:latin typeface="Aptos" panose="020B0004020202020204" pitchFamily="34" charset="0"/>
                        </a:rPr>
                        <a:t>reading</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0" i="0" u="none" strike="noStrike" dirty="0">
                          <a:solidFill>
                            <a:srgbClr val="000000"/>
                          </a:solidFill>
                          <a:effectLst/>
                          <a:latin typeface="Aptos" panose="020B0004020202020204" pitchFamily="34" charset="0"/>
                        </a:rPr>
                        <a:t>1</a:t>
                      </a: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9292099"/>
                  </a:ext>
                </a:extLst>
              </a:tr>
              <a:tr h="573997">
                <a:tc>
                  <a:txBody>
                    <a:bodyPr/>
                    <a:lstStyle/>
                    <a:p>
                      <a:pPr algn="ctr" rtl="0" fontAlgn="t">
                        <a:spcAft>
                          <a:spcPts val="800"/>
                        </a:spcAft>
                        <a:buNone/>
                      </a:pPr>
                      <a:r>
                        <a:rPr lang="en-CA" sz="2000" b="0" i="0" u="none" strike="noStrike">
                          <a:solidFill>
                            <a:srgbClr val="000000"/>
                          </a:solidFill>
                          <a:effectLst/>
                          <a:latin typeface="Aptos" panose="020B0004020202020204" pitchFamily="34" charset="0"/>
                        </a:rPr>
                        <a:t>playing piano</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0" i="0" u="none" strike="noStrike" dirty="0">
                          <a:solidFill>
                            <a:srgbClr val="000000"/>
                          </a:solidFill>
                          <a:effectLst/>
                          <a:latin typeface="Aptos" panose="020B0004020202020204" pitchFamily="34" charset="0"/>
                        </a:rPr>
                        <a:t>1.5</a:t>
                      </a: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8767614"/>
                  </a:ext>
                </a:extLst>
              </a:tr>
              <a:tr h="573997">
                <a:tc>
                  <a:txBody>
                    <a:bodyPr/>
                    <a:lstStyle/>
                    <a:p>
                      <a:pPr algn="ctr" rtl="0" fontAlgn="t">
                        <a:spcAft>
                          <a:spcPts val="800"/>
                        </a:spcAft>
                        <a:buNone/>
                      </a:pPr>
                      <a:r>
                        <a:rPr lang="en-CA" sz="2000" b="0" i="0" u="none" strike="noStrike">
                          <a:solidFill>
                            <a:srgbClr val="000000"/>
                          </a:solidFill>
                          <a:effectLst/>
                          <a:latin typeface="Aptos" panose="020B0004020202020204" pitchFamily="34" charset="0"/>
                        </a:rPr>
                        <a:t>video games</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0" i="0" u="none" strike="noStrike" dirty="0">
                          <a:solidFill>
                            <a:srgbClr val="000000"/>
                          </a:solidFill>
                          <a:effectLst/>
                          <a:latin typeface="Aptos" panose="020B0004020202020204" pitchFamily="34" charset="0"/>
                        </a:rPr>
                        <a:t>9</a:t>
                      </a: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6019643"/>
                  </a:ext>
                </a:extLst>
              </a:tr>
            </a:tbl>
          </a:graphicData>
        </a:graphic>
      </p:graphicFrame>
    </p:spTree>
    <p:extLst>
      <p:ext uri="{BB962C8B-B14F-4D97-AF65-F5344CB8AC3E}">
        <p14:creationId xmlns:p14="http://schemas.microsoft.com/office/powerpoint/2010/main" val="22697052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C5819-880C-E1A1-A8DF-278EDB55BE9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AB0AC74-B188-B7A6-F401-9565AFE1884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B0C5010-D62C-3C4A-7E97-8BA9F5E1889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0DF25DD-7C66-7E82-5B61-5BD6D9AFBFA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FC1653C-8B7F-9E8E-C090-964DBC45F1A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CC53F8A-8060-1072-DDFC-CFFD4341574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CIRCLE GRAPHS</a:t>
              </a:r>
            </a:p>
          </p:txBody>
        </p:sp>
      </p:grpSp>
      <p:sp>
        <p:nvSpPr>
          <p:cNvPr id="12" name="Rectangle 1">
            <a:extLst>
              <a:ext uri="{FF2B5EF4-FFF2-40B4-BE49-F238E27FC236}">
                <a16:creationId xmlns:a16="http://schemas.microsoft.com/office/drawing/2014/main" id="{2A346664-FD43-9579-7077-48BE7036B2EE}"/>
              </a:ext>
            </a:extLst>
          </p:cNvPr>
          <p:cNvSpPr>
            <a:spLocks noChangeArrowheads="1"/>
          </p:cNvSpPr>
          <p:nvPr/>
        </p:nvSpPr>
        <p:spPr bwMode="auto">
          <a:xfrm>
            <a:off x="437660" y="1930980"/>
            <a:ext cx="1121388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2b) On the circle graph, write the percent value for each activity inside or next to its sector. Create a legend on the side that shows the colour used for each activity. Make sure every slice is labeled so it shows what the activity is and the portion of the circle it represents, as a percent value. Also, create a title for this circle graph that describes what the graph shows!</a:t>
            </a:r>
          </a:p>
        </p:txBody>
      </p:sp>
    </p:spTree>
    <p:extLst>
      <p:ext uri="{BB962C8B-B14F-4D97-AF65-F5344CB8AC3E}">
        <p14:creationId xmlns:p14="http://schemas.microsoft.com/office/powerpoint/2010/main" val="28116988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45FEF-B371-495D-6733-1FBDDB96334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88E71CE-5226-6813-51F7-900DBED7DB0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2A774C59-A6E6-A47D-9022-938656326BF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A0D6F97-F84E-D4B3-4333-558C8BCE296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8ADFE72-70BF-3D0F-3288-631DB7D5FCC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07EE688-9DFD-2E10-B65D-09C0BE70870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CIRCLE GRAPHS</a:t>
              </a:r>
            </a:p>
          </p:txBody>
        </p:sp>
      </p:grpSp>
      <p:sp>
        <p:nvSpPr>
          <p:cNvPr id="12" name="Rectangle 1">
            <a:extLst>
              <a:ext uri="{FF2B5EF4-FFF2-40B4-BE49-F238E27FC236}">
                <a16:creationId xmlns:a16="http://schemas.microsoft.com/office/drawing/2014/main" id="{52A2F2A8-F346-42FB-C8F9-806877C48CD8}"/>
              </a:ext>
            </a:extLst>
          </p:cNvPr>
          <p:cNvSpPr>
            <a:spLocks noChangeArrowheads="1"/>
          </p:cNvSpPr>
          <p:nvPr/>
        </p:nvSpPr>
        <p:spPr bwMode="auto">
          <a:xfrm>
            <a:off x="110221" y="2379974"/>
            <a:ext cx="290128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All the grade 7s were surveyed to determine their favourite flavour of ice cream. </a:t>
            </a:r>
          </a:p>
        </p:txBody>
      </p:sp>
      <p:graphicFrame>
        <p:nvGraphicFramePr>
          <p:cNvPr id="2" name="Table 1">
            <a:extLst>
              <a:ext uri="{FF2B5EF4-FFF2-40B4-BE49-F238E27FC236}">
                <a16:creationId xmlns:a16="http://schemas.microsoft.com/office/drawing/2014/main" id="{FF4B90F6-3341-6E01-52FE-720544688639}"/>
              </a:ext>
            </a:extLst>
          </p:cNvPr>
          <p:cNvGraphicFramePr>
            <a:graphicFrameLocks noGrp="1"/>
          </p:cNvGraphicFramePr>
          <p:nvPr/>
        </p:nvGraphicFramePr>
        <p:xfrm>
          <a:off x="3188481" y="1930980"/>
          <a:ext cx="8719310" cy="4254264"/>
        </p:xfrm>
        <a:graphic>
          <a:graphicData uri="http://schemas.openxmlformats.org/drawingml/2006/table">
            <a:tbl>
              <a:tblPr firstRow="1" bandRow="1">
                <a:tableStyleId>{5C22544A-7EE6-4342-B048-85BDC9FD1C3A}</a:tableStyleId>
              </a:tblPr>
              <a:tblGrid>
                <a:gridCol w="1511617">
                  <a:extLst>
                    <a:ext uri="{9D8B030D-6E8A-4147-A177-3AD203B41FA5}">
                      <a16:colId xmlns:a16="http://schemas.microsoft.com/office/drawing/2014/main" val="3092985367"/>
                    </a:ext>
                  </a:extLst>
                </a:gridCol>
                <a:gridCol w="1759068">
                  <a:extLst>
                    <a:ext uri="{9D8B030D-6E8A-4147-A177-3AD203B41FA5}">
                      <a16:colId xmlns:a16="http://schemas.microsoft.com/office/drawing/2014/main" val="729455027"/>
                    </a:ext>
                  </a:extLst>
                </a:gridCol>
                <a:gridCol w="1651241">
                  <a:extLst>
                    <a:ext uri="{9D8B030D-6E8A-4147-A177-3AD203B41FA5}">
                      <a16:colId xmlns:a16="http://schemas.microsoft.com/office/drawing/2014/main" val="211087138"/>
                    </a:ext>
                  </a:extLst>
                </a:gridCol>
                <a:gridCol w="1898692">
                  <a:extLst>
                    <a:ext uri="{9D8B030D-6E8A-4147-A177-3AD203B41FA5}">
                      <a16:colId xmlns:a16="http://schemas.microsoft.com/office/drawing/2014/main" val="1476769449"/>
                    </a:ext>
                  </a:extLst>
                </a:gridCol>
                <a:gridCol w="1898692">
                  <a:extLst>
                    <a:ext uri="{9D8B030D-6E8A-4147-A177-3AD203B41FA5}">
                      <a16:colId xmlns:a16="http://schemas.microsoft.com/office/drawing/2014/main" val="589198597"/>
                    </a:ext>
                  </a:extLst>
                </a:gridCol>
              </a:tblGrid>
              <a:tr h="843506">
                <a:tc>
                  <a:txBody>
                    <a:bodyPr/>
                    <a:lstStyle/>
                    <a:p>
                      <a:pPr algn="ctr" rtl="0" fontAlgn="t">
                        <a:spcAft>
                          <a:spcPts val="800"/>
                        </a:spcAft>
                        <a:buNone/>
                      </a:pPr>
                      <a:r>
                        <a:rPr lang="en-CA" sz="2000" b="1" i="0" u="none" strike="noStrike" dirty="0">
                          <a:solidFill>
                            <a:srgbClr val="000000"/>
                          </a:solidFill>
                          <a:effectLst/>
                          <a:latin typeface="Aptos" panose="020B0004020202020204" pitchFamily="34" charset="0"/>
                        </a:rPr>
                        <a:t>Favourite Ice Cream Flavour</a:t>
                      </a: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1" i="0" u="none" strike="noStrike">
                          <a:solidFill>
                            <a:srgbClr val="000000"/>
                          </a:solidFill>
                          <a:effectLst/>
                          <a:latin typeface="Aptos" panose="020B0004020202020204" pitchFamily="34" charset="0"/>
                        </a:rPr>
                        <a:t>Number of Students</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1" i="0" u="none" strike="noStrike">
                          <a:solidFill>
                            <a:srgbClr val="000000"/>
                          </a:solidFill>
                          <a:effectLst/>
                          <a:latin typeface="Aptos" panose="020B0004020202020204" pitchFamily="34" charset="0"/>
                        </a:rPr>
                        <a:t>Percent of Total</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1" i="0" u="none" strike="noStrike">
                          <a:solidFill>
                            <a:srgbClr val="000000"/>
                          </a:solidFill>
                          <a:effectLst/>
                          <a:latin typeface="Aptos" panose="020B0004020202020204" pitchFamily="34" charset="0"/>
                        </a:rPr>
                        <a:t>Decimal Value Equivalent</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000" b="1" i="0" u="none" strike="noStrike" dirty="0">
                          <a:solidFill>
                            <a:srgbClr val="000000"/>
                          </a:solidFill>
                          <a:effectLst/>
                          <a:latin typeface="Aptos" panose="020B0004020202020204" pitchFamily="34" charset="0"/>
                        </a:rPr>
                        <a:t>Central Angle</a:t>
                      </a:r>
                      <a:endParaRPr lang="en-CA" sz="3200" dirty="0">
                        <a:effectLst/>
                      </a:endParaRPr>
                    </a:p>
                    <a:p>
                      <a:pPr algn="ctr" rtl="0" fontAlgn="t">
                        <a:spcAft>
                          <a:spcPts val="800"/>
                        </a:spcAft>
                        <a:buNone/>
                      </a:pPr>
                      <a:r>
                        <a:rPr lang="en-CA" sz="2000" b="0" i="0" u="none" strike="noStrike" dirty="0">
                          <a:solidFill>
                            <a:srgbClr val="000000"/>
                          </a:solidFill>
                          <a:effectLst/>
                          <a:latin typeface="Aptos" panose="020B0004020202020204" pitchFamily="34" charset="0"/>
                        </a:rPr>
                        <a:t>(decimal value equivalent x 360</a:t>
                      </a:r>
                      <a:r>
                        <a:rPr lang="en-CA" sz="2000" b="0" i="0" u="none" strike="noStrike" dirty="0">
                          <a:solidFill>
                            <a:srgbClr val="000000"/>
                          </a:solidFill>
                          <a:effectLst/>
                          <a:latin typeface="Symbol" pitchFamily="2" charset="2"/>
                        </a:rPr>
                        <a:t>°</a:t>
                      </a:r>
                      <a:r>
                        <a:rPr lang="en-CA" sz="2000" b="0" i="0" u="none" strike="noStrike" dirty="0">
                          <a:solidFill>
                            <a:srgbClr val="000000"/>
                          </a:solidFill>
                          <a:effectLst/>
                          <a:latin typeface="Aptos" panose="020B0004020202020204" pitchFamily="34" charset="0"/>
                        </a:rPr>
                        <a:t>)</a:t>
                      </a: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643692"/>
                  </a:ext>
                </a:extLst>
              </a:tr>
              <a:tr h="742579">
                <a:tc>
                  <a:txBody>
                    <a:bodyPr/>
                    <a:lstStyle/>
                    <a:p>
                      <a:pPr algn="ctr" rtl="0" fontAlgn="t">
                        <a:spcAft>
                          <a:spcPts val="800"/>
                        </a:spcAft>
                        <a:buNone/>
                      </a:pPr>
                      <a:r>
                        <a:rPr lang="en-CA" sz="2000" b="1" i="0" u="none" strike="noStrike">
                          <a:solidFill>
                            <a:srgbClr val="000000"/>
                          </a:solidFill>
                          <a:effectLst/>
                          <a:latin typeface="Aptos" panose="020B0004020202020204" pitchFamily="34" charset="0"/>
                        </a:rPr>
                        <a:t>vanilla</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0" i="0" u="none" strike="noStrike">
                          <a:solidFill>
                            <a:srgbClr val="000000"/>
                          </a:solidFill>
                          <a:effectLst/>
                          <a:latin typeface="Aptos" panose="020B0004020202020204" pitchFamily="34" charset="0"/>
                        </a:rPr>
                        <a:t>40</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2793166"/>
                  </a:ext>
                </a:extLst>
              </a:tr>
              <a:tr h="564204">
                <a:tc>
                  <a:txBody>
                    <a:bodyPr/>
                    <a:lstStyle/>
                    <a:p>
                      <a:pPr algn="ctr" rtl="0" fontAlgn="t">
                        <a:spcAft>
                          <a:spcPts val="800"/>
                        </a:spcAft>
                        <a:buNone/>
                      </a:pPr>
                      <a:r>
                        <a:rPr lang="en-CA" sz="2000" b="1" i="0" u="none" strike="noStrike">
                          <a:solidFill>
                            <a:srgbClr val="000000"/>
                          </a:solidFill>
                          <a:effectLst/>
                          <a:latin typeface="Aptos" panose="020B0004020202020204" pitchFamily="34" charset="0"/>
                        </a:rPr>
                        <a:t>chocolate</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0" i="0" u="none" strike="noStrike">
                          <a:solidFill>
                            <a:srgbClr val="000000"/>
                          </a:solidFill>
                          <a:effectLst/>
                          <a:latin typeface="Aptos" panose="020B0004020202020204" pitchFamily="34" charset="0"/>
                        </a:rPr>
                        <a:t>20</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5317947"/>
                  </a:ext>
                </a:extLst>
              </a:tr>
              <a:tr h="646565">
                <a:tc>
                  <a:txBody>
                    <a:bodyPr/>
                    <a:lstStyle/>
                    <a:p>
                      <a:pPr algn="ctr" rtl="0" fontAlgn="t">
                        <a:spcAft>
                          <a:spcPts val="800"/>
                        </a:spcAft>
                        <a:buNone/>
                      </a:pPr>
                      <a:r>
                        <a:rPr lang="en-CA" sz="2000" b="1" i="0" u="none" strike="noStrike" dirty="0">
                          <a:solidFill>
                            <a:srgbClr val="000000"/>
                          </a:solidFill>
                          <a:effectLst/>
                          <a:latin typeface="Aptos" panose="020B0004020202020204" pitchFamily="34" charset="0"/>
                        </a:rPr>
                        <a:t>strawberry</a:t>
                      </a: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0" i="0" u="none" strike="noStrike" dirty="0">
                          <a:solidFill>
                            <a:srgbClr val="000000"/>
                          </a:solidFill>
                          <a:effectLst/>
                          <a:latin typeface="Aptos" panose="020B0004020202020204" pitchFamily="34" charset="0"/>
                        </a:rPr>
                        <a:t>12</a:t>
                      </a: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810383"/>
                  </a:ext>
                </a:extLst>
              </a:tr>
              <a:tr h="525294">
                <a:tc>
                  <a:txBody>
                    <a:bodyPr/>
                    <a:lstStyle/>
                    <a:p>
                      <a:pPr algn="ctr" rtl="0" fontAlgn="t">
                        <a:spcAft>
                          <a:spcPts val="800"/>
                        </a:spcAft>
                        <a:buNone/>
                      </a:pPr>
                      <a:r>
                        <a:rPr lang="en-CA" sz="2000" b="1" i="0" u="none" strike="noStrike">
                          <a:solidFill>
                            <a:srgbClr val="000000"/>
                          </a:solidFill>
                          <a:effectLst/>
                          <a:latin typeface="Aptos" panose="020B0004020202020204" pitchFamily="34" charset="0"/>
                        </a:rPr>
                        <a:t>other</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0" i="0" u="none" strike="noStrike">
                          <a:solidFill>
                            <a:srgbClr val="000000"/>
                          </a:solidFill>
                          <a:effectLst/>
                          <a:latin typeface="Aptos" panose="020B0004020202020204" pitchFamily="34" charset="0"/>
                        </a:rPr>
                        <a:t>8</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0597031"/>
                  </a:ext>
                </a:extLst>
              </a:tr>
              <a:tr h="336368">
                <a:tc>
                  <a:txBody>
                    <a:bodyPr/>
                    <a:lstStyle/>
                    <a:p>
                      <a:pPr algn="ctr" rtl="0" fontAlgn="t">
                        <a:spcAft>
                          <a:spcPts val="800"/>
                        </a:spcAft>
                        <a:buNone/>
                      </a:pPr>
                      <a:r>
                        <a:rPr lang="en-CA" sz="2000" b="1" i="0" u="none" strike="noStrike">
                          <a:solidFill>
                            <a:srgbClr val="000000"/>
                          </a:solidFill>
                          <a:effectLst/>
                          <a:latin typeface="Aptos" panose="020B0004020202020204" pitchFamily="34" charset="0"/>
                        </a:rPr>
                        <a:t>TOTALS</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0" i="0" u="none" strike="noStrike">
                          <a:solidFill>
                            <a:srgbClr val="000000"/>
                          </a:solidFill>
                          <a:effectLst/>
                          <a:latin typeface="Aptos" panose="020B0004020202020204" pitchFamily="34" charset="0"/>
                        </a:rPr>
                        <a:t>80</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0" i="0" u="none" strike="noStrike">
                          <a:solidFill>
                            <a:srgbClr val="000000"/>
                          </a:solidFill>
                          <a:effectLst/>
                          <a:latin typeface="Aptos" panose="020B0004020202020204" pitchFamily="34" charset="0"/>
                        </a:rPr>
                        <a:t>100</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0" i="0" u="none" strike="noStrike">
                          <a:solidFill>
                            <a:srgbClr val="000000"/>
                          </a:solidFill>
                          <a:effectLst/>
                          <a:latin typeface="Aptos" panose="020B0004020202020204" pitchFamily="34" charset="0"/>
                        </a:rPr>
                        <a:t>1.0</a:t>
                      </a:r>
                      <a:endParaRPr lang="en-CA" sz="320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Aft>
                          <a:spcPts val="800"/>
                        </a:spcAft>
                        <a:buNone/>
                      </a:pPr>
                      <a:r>
                        <a:rPr lang="en-CA" sz="2000" b="0" i="0" u="none" strike="noStrike" dirty="0">
                          <a:solidFill>
                            <a:srgbClr val="000000"/>
                          </a:solidFill>
                          <a:effectLst/>
                          <a:latin typeface="Aptos" panose="020B0004020202020204" pitchFamily="34" charset="0"/>
                        </a:rPr>
                        <a:t>360</a:t>
                      </a:r>
                      <a:endParaRPr lang="en-CA" sz="3200" dirty="0">
                        <a:effectLs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652800"/>
                  </a:ext>
                </a:extLst>
              </a:tr>
            </a:tbl>
          </a:graphicData>
        </a:graphic>
      </p:graphicFrame>
    </p:spTree>
    <p:extLst>
      <p:ext uri="{BB962C8B-B14F-4D97-AF65-F5344CB8AC3E}">
        <p14:creationId xmlns:p14="http://schemas.microsoft.com/office/powerpoint/2010/main" val="4430075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DA7B8-0817-248D-8A71-D923387CE75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CF94AA1-73E1-E27C-BBD6-C19798EE1DB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BBE09022-207B-D895-39C4-389C6CAE9F0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B3A983A-AF44-C052-2DFF-02A48CD3DAC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7BF9EE6-4527-AE34-7684-2BF14F4DBE9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F2E058A-E2FE-A0F3-0468-1D8C40907B8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CIRCLES: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CIRCLE GRAPHS</a:t>
              </a:r>
            </a:p>
          </p:txBody>
        </p:sp>
      </p:grpSp>
      <p:sp>
        <p:nvSpPr>
          <p:cNvPr id="12" name="Rectangle 1">
            <a:extLst>
              <a:ext uri="{FF2B5EF4-FFF2-40B4-BE49-F238E27FC236}">
                <a16:creationId xmlns:a16="http://schemas.microsoft.com/office/drawing/2014/main" id="{C9562998-77FC-41CA-863D-B1981EBDFE6F}"/>
              </a:ext>
            </a:extLst>
          </p:cNvPr>
          <p:cNvSpPr>
            <a:spLocks noChangeArrowheads="1"/>
          </p:cNvSpPr>
          <p:nvPr/>
        </p:nvSpPr>
        <p:spPr bwMode="auto">
          <a:xfrm>
            <a:off x="374976" y="1429283"/>
            <a:ext cx="1153281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Complete the chart.</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Create a circle graph to represent the data. Use either a protractor, a percent wheel, or technology. Be sure to label the circle with percent values and create a legend on the side of the graph to show what the colours of the graph represent. Also, include a title for your graph!</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How many more students prefer vanilla than chocolate?</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If we added 10 more students to this grade, and the same proportions stayed the same, how many would prefer chocolate?</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If an ice cream truck could only stock two flavours, which should they choose? Explain your choice using data.</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could the data suggest about students’ taste preferences overall?  Support your answer using the data.</a:t>
            </a:r>
          </a:p>
        </p:txBody>
      </p:sp>
    </p:spTree>
    <p:extLst>
      <p:ext uri="{BB962C8B-B14F-4D97-AF65-F5344CB8AC3E}">
        <p14:creationId xmlns:p14="http://schemas.microsoft.com/office/powerpoint/2010/main" val="588682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045069" y="2467606"/>
            <a:ext cx="10101862"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7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EXPERIMENTAL PROBABILITY</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17294584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C12EB-9046-C313-2779-74C910B3D5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580E1CB-DAC3-0DA0-48D8-0F1B6F3BC466}"/>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023458A-7C6A-7B9B-564C-7C042A2C9CA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92D4A30-A49E-259D-8BAE-607ACD31EAC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AEF730C-A7F4-B37F-8955-A3990A9C72C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03BDDDA-F0AC-BC6E-D9B2-3B5A8284EDE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EXPERIMENTAL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046109A-95A7-1B12-74FE-F44BE3923DB0}"/>
              </a:ext>
            </a:extLst>
          </p:cNvPr>
          <p:cNvSpPr>
            <a:spLocks noChangeArrowheads="1"/>
          </p:cNvSpPr>
          <p:nvPr/>
        </p:nvSpPr>
        <p:spPr bwMode="auto">
          <a:xfrm>
            <a:off x="374976" y="1975950"/>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Sofia flipped two coins and recorded whether she got heads or tails. She did this 20 times and her results were: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(HH), (HT), (TH), (TT), (HT), (HH), (TH), (HT), (TT), (HH), (HT), (TH), (HT), (HH), (TT), (HT), (HH), (TH), (HT), (TT).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was the experimental probability that Sofia got two heads? </a:t>
            </a:r>
          </a:p>
        </p:txBody>
      </p:sp>
    </p:spTree>
    <p:extLst>
      <p:ext uri="{BB962C8B-B14F-4D97-AF65-F5344CB8AC3E}">
        <p14:creationId xmlns:p14="http://schemas.microsoft.com/office/powerpoint/2010/main" val="32992722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80E90-FF64-D377-FBF1-4494D33D165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BA84C92-0C54-4341-6C74-DAAF232027D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0B84154-C188-CDB3-4D1D-1257061E620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B3A9C45-B57C-3590-94E5-A18064EAD56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10B6194-5C4D-FAE3-5A32-C6CAC3A3DD4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2B179AB-2B88-F1FB-EF55-EE0450C7940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EXPERIMENTAL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E45FD93-A9EB-04B7-709F-7046FF10AA92}"/>
              </a:ext>
            </a:extLst>
          </p:cNvPr>
          <p:cNvSpPr>
            <a:spLocks noChangeArrowheads="1"/>
          </p:cNvSpPr>
          <p:nvPr/>
        </p:nvSpPr>
        <p:spPr bwMode="auto">
          <a:xfrm>
            <a:off x="374976" y="1975950"/>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Ethan drew two cards from a shuffled deck (with replacement) 20 times and recorded the suits in a table.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His results were: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 ♦♠, ♥♥, ♠♠, ♦♥, ♥♦, ♣♣, ♥♠, ♦♦, ♥♥, ♠♥, ♦♣, ♥♣, ♠♠, ♦♥, ♥♦, ♣♠, ♥♥, ♦♠, ♥♣.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was the experimental probability that Ethan drew two hearts? </a:t>
            </a:r>
          </a:p>
        </p:txBody>
      </p:sp>
    </p:spTree>
    <p:extLst>
      <p:ext uri="{BB962C8B-B14F-4D97-AF65-F5344CB8AC3E}">
        <p14:creationId xmlns:p14="http://schemas.microsoft.com/office/powerpoint/2010/main" val="3480951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E9491-AA5A-EA1B-C8F8-B85624892C8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0072AD1-6B33-224E-EA22-D0E2645DC88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42B11AD-330A-9CD8-4B4A-C779E0AD646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2835E1C-D686-DC50-B2AE-E1C7C39679E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40ED1BD-EB5B-97C8-EE10-80E42549780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2339491-80EE-AB2D-362D-6CBC21DB7A6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D5E204B-F8FC-7806-22BB-92DCBA9C727C}"/>
              </a:ext>
            </a:extLst>
          </p:cNvPr>
          <p:cNvSpPr>
            <a:spLocks noChangeArrowheads="1"/>
          </p:cNvSpPr>
          <p:nvPr/>
        </p:nvSpPr>
        <p:spPr bwMode="auto">
          <a:xfrm>
            <a:off x="437660" y="1930980"/>
            <a:ext cx="110452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4b. Use algebra tiles to solve the equations. Check each solution using symbols. </a:t>
            </a:r>
          </a:p>
        </p:txBody>
      </p:sp>
      <p:pic>
        <p:nvPicPr>
          <p:cNvPr id="2" name="Picture 2" descr="A group of squares with numbers&#10;&#10;AI-generated content may be incorrect.">
            <a:extLst>
              <a:ext uri="{FF2B5EF4-FFF2-40B4-BE49-F238E27FC236}">
                <a16:creationId xmlns:a16="http://schemas.microsoft.com/office/drawing/2014/main" id="{823F44B2-90B3-11BC-BF97-D07992DE2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5435" y="3078913"/>
            <a:ext cx="6672922" cy="250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3408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79D70-D040-1599-AAE0-A63E4B4309D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8187309-2D6D-F326-D673-EFF130B1B59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35E0BC7-8D21-608B-2C40-990AC5AF2B6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D726D244-CD90-02DB-36B4-85AC6CC38E7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2CD88BB-02BF-076C-4FCC-7C0316D3D9D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6DC1247-9AC1-5245-F1B0-4F0AA0D24197}"/>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EXPERIMENTAL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5385842-0340-206A-1A44-F0E7381D49BD}"/>
              </a:ext>
            </a:extLst>
          </p:cNvPr>
          <p:cNvSpPr>
            <a:spLocks noChangeArrowheads="1"/>
          </p:cNvSpPr>
          <p:nvPr/>
        </p:nvSpPr>
        <p:spPr bwMode="auto">
          <a:xfrm>
            <a:off x="329592" y="1930980"/>
            <a:ext cx="1153281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Leo spun two spinners (each divided into 4 equal sections (orange, green, pink, blue) 15 times and recorded the results in a table: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(Orange–Green), (Pink–Blue), (Blue–Blue), (Green–Orange), (Orange–Orange), (Pink–Pink), (Green–Green), (Blue–Orange), (Orange–Pink), (Green–Blue), (Pink–Orange), (Blue–Green), (Orange–Orange), (Green–Pink), (Pink–Blue)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was the experimental probability that both spinners landed on the same colour? </a:t>
            </a:r>
          </a:p>
        </p:txBody>
      </p:sp>
    </p:spTree>
    <p:extLst>
      <p:ext uri="{BB962C8B-B14F-4D97-AF65-F5344CB8AC3E}">
        <p14:creationId xmlns:p14="http://schemas.microsoft.com/office/powerpoint/2010/main" val="38864517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78B19-DE59-4388-5F2E-E44AF7AA11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099DFE6-634D-7EE9-DFAB-391C5A15721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00248C6-35F9-FEBE-CFCC-10732194F79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76FEA94-F33D-7C8B-24D5-12B27EAC46B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3F5B5F2-5389-34A2-13AD-06AE621B420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05FE907-7FB3-38C8-E203-45DCD170B74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EXPERIMENTAL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5D7E70D-2CA9-74F0-ED7C-BD83AB33F859}"/>
              </a:ext>
            </a:extLst>
          </p:cNvPr>
          <p:cNvSpPr>
            <a:spLocks noChangeArrowheads="1"/>
          </p:cNvSpPr>
          <p:nvPr/>
        </p:nvSpPr>
        <p:spPr bwMode="auto">
          <a:xfrm>
            <a:off x="329592" y="1930980"/>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Rafa drew two marbles from a bag (with replacement) 20 times. The bag had 3 red, 2 blue, and 1 green marble.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Her recorded results were: (R-B), (G-R), (R-R), (B-B), (R-G), (B-R), (R-R), (G-G), (R-B), (B-G), (R-R), (G-R), (B-B), (R-G), (R-R), (B-R), (G-G), (R-B), (B-G), (R-R).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was the experimental probability that she drew two red marbles? </a:t>
            </a:r>
          </a:p>
        </p:txBody>
      </p:sp>
    </p:spTree>
    <p:extLst>
      <p:ext uri="{BB962C8B-B14F-4D97-AF65-F5344CB8AC3E}">
        <p14:creationId xmlns:p14="http://schemas.microsoft.com/office/powerpoint/2010/main" val="27850367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A1A06-A58B-AEE8-7DD3-122B260DC18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1576A7B-DA2C-4467-9E54-BD5786F2977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54D5159-B2B5-7261-2A33-F3A4235EC62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4752C0B-782E-C582-9C1E-D9E15BA04CF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EC80039-0A3F-C28E-A9DD-B3C1A28B2F7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024F7C6-FC0B-E22C-F864-67ED4ED0B40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EXPERIMENTAL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4ADB476-DC35-C250-5CF2-865229F3EC92}"/>
              </a:ext>
            </a:extLst>
          </p:cNvPr>
          <p:cNvSpPr>
            <a:spLocks noChangeArrowheads="1"/>
          </p:cNvSpPr>
          <p:nvPr/>
        </p:nvSpPr>
        <p:spPr bwMode="auto">
          <a:xfrm>
            <a:off x="329592" y="1930980"/>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 Arjun flipped a coin and rolled a die 9 times and recorded the results in a table: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(H-3), (T-6), (H-2), (H-5,) (T-4), (H-1), (T-2), (H-6), (T-3).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was the experimental probability that he got heads and an even number?</a:t>
            </a:r>
          </a:p>
        </p:txBody>
      </p:sp>
    </p:spTree>
    <p:extLst>
      <p:ext uri="{BB962C8B-B14F-4D97-AF65-F5344CB8AC3E}">
        <p14:creationId xmlns:p14="http://schemas.microsoft.com/office/powerpoint/2010/main" val="18445597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34708-07F9-0AAD-538F-01889E69092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6E64174-99F8-FFCF-4F25-74484277AA38}"/>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DCEC89FC-6F9D-B6A2-5958-2F0952925EC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E490833-6F08-9021-C1E1-4DF9C37E942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D319B11-8280-2F14-E796-D8E1F2BA5A4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669C59B-0567-798B-54AD-54DC7B1B140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EXPERIMENTAL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E7D2123-80EE-AC52-B84F-A49AA5FA9693}"/>
              </a:ext>
            </a:extLst>
          </p:cNvPr>
          <p:cNvSpPr>
            <a:spLocks noChangeArrowheads="1"/>
          </p:cNvSpPr>
          <p:nvPr/>
        </p:nvSpPr>
        <p:spPr bwMode="auto">
          <a:xfrm>
            <a:off x="329592" y="1930980"/>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Flip a coin and roll a die 20 times. Record each outcome in a table.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Count how many times you got HEADS and an EVEN NUMBER. Calculate the experimental probability. </a:t>
            </a:r>
          </a:p>
        </p:txBody>
      </p:sp>
    </p:spTree>
    <p:extLst>
      <p:ext uri="{BB962C8B-B14F-4D97-AF65-F5344CB8AC3E}">
        <p14:creationId xmlns:p14="http://schemas.microsoft.com/office/powerpoint/2010/main" val="36217836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481B3-B6D6-83E3-6409-966CB7C7F46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67DE203-BC69-D7E7-11AD-83BFCD8E669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733EBAB-914A-E033-19E7-3701211B429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560F63E-5004-B1DD-2999-A3AD71A3C04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75CD1B8-19BC-B3D9-919C-E7D7E86F34D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E34B94D-2A3E-5343-F1C4-80F2DF75F67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EXPERIMENTAL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8D40370-77F2-9318-8DCA-75835B4B3ADD}"/>
              </a:ext>
            </a:extLst>
          </p:cNvPr>
          <p:cNvSpPr>
            <a:spLocks noChangeArrowheads="1"/>
          </p:cNvSpPr>
          <p:nvPr/>
        </p:nvSpPr>
        <p:spPr bwMode="auto">
          <a:xfrm>
            <a:off x="329592" y="1930980"/>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Flip a coin and role a die 100 times. Record each outcome in a table.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Count how many times you got HEADS and an EVEN NUMBER. Calculate the experimental probability.</a:t>
            </a:r>
          </a:p>
        </p:txBody>
      </p:sp>
    </p:spTree>
    <p:extLst>
      <p:ext uri="{BB962C8B-B14F-4D97-AF65-F5344CB8AC3E}">
        <p14:creationId xmlns:p14="http://schemas.microsoft.com/office/powerpoint/2010/main" val="15995338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C8F9F-126F-D256-A881-C1396859D1F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9B907DB-44E5-0A4F-51C5-0EE41028C92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48341AC-8C54-D3DF-DFE8-6244B3E22AA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0CB4D2C-9213-1BC7-B053-2FB6716210A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1D410DF-ADF6-7301-C93C-B49CDA19DF3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F76002C-DA35-22BE-2B11-C4CE2FA46F6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EXPERIMENTAL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8D270AB-74BE-5069-1C7A-E5C7AB2065D8}"/>
              </a:ext>
            </a:extLst>
          </p:cNvPr>
          <p:cNvSpPr>
            <a:spLocks noChangeArrowheads="1"/>
          </p:cNvSpPr>
          <p:nvPr/>
        </p:nvSpPr>
        <p:spPr bwMode="auto">
          <a:xfrm>
            <a:off x="329592" y="1930980"/>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 Choose any two tools (dice, coins, spinners, cards, marbles) and design your own experiment with 30 trials. Record your results and calculate the experimental probability for a specific event. </a:t>
            </a:r>
          </a:p>
        </p:txBody>
      </p:sp>
    </p:spTree>
    <p:extLst>
      <p:ext uri="{BB962C8B-B14F-4D97-AF65-F5344CB8AC3E}">
        <p14:creationId xmlns:p14="http://schemas.microsoft.com/office/powerpoint/2010/main" val="4684149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BC598-024A-03E7-B351-7FB19D97EC9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286A591-0F70-ABE5-4AAB-0F8BAA85C7A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3F073CD-62DE-75EC-23D0-0F06B9C6D5D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4D479CC-0D1B-833C-B856-71F1605ECBD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5A60DFE-44F1-BABC-FC8B-351D7B72714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48EF239-4FA5-4EEB-D93E-FDF2A4F82C8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EXPERIMENTAL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3DC7973-4C40-9DBD-72E2-CB972D8DFED0}"/>
              </a:ext>
            </a:extLst>
          </p:cNvPr>
          <p:cNvSpPr>
            <a:spLocks noChangeArrowheads="1"/>
          </p:cNvSpPr>
          <p:nvPr/>
        </p:nvSpPr>
        <p:spPr bwMode="auto">
          <a:xfrm>
            <a:off x="329592" y="1930980"/>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9. Roll two ten-sided dice 100 times and record the results.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Calculate the experimental probability of rolling a sum of 11.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Calculate the theoretical probability.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How do your results compare to the theoretical probability? Why do you think this is?</a:t>
            </a:r>
          </a:p>
        </p:txBody>
      </p:sp>
    </p:spTree>
    <p:extLst>
      <p:ext uri="{BB962C8B-B14F-4D97-AF65-F5344CB8AC3E}">
        <p14:creationId xmlns:p14="http://schemas.microsoft.com/office/powerpoint/2010/main" val="17348944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D847A0-4A81-262D-F907-A0519627507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3D60BFC6-A836-6BE4-BC36-89DE786CCCAA}"/>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7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RATIOS</a:t>
            </a:r>
          </a:p>
        </p:txBody>
      </p:sp>
      <p:grpSp>
        <p:nvGrpSpPr>
          <p:cNvPr id="3" name="Group 2">
            <a:extLst>
              <a:ext uri="{FF2B5EF4-FFF2-40B4-BE49-F238E27FC236}">
                <a16:creationId xmlns:a16="http://schemas.microsoft.com/office/drawing/2014/main" id="{4F1AE37F-008D-6CB6-9A11-3B5696DF3F92}"/>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ABDC16EB-4683-B711-B88D-4323416EC38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7BD507BF-25A7-B39C-0C41-4FD6FF3B5A28}"/>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EF1E88EB-0C84-75B5-658B-FC353DE7E67A}"/>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656092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37CC-9A25-A797-C164-2F0CFEC18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F0FAF7-AE20-A474-7A35-EABE064AA3C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D644E0A-698F-932D-4D14-6A5E7F8D6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BCA0515-49E3-30FF-5192-7391D95199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625DF-A1D8-3209-0D52-05785B7A2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481E773-2817-1C0F-C443-5291315C81A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RATIOS: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35C0892-545F-B1E3-1FBF-099EB2FE0E99}"/>
              </a:ext>
            </a:extLst>
          </p:cNvPr>
          <p:cNvSpPr>
            <a:spLocks noChangeArrowheads="1"/>
          </p:cNvSpPr>
          <p:nvPr/>
        </p:nvSpPr>
        <p:spPr bwMode="auto">
          <a:xfrm>
            <a:off x="284210" y="1714340"/>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Simply the following ratios. </a:t>
            </a:r>
          </a:p>
        </p:txBody>
      </p:sp>
      <p:graphicFrame>
        <p:nvGraphicFramePr>
          <p:cNvPr id="2" name="Table 1">
            <a:extLst>
              <a:ext uri="{FF2B5EF4-FFF2-40B4-BE49-F238E27FC236}">
                <a16:creationId xmlns:a16="http://schemas.microsoft.com/office/drawing/2014/main" id="{10DFE0D3-0AA2-A7CE-A612-4A3DA36B8B25}"/>
              </a:ext>
            </a:extLst>
          </p:cNvPr>
          <p:cNvGraphicFramePr>
            <a:graphicFrameLocks noGrp="1"/>
          </p:cNvGraphicFramePr>
          <p:nvPr/>
        </p:nvGraphicFramePr>
        <p:xfrm>
          <a:off x="437660" y="2364854"/>
          <a:ext cx="10927377" cy="2778806"/>
        </p:xfrm>
        <a:graphic>
          <a:graphicData uri="http://schemas.openxmlformats.org/drawingml/2006/table">
            <a:tbl>
              <a:tblPr firstRow="1" bandRow="1">
                <a:tableStyleId>{5C22544A-7EE6-4342-B048-85BDC9FD1C3A}</a:tableStyleId>
              </a:tblPr>
              <a:tblGrid>
                <a:gridCol w="3642459">
                  <a:extLst>
                    <a:ext uri="{9D8B030D-6E8A-4147-A177-3AD203B41FA5}">
                      <a16:colId xmlns:a16="http://schemas.microsoft.com/office/drawing/2014/main" val="262964407"/>
                    </a:ext>
                  </a:extLst>
                </a:gridCol>
                <a:gridCol w="3642459">
                  <a:extLst>
                    <a:ext uri="{9D8B030D-6E8A-4147-A177-3AD203B41FA5}">
                      <a16:colId xmlns:a16="http://schemas.microsoft.com/office/drawing/2014/main" val="1171362453"/>
                    </a:ext>
                  </a:extLst>
                </a:gridCol>
                <a:gridCol w="3642459">
                  <a:extLst>
                    <a:ext uri="{9D8B030D-6E8A-4147-A177-3AD203B41FA5}">
                      <a16:colId xmlns:a16="http://schemas.microsoft.com/office/drawing/2014/main" val="2690879078"/>
                    </a:ext>
                  </a:extLst>
                </a:gridCol>
              </a:tblGrid>
              <a:tr h="1389403">
                <a:tc>
                  <a:txBody>
                    <a:bodyPr/>
                    <a:lstStyle/>
                    <a:p>
                      <a:pPr algn="ctr" rtl="0"/>
                      <a:r>
                        <a:rPr lang="en-CA" sz="2800" b="0" dirty="0">
                          <a:solidFill>
                            <a:schemeClr val="tx1"/>
                          </a:solidFill>
                        </a:rPr>
                        <a:t>12 : 18</a:t>
                      </a:r>
                      <a:br>
                        <a:rPr lang="en-CA" sz="2800" b="0" dirty="0">
                          <a:solidFill>
                            <a:schemeClr val="tx1"/>
                          </a:solidFill>
                        </a:rPr>
                      </a:br>
                      <a:endParaRPr lang="en-US" sz="2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dirty="0">
                          <a:solidFill>
                            <a:schemeClr val="tx1"/>
                          </a:solidFill>
                        </a:rPr>
                        <a:t>24 : 36</a:t>
                      </a:r>
                      <a:endParaRPr lang="en-CA" sz="2800" b="0" dirty="0">
                        <a:solidFill>
                          <a:schemeClr val="tx1"/>
                        </a:solidFill>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CA" sz="2800" b="0" dirty="0">
                          <a:solidFill>
                            <a:schemeClr val="tx1"/>
                          </a:solidFill>
                        </a:rPr>
                        <a:t>15 : 45</a:t>
                      </a:r>
                      <a:endParaRPr lang="en-US" sz="2800" b="0" dirty="0">
                        <a:solidFill>
                          <a:schemeClr val="tx1"/>
                        </a:solidFill>
                      </a:endParaRPr>
                    </a:p>
                    <a:p>
                      <a:pPr algn="ctr" rtl="0" fontAlgn="t">
                        <a:buNone/>
                      </a:pPr>
                      <a:endParaRPr lang="en-CA" sz="2800" b="0" dirty="0">
                        <a:solidFill>
                          <a:schemeClr val="tx1"/>
                        </a:solidFill>
                        <a:effectLst/>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042189"/>
                  </a:ext>
                </a:extLst>
              </a:tr>
              <a:tr h="13894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800" b="0" dirty="0">
                          <a:solidFill>
                            <a:schemeClr val="tx1"/>
                          </a:solidFill>
                        </a:rPr>
                        <a:t>21 : 28</a:t>
                      </a:r>
                      <a:endParaRPr lang="en-US" sz="2800" b="0" dirty="0">
                        <a:solidFill>
                          <a:schemeClr val="tx1"/>
                        </a:solidFill>
                      </a:endParaRPr>
                    </a:p>
                    <a:p>
                      <a:pPr algn="ctr"/>
                      <a:endParaRPr lang="en-US" sz="2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800" b="0" dirty="0">
                          <a:solidFill>
                            <a:schemeClr val="tx1"/>
                          </a:solidFill>
                        </a:rPr>
                        <a:t>32 : 48</a:t>
                      </a:r>
                      <a:endParaRPr lang="en-US" sz="2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800" b="0" dirty="0">
                          <a:solidFill>
                            <a:schemeClr val="tx1"/>
                          </a:solidFill>
                        </a:rPr>
                        <a:t>27 : 63</a:t>
                      </a:r>
                      <a:endParaRPr lang="en-US" sz="2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919430"/>
                  </a:ext>
                </a:extLst>
              </a:tr>
            </a:tbl>
          </a:graphicData>
        </a:graphic>
      </p:graphicFrame>
    </p:spTree>
    <p:extLst>
      <p:ext uri="{BB962C8B-B14F-4D97-AF65-F5344CB8AC3E}">
        <p14:creationId xmlns:p14="http://schemas.microsoft.com/office/powerpoint/2010/main" val="18853596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95586-0439-46E1-0DD1-B9AA3B7B595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A074DED-8A6D-18D5-9626-96677DCEFE1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D6385E1-C560-7C35-A919-FEF37D56379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A22BDF3-284E-22A6-6E60-241B5EAC448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CC772F5-0AFD-F3E5-2F9E-80C8B6F5A68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33D7311-5061-AFCC-298D-EB8223C1FFB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RATIOS: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7B4CC41-EB26-9C81-B145-D435D7F8D78F}"/>
              </a:ext>
            </a:extLst>
          </p:cNvPr>
          <p:cNvSpPr>
            <a:spLocks noChangeArrowheads="1"/>
          </p:cNvSpPr>
          <p:nvPr/>
        </p:nvSpPr>
        <p:spPr bwMode="auto">
          <a:xfrm>
            <a:off x="284210" y="1591045"/>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Find the missing values.</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 8 = 15 : ___</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lphaLcParenR"/>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___ : 9 = 4 : 6</a:t>
            </a:r>
          </a:p>
        </p:txBody>
      </p:sp>
    </p:spTree>
    <p:extLst>
      <p:ext uri="{BB962C8B-B14F-4D97-AF65-F5344CB8AC3E}">
        <p14:creationId xmlns:p14="http://schemas.microsoft.com/office/powerpoint/2010/main" val="49935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EDD71-D0D7-CB6A-464C-28443FACC0A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141B510-DDE3-3D15-5F4C-006E9320D6F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6DEF474-B594-E206-0EBE-44E04A9F7BD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A4C9D9B-87F9-2EDC-E21E-4534380F0E3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F2F9679-4EC7-753E-F607-F6A9A9E5F2E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5E558E7-FFE7-9724-EAFE-B9290531FDA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7 TWO-STEP EQUATIONS: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7D76CA2-C253-C5CC-E221-C9C986EFD875}"/>
              </a:ext>
            </a:extLst>
          </p:cNvPr>
          <p:cNvSpPr>
            <a:spLocks noChangeArrowheads="1"/>
          </p:cNvSpPr>
          <p:nvPr/>
        </p:nvSpPr>
        <p:spPr bwMode="auto">
          <a:xfrm>
            <a:off x="437660" y="1930980"/>
            <a:ext cx="110452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4c. Use algebra tiles to solve the equations. Check each solution using symbols. </a:t>
            </a:r>
          </a:p>
        </p:txBody>
      </p:sp>
      <p:pic>
        <p:nvPicPr>
          <p:cNvPr id="3" name="Picture 4" descr="A green rectangular object with white letters&#10;&#10;AI-generated content may be incorrect.">
            <a:extLst>
              <a:ext uri="{FF2B5EF4-FFF2-40B4-BE49-F238E27FC236}">
                <a16:creationId xmlns:a16="http://schemas.microsoft.com/office/drawing/2014/main" id="{BA488848-FEE8-7797-DBFD-A3F66E0D8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581" y="3315274"/>
            <a:ext cx="8980233" cy="226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8859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4493D-4A51-BC67-1472-B9AAC0DEBDD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11664A2-1088-12CF-3DB2-A6DBA95C15A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1BB143C-6930-14D8-D7B9-35883AF2F70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432874D-CB46-C0DC-BF75-F9E7110E41D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2394E9A-0038-33E6-24A2-84D982FB65A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C4A7DB8-9214-5BCF-A4A7-0E13515BA6F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RATIOS: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B30FD32-1ED6-4A51-ABE4-126397531B2A}"/>
              </a:ext>
            </a:extLst>
          </p:cNvPr>
          <p:cNvSpPr>
            <a:spLocks noChangeArrowheads="1"/>
          </p:cNvSpPr>
          <p:nvPr/>
        </p:nvSpPr>
        <p:spPr bwMode="auto">
          <a:xfrm>
            <a:off x="284210" y="197595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car travels 240 km in 4 hours.</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the unit rate in kilometres per hour?</a:t>
            </a:r>
          </a:p>
        </p:txBody>
      </p:sp>
    </p:spTree>
    <p:extLst>
      <p:ext uri="{BB962C8B-B14F-4D97-AF65-F5344CB8AC3E}">
        <p14:creationId xmlns:p14="http://schemas.microsoft.com/office/powerpoint/2010/main" val="3305137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405F2-230A-25EB-B98F-601726A03AD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726576A-87C9-7397-6223-5C84B2E7430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6225F10-CFBF-359F-2EE1-5E43EC22BF3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4E7F6A4-E56B-3A12-0DFE-EFE049D9B7C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B72DFDC-F109-25FB-3513-EA6D94AD25A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2CA8589-0B49-A555-D138-FA3B144D09D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RATIOS: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98A299C-6C4F-8E5C-4358-0BD88CF2E7AF}"/>
              </a:ext>
            </a:extLst>
          </p:cNvPr>
          <p:cNvSpPr>
            <a:spLocks noChangeArrowheads="1"/>
          </p:cNvSpPr>
          <p:nvPr/>
        </p:nvSpPr>
        <p:spPr bwMode="auto">
          <a:xfrm>
            <a:off x="284210" y="1975951"/>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 The ratio of red beads to blue beads is 3 : 7.</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If there are 40 beads in total, how many are red?</a:t>
            </a:r>
          </a:p>
        </p:txBody>
      </p:sp>
    </p:spTree>
    <p:extLst>
      <p:ext uri="{BB962C8B-B14F-4D97-AF65-F5344CB8AC3E}">
        <p14:creationId xmlns:p14="http://schemas.microsoft.com/office/powerpoint/2010/main" val="21352178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0AFF7-C745-EAD6-11D3-119FCC82C6A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EB85AE7-C043-8F80-E557-9151E827561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1D3CF24-1BA1-1D93-0B53-C1D67099E49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0830672-5A57-1F17-72E7-53337C9642A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DC73557-EDDC-FB25-776A-363527F853A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74481A4-9871-2126-7FDB-6F662249B8E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RATIOS: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C9F2C58-B7C4-A645-781B-ECE3001B313A}"/>
              </a:ext>
            </a:extLst>
          </p:cNvPr>
          <p:cNvSpPr>
            <a:spLocks noChangeArrowheads="1"/>
          </p:cNvSpPr>
          <p:nvPr/>
        </p:nvSpPr>
        <p:spPr bwMode="auto">
          <a:xfrm>
            <a:off x="284210" y="1760507"/>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 recipe uses flour and sugar in the ratio 4 : 5.</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If 20 cups of flour are used, how many cups of sugar are needed?</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015536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F67E6-9E18-C44B-8D85-70EFB00BA19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15842BD-E7AF-7DB5-D53B-6DB52B9299C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9691483-A159-6D2E-6DCC-8BE6AFB2485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A984235-0B73-F58C-582F-BD2C08F5BAF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1CB81AE-B800-D36E-CAA5-B8D3AA4B794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7D15F57-CA51-F2F8-8633-85C358E293E3}"/>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RATIOS: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54F9FEA-8B29-8CA1-B402-4A99DCD38AE1}"/>
              </a:ext>
            </a:extLst>
          </p:cNvPr>
          <p:cNvSpPr>
            <a:spLocks noChangeArrowheads="1"/>
          </p:cNvSpPr>
          <p:nvPr/>
        </p:nvSpPr>
        <p:spPr bwMode="auto">
          <a:xfrm>
            <a:off x="284210" y="1760506"/>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ratio of grade 6’s to grade 7’s in a class is 2 : 3.</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There are 30 students in total.</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many are grade 6’s? How many are grade 7’s?</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322780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DBE52-7BB2-0654-486E-77B7DD16A3D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0482DBE-BE49-61FC-F750-F4FA9AD6BD3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2FAEDC5-9D7F-61E8-AECC-246ADD24F20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9E057A7-4F52-C39F-0EBD-05B750CA0E2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1EA7674-FFA3-EE9B-ABCC-8CB6359D751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EE1E384-C8F0-6579-7DEB-CCE5BC71DC9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RATIOS: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B5B2424-64B1-FE0A-868D-3D0C58BBD98D}"/>
              </a:ext>
            </a:extLst>
          </p:cNvPr>
          <p:cNvSpPr>
            <a:spLocks noChangeArrowheads="1"/>
          </p:cNvSpPr>
          <p:nvPr/>
        </p:nvSpPr>
        <p:spPr bwMode="auto">
          <a:xfrm>
            <a:off x="284210" y="197595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7. Explain why the ratios 6 : 9 and 2 : 3 are equivalent.</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Use more than one method to justify your answer.</a:t>
            </a:r>
          </a:p>
        </p:txBody>
      </p:sp>
    </p:spTree>
    <p:extLst>
      <p:ext uri="{BB962C8B-B14F-4D97-AF65-F5344CB8AC3E}">
        <p14:creationId xmlns:p14="http://schemas.microsoft.com/office/powerpoint/2010/main" val="10786553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DE121-3C88-12FB-D788-37359A6A1D6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1B1E140-5EAE-6B88-5868-A6608F044B9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1ED8395-F113-8153-3667-090A224DAF5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7F34655-211C-F7E4-2D32-A4D305BF4EC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38ED439-243D-4AB5-683D-70695F473A2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7D4C49C-F250-762D-5DB7-5A902E4B37A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RATIOS: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E343CA4-5FEE-528A-2798-B8CDC2BF86FF}"/>
              </a:ext>
            </a:extLst>
          </p:cNvPr>
          <p:cNvSpPr>
            <a:spLocks noChangeArrowheads="1"/>
          </p:cNvSpPr>
          <p:nvPr/>
        </p:nvSpPr>
        <p:spPr bwMode="auto">
          <a:xfrm>
            <a:off x="284210" y="1760506"/>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8.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student says:</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“If you double both numbers in a ratio, the ratio changes.”</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Do you agree? Explain.</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105861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99554-A11A-1EF8-DCEE-E7A76E13CB4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CD7FA7F-CFF5-446D-5AD0-CA8D0AF3A5BA}"/>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6F2BCF80-5935-4455-0D59-CBBD8C210F9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BA0B471-F572-5742-943E-CE84665DCE8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E535E1C-D2AB-BFCC-E709-500A466EB5F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695F8E4-9FD3-35BC-97F6-857A28EA3951}"/>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RATIOS: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42DCFDE-789A-B55F-8397-0DDBF9B00DCD}"/>
              </a:ext>
            </a:extLst>
          </p:cNvPr>
          <p:cNvSpPr>
            <a:spLocks noChangeArrowheads="1"/>
          </p:cNvSpPr>
          <p:nvPr/>
        </p:nvSpPr>
        <p:spPr bwMode="auto">
          <a:xfrm>
            <a:off x="284210" y="1760506"/>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9. Without calculating exact values, determine which is greater:</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 : 5 or 7 : 9.</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your reasoning.</a:t>
            </a:r>
          </a:p>
        </p:txBody>
      </p:sp>
    </p:spTree>
    <p:extLst>
      <p:ext uri="{BB962C8B-B14F-4D97-AF65-F5344CB8AC3E}">
        <p14:creationId xmlns:p14="http://schemas.microsoft.com/office/powerpoint/2010/main" val="7986033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A7755-D055-E0F7-7207-13C81FEF31F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302CA93-BDB2-56EC-3EEB-4AEC7B6642D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1D61392A-C2E7-AF4E-9407-D591651B326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5DD7E32A-085B-8B7D-8369-356516C0D30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0A40994-55D5-5BA5-FFE6-978FF828AE8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9E72B89-A753-EB4C-ADAC-B094364B178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RATIOS: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999B192-9A4C-1E86-2463-40E4B5F98268}"/>
              </a:ext>
            </a:extLst>
          </p:cNvPr>
          <p:cNvSpPr>
            <a:spLocks noChangeArrowheads="1"/>
          </p:cNvSpPr>
          <p:nvPr/>
        </p:nvSpPr>
        <p:spPr bwMode="auto">
          <a:xfrm>
            <a:off x="284211" y="1760506"/>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10.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Create a real life situation that could be represented by the ratio 3 : 8.</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what each part represents.</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543838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355F1-F141-036B-75B9-49B661CB5E1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8CD5970-65B9-2B1B-310D-68CD38117E75}"/>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08E2D2B-E81F-7873-24FA-022A98F1B16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D03F1F2-E984-0C00-AACF-0875EB9028F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B325C57-A654-A836-DB3E-07A440A3588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A50D34E-A6ED-D5A0-06E6-FA90847A9B5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RATIOS: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EEE946F-4DFA-1E9A-413A-0CBF18C1BF56}"/>
              </a:ext>
            </a:extLst>
          </p:cNvPr>
          <p:cNvSpPr>
            <a:spLocks noChangeArrowheads="1"/>
          </p:cNvSpPr>
          <p:nvPr/>
        </p:nvSpPr>
        <p:spPr bwMode="auto">
          <a:xfrm>
            <a:off x="284211" y="1760506"/>
            <a:ext cx="10769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11. The ratio of cats to dogs is 5 : 7.</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If 3 more cats are added, does the ratio remain proportional?</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why or why not.</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251939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63C72-5549-ED48-E370-C1ECFD60E09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B724B9D-8327-4C90-D6CB-241DEBE3338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F431777-DAA9-D7D4-EAD1-FABC9101F36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664DFA9-EC8A-92A1-5C24-6AFAA754D06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34129D1-3928-CF6D-1725-94968B1FC9F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308ADDB-9F7A-22DF-EDE8-1551440C94BB}"/>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7 RATIOS: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4DBA2C5-6DB7-6A32-2E9D-8AA35AE601CB}"/>
              </a:ext>
            </a:extLst>
          </p:cNvPr>
          <p:cNvSpPr>
            <a:spLocks noChangeArrowheads="1"/>
          </p:cNvSpPr>
          <p:nvPr/>
        </p:nvSpPr>
        <p:spPr bwMode="auto">
          <a:xfrm>
            <a:off x="284211" y="1975950"/>
            <a:ext cx="107692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12. </a:t>
            </a: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how a ratio can be written as a fraction.</a:t>
            </a:r>
            <a:b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Use an example to support your explanation.</a:t>
            </a: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1003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4717</TotalTime>
  <Words>10154</Words>
  <Application>Microsoft Office PowerPoint</Application>
  <PresentationFormat>Widescreen</PresentationFormat>
  <Paragraphs>1328</Paragraphs>
  <Slides>253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253</vt:i4>
      </vt:variant>
    </vt:vector>
  </HeadingPairs>
  <TitlesOfParts>
    <vt:vector size="258" baseType="lpstr">
      <vt:lpstr>Aptos</vt:lpstr>
      <vt:lpstr>Aptos Display</vt:lpstr>
      <vt:lpstr>Arial</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 Mann</dc:creator>
  <cp:lastModifiedBy>Lucky Saini</cp:lastModifiedBy>
  <cp:revision>25</cp:revision>
  <cp:lastPrinted>2025-12-16T18:23:47Z</cp:lastPrinted>
  <dcterms:created xsi:type="dcterms:W3CDTF">2025-08-19T18:11:59Z</dcterms:created>
  <dcterms:modified xsi:type="dcterms:W3CDTF">2026-03-08T06:04:21Z</dcterms:modified>
</cp:coreProperties>
</file>