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402" r:id="rId3"/>
    <p:sldId id="403" r:id="rId4"/>
    <p:sldId id="404" r:id="rId5"/>
    <p:sldId id="405" r:id="rId6"/>
    <p:sldId id="406" r:id="rId7"/>
    <p:sldId id="407" r:id="rId8"/>
    <p:sldId id="408" r:id="rId9"/>
    <p:sldId id="409" r:id="rId10"/>
    <p:sldId id="410" r:id="rId11"/>
    <p:sldId id="411" r:id="rId12"/>
    <p:sldId id="412" r:id="rId13"/>
    <p:sldId id="413" r:id="rId14"/>
    <p:sldId id="414" r:id="rId15"/>
    <p:sldId id="415" r:id="rId16"/>
    <p:sldId id="416" r:id="rId17"/>
    <p:sldId id="417" r:id="rId18"/>
    <p:sldId id="418" r:id="rId19"/>
    <p:sldId id="419" r:id="rId20"/>
    <p:sldId id="420" r:id="rId21"/>
    <p:sldId id="421" r:id="rId22"/>
    <p:sldId id="422" r:id="rId23"/>
    <p:sldId id="423" r:id="rId24"/>
    <p:sldId id="424" r:id="rId25"/>
    <p:sldId id="425" r:id="rId26"/>
    <p:sldId id="426" r:id="rId27"/>
    <p:sldId id="427" r:id="rId28"/>
    <p:sldId id="428" r:id="rId29"/>
    <p:sldId id="429" r:id="rId30"/>
    <p:sldId id="430" r:id="rId31"/>
    <p:sldId id="431" r:id="rId32"/>
    <p:sldId id="432" r:id="rId33"/>
    <p:sldId id="433" r:id="rId34"/>
    <p:sldId id="434" r:id="rId35"/>
    <p:sldId id="435"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364"/>
    <p:restoredTop sz="94653"/>
  </p:normalViewPr>
  <p:slideViewPr>
    <p:cSldViewPr snapToGrid="0">
      <p:cViewPr varScale="1">
        <p:scale>
          <a:sx n="64" d="100"/>
          <a:sy n="64" d="100"/>
        </p:scale>
        <p:origin x="168" y="12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0A0E1C-71A9-5167-4501-2520EC01316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F7DAC9-B56A-E13A-08A0-EAE322046D5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6C8D5FA-CE3F-F38D-9166-A9940F299A41}"/>
              </a:ext>
            </a:extLst>
          </p:cNvPr>
          <p:cNvSpPr>
            <a:spLocks noGrp="1"/>
          </p:cNvSpPr>
          <p:nvPr>
            <p:ph type="dt" sz="half" idx="10"/>
          </p:nvPr>
        </p:nvSpPr>
        <p:spPr/>
        <p:txBody>
          <a:bodyPr/>
          <a:lstStyle/>
          <a:p>
            <a:fld id="{E1A9FB83-AE5B-3D4C-8588-468573559C52}" type="datetimeFigureOut">
              <a:rPr lang="en-US" smtClean="0"/>
              <a:t>2/22/26</a:t>
            </a:fld>
            <a:endParaRPr lang="en-US"/>
          </a:p>
        </p:txBody>
      </p:sp>
      <p:sp>
        <p:nvSpPr>
          <p:cNvPr id="5" name="Footer Placeholder 4">
            <a:extLst>
              <a:ext uri="{FF2B5EF4-FFF2-40B4-BE49-F238E27FC236}">
                <a16:creationId xmlns:a16="http://schemas.microsoft.com/office/drawing/2014/main" id="{CF1C20E6-68DD-B91F-8C88-1A87964157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13ECD1-878B-B17A-612E-80EAD4540E82}"/>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2387487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79E05-0923-1811-C490-CC2A4AFB588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76E1A5B-BA45-D6A0-F8F0-9874BEE13DE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39E9DB-3665-05CF-53F2-0B8139E8F5DB}"/>
              </a:ext>
            </a:extLst>
          </p:cNvPr>
          <p:cNvSpPr>
            <a:spLocks noGrp="1"/>
          </p:cNvSpPr>
          <p:nvPr>
            <p:ph type="dt" sz="half" idx="10"/>
          </p:nvPr>
        </p:nvSpPr>
        <p:spPr/>
        <p:txBody>
          <a:bodyPr/>
          <a:lstStyle/>
          <a:p>
            <a:fld id="{E1A9FB83-AE5B-3D4C-8588-468573559C52}" type="datetimeFigureOut">
              <a:rPr lang="en-US" smtClean="0"/>
              <a:t>2/22/26</a:t>
            </a:fld>
            <a:endParaRPr lang="en-US"/>
          </a:p>
        </p:txBody>
      </p:sp>
      <p:sp>
        <p:nvSpPr>
          <p:cNvPr id="5" name="Footer Placeholder 4">
            <a:extLst>
              <a:ext uri="{FF2B5EF4-FFF2-40B4-BE49-F238E27FC236}">
                <a16:creationId xmlns:a16="http://schemas.microsoft.com/office/drawing/2014/main" id="{A120E7AF-313F-3B3A-2496-DCD4149A33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43193B-D08C-B5A1-F4EB-3E0106A054C8}"/>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30967031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ED99019-E69F-583F-2F9F-F9C5F7CB8EE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F3D7F8F-901B-04C7-3A9E-C0F90BB0DB9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D1B73E-44F5-7AE6-9BB1-12434CBADAFA}"/>
              </a:ext>
            </a:extLst>
          </p:cNvPr>
          <p:cNvSpPr>
            <a:spLocks noGrp="1"/>
          </p:cNvSpPr>
          <p:nvPr>
            <p:ph type="dt" sz="half" idx="10"/>
          </p:nvPr>
        </p:nvSpPr>
        <p:spPr/>
        <p:txBody>
          <a:bodyPr/>
          <a:lstStyle/>
          <a:p>
            <a:fld id="{E1A9FB83-AE5B-3D4C-8588-468573559C52}" type="datetimeFigureOut">
              <a:rPr lang="en-US" smtClean="0"/>
              <a:t>2/22/26</a:t>
            </a:fld>
            <a:endParaRPr lang="en-US"/>
          </a:p>
        </p:txBody>
      </p:sp>
      <p:sp>
        <p:nvSpPr>
          <p:cNvPr id="5" name="Footer Placeholder 4">
            <a:extLst>
              <a:ext uri="{FF2B5EF4-FFF2-40B4-BE49-F238E27FC236}">
                <a16:creationId xmlns:a16="http://schemas.microsoft.com/office/drawing/2014/main" id="{58CAA04E-A617-3E75-B788-F1A4279C3E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254A40-98C7-10D3-3ED6-6D2946CFF542}"/>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4168057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298C90-8943-8E6A-87E1-9DA3E7D0E2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073B6B5-9D38-B2AD-4AA3-228E31E84F4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48B15AE-E6BA-F275-FFAD-90D73B5FC658}"/>
              </a:ext>
            </a:extLst>
          </p:cNvPr>
          <p:cNvSpPr>
            <a:spLocks noGrp="1"/>
          </p:cNvSpPr>
          <p:nvPr>
            <p:ph type="dt" sz="half" idx="10"/>
          </p:nvPr>
        </p:nvSpPr>
        <p:spPr/>
        <p:txBody>
          <a:bodyPr/>
          <a:lstStyle/>
          <a:p>
            <a:fld id="{E1A9FB83-AE5B-3D4C-8588-468573559C52}" type="datetimeFigureOut">
              <a:rPr lang="en-US" smtClean="0"/>
              <a:t>2/22/26</a:t>
            </a:fld>
            <a:endParaRPr lang="en-US"/>
          </a:p>
        </p:txBody>
      </p:sp>
      <p:sp>
        <p:nvSpPr>
          <p:cNvPr id="5" name="Footer Placeholder 4">
            <a:extLst>
              <a:ext uri="{FF2B5EF4-FFF2-40B4-BE49-F238E27FC236}">
                <a16:creationId xmlns:a16="http://schemas.microsoft.com/office/drawing/2014/main" id="{342F7B0F-4A89-15F2-8BA7-75812A596B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AB7B606-AF0F-65D4-906F-CB6B95C977FB}"/>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10913689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D3BFD-E4C9-B174-BC32-523C19E2931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B637160-272C-9ADE-8202-B48D4E260EB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43D4E3A-31BA-1A8B-5AD6-1430E085FD6F}"/>
              </a:ext>
            </a:extLst>
          </p:cNvPr>
          <p:cNvSpPr>
            <a:spLocks noGrp="1"/>
          </p:cNvSpPr>
          <p:nvPr>
            <p:ph type="dt" sz="half" idx="10"/>
          </p:nvPr>
        </p:nvSpPr>
        <p:spPr/>
        <p:txBody>
          <a:bodyPr/>
          <a:lstStyle/>
          <a:p>
            <a:fld id="{E1A9FB83-AE5B-3D4C-8588-468573559C52}" type="datetimeFigureOut">
              <a:rPr lang="en-US" smtClean="0"/>
              <a:t>2/22/26</a:t>
            </a:fld>
            <a:endParaRPr lang="en-US"/>
          </a:p>
        </p:txBody>
      </p:sp>
      <p:sp>
        <p:nvSpPr>
          <p:cNvPr id="5" name="Footer Placeholder 4">
            <a:extLst>
              <a:ext uri="{FF2B5EF4-FFF2-40B4-BE49-F238E27FC236}">
                <a16:creationId xmlns:a16="http://schemas.microsoft.com/office/drawing/2014/main" id="{E28234EF-009C-D68C-7C6C-C30AD9E89F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981230-895F-F852-1E49-43BE3ED0E316}"/>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27079138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44BE0A-27B2-C196-28F5-C893942E4BC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4C43E50-6364-461B-4DBE-45215C866DE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A2ADD0-A0ED-C95C-9B6D-0DC36669547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0B428F7-FF29-794F-262B-6A5991639428}"/>
              </a:ext>
            </a:extLst>
          </p:cNvPr>
          <p:cNvSpPr>
            <a:spLocks noGrp="1"/>
          </p:cNvSpPr>
          <p:nvPr>
            <p:ph type="dt" sz="half" idx="10"/>
          </p:nvPr>
        </p:nvSpPr>
        <p:spPr/>
        <p:txBody>
          <a:bodyPr/>
          <a:lstStyle/>
          <a:p>
            <a:fld id="{E1A9FB83-AE5B-3D4C-8588-468573559C52}" type="datetimeFigureOut">
              <a:rPr lang="en-US" smtClean="0"/>
              <a:t>2/22/26</a:t>
            </a:fld>
            <a:endParaRPr lang="en-US"/>
          </a:p>
        </p:txBody>
      </p:sp>
      <p:sp>
        <p:nvSpPr>
          <p:cNvPr id="6" name="Footer Placeholder 5">
            <a:extLst>
              <a:ext uri="{FF2B5EF4-FFF2-40B4-BE49-F238E27FC236}">
                <a16:creationId xmlns:a16="http://schemas.microsoft.com/office/drawing/2014/main" id="{837C99F1-4CC2-2905-EDA0-B3F45F6890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E8ADBB-B7E9-06B6-EC1C-24F6724DE172}"/>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3633325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AA5FE6-F4AD-794A-7BDB-DC7742BDA57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3EFE8C7-CDCE-4B5F-0B85-705B983D5A3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9BA8772-ED67-8FC0-2C8F-353D794A6D1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0D9DB0B-2220-D60F-80DD-11C98C370BE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214293B-651B-375A-47CC-C8780316826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864742B-5082-020A-CE90-F0604A5B3ECC}"/>
              </a:ext>
            </a:extLst>
          </p:cNvPr>
          <p:cNvSpPr>
            <a:spLocks noGrp="1"/>
          </p:cNvSpPr>
          <p:nvPr>
            <p:ph type="dt" sz="half" idx="10"/>
          </p:nvPr>
        </p:nvSpPr>
        <p:spPr/>
        <p:txBody>
          <a:bodyPr/>
          <a:lstStyle/>
          <a:p>
            <a:fld id="{E1A9FB83-AE5B-3D4C-8588-468573559C52}" type="datetimeFigureOut">
              <a:rPr lang="en-US" smtClean="0"/>
              <a:t>2/22/26</a:t>
            </a:fld>
            <a:endParaRPr lang="en-US"/>
          </a:p>
        </p:txBody>
      </p:sp>
      <p:sp>
        <p:nvSpPr>
          <p:cNvPr id="8" name="Footer Placeholder 7">
            <a:extLst>
              <a:ext uri="{FF2B5EF4-FFF2-40B4-BE49-F238E27FC236}">
                <a16:creationId xmlns:a16="http://schemas.microsoft.com/office/drawing/2014/main" id="{CCAA1F57-4394-4FB7-0C23-249473C321C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354482E-0D7D-4056-6594-804027EF959D}"/>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11823683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4B00A-B766-96EA-BBAF-E67EB70D271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F8DA4AF-AC52-3BB7-2E87-4A83ED8D8C51}"/>
              </a:ext>
            </a:extLst>
          </p:cNvPr>
          <p:cNvSpPr>
            <a:spLocks noGrp="1"/>
          </p:cNvSpPr>
          <p:nvPr>
            <p:ph type="dt" sz="half" idx="10"/>
          </p:nvPr>
        </p:nvSpPr>
        <p:spPr/>
        <p:txBody>
          <a:bodyPr/>
          <a:lstStyle/>
          <a:p>
            <a:fld id="{E1A9FB83-AE5B-3D4C-8588-468573559C52}" type="datetimeFigureOut">
              <a:rPr lang="en-US" smtClean="0"/>
              <a:t>2/22/26</a:t>
            </a:fld>
            <a:endParaRPr lang="en-US"/>
          </a:p>
        </p:txBody>
      </p:sp>
      <p:sp>
        <p:nvSpPr>
          <p:cNvPr id="4" name="Footer Placeholder 3">
            <a:extLst>
              <a:ext uri="{FF2B5EF4-FFF2-40B4-BE49-F238E27FC236}">
                <a16:creationId xmlns:a16="http://schemas.microsoft.com/office/drawing/2014/main" id="{6BCACA9C-0E5B-2696-E561-D2F2520C224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CE18C20-BA29-928F-676F-DB3287B034FE}"/>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39188618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90DEB4-00F4-FF6B-37CB-634B44CF54F3}"/>
              </a:ext>
            </a:extLst>
          </p:cNvPr>
          <p:cNvSpPr>
            <a:spLocks noGrp="1"/>
          </p:cNvSpPr>
          <p:nvPr>
            <p:ph type="dt" sz="half" idx="10"/>
          </p:nvPr>
        </p:nvSpPr>
        <p:spPr/>
        <p:txBody>
          <a:bodyPr/>
          <a:lstStyle/>
          <a:p>
            <a:fld id="{E1A9FB83-AE5B-3D4C-8588-468573559C52}" type="datetimeFigureOut">
              <a:rPr lang="en-US" smtClean="0"/>
              <a:t>2/22/26</a:t>
            </a:fld>
            <a:endParaRPr lang="en-US"/>
          </a:p>
        </p:txBody>
      </p:sp>
      <p:sp>
        <p:nvSpPr>
          <p:cNvPr id="3" name="Footer Placeholder 2">
            <a:extLst>
              <a:ext uri="{FF2B5EF4-FFF2-40B4-BE49-F238E27FC236}">
                <a16:creationId xmlns:a16="http://schemas.microsoft.com/office/drawing/2014/main" id="{670759AB-3581-5962-AA29-22AF57F227E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0AD1DEC-1EC2-0314-2E6C-D9C575E8D9CC}"/>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4220769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C7515-4102-2A45-D537-EE868E77236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EAD28BD-7444-C66A-F69A-EF9C4EEA245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1159DE2-E203-751B-4A3D-36B050DBA4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5A82F34-5B29-B1ED-B50A-05C99DB2B74B}"/>
              </a:ext>
            </a:extLst>
          </p:cNvPr>
          <p:cNvSpPr>
            <a:spLocks noGrp="1"/>
          </p:cNvSpPr>
          <p:nvPr>
            <p:ph type="dt" sz="half" idx="10"/>
          </p:nvPr>
        </p:nvSpPr>
        <p:spPr/>
        <p:txBody>
          <a:bodyPr/>
          <a:lstStyle/>
          <a:p>
            <a:fld id="{E1A9FB83-AE5B-3D4C-8588-468573559C52}" type="datetimeFigureOut">
              <a:rPr lang="en-US" smtClean="0"/>
              <a:t>2/22/26</a:t>
            </a:fld>
            <a:endParaRPr lang="en-US"/>
          </a:p>
        </p:txBody>
      </p:sp>
      <p:sp>
        <p:nvSpPr>
          <p:cNvPr id="6" name="Footer Placeholder 5">
            <a:extLst>
              <a:ext uri="{FF2B5EF4-FFF2-40B4-BE49-F238E27FC236}">
                <a16:creationId xmlns:a16="http://schemas.microsoft.com/office/drawing/2014/main" id="{D76DCAC4-6309-1DE7-3D48-D61332C1D6B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3CEDFF-9FBC-14E6-B4C4-B35C08CBB7D2}"/>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3503571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1D6C22-C919-0C09-7383-1DA4863F0D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14608F8-EAF5-BC4D-03B0-28ACA4C992C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496C450-11D4-5876-7F05-ABDD923BFF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61E0DA6-D145-4C88-9366-7699D1721B67}"/>
              </a:ext>
            </a:extLst>
          </p:cNvPr>
          <p:cNvSpPr>
            <a:spLocks noGrp="1"/>
          </p:cNvSpPr>
          <p:nvPr>
            <p:ph type="dt" sz="half" idx="10"/>
          </p:nvPr>
        </p:nvSpPr>
        <p:spPr/>
        <p:txBody>
          <a:bodyPr/>
          <a:lstStyle/>
          <a:p>
            <a:fld id="{E1A9FB83-AE5B-3D4C-8588-468573559C52}" type="datetimeFigureOut">
              <a:rPr lang="en-US" smtClean="0"/>
              <a:t>2/22/26</a:t>
            </a:fld>
            <a:endParaRPr lang="en-US"/>
          </a:p>
        </p:txBody>
      </p:sp>
      <p:sp>
        <p:nvSpPr>
          <p:cNvPr id="6" name="Footer Placeholder 5">
            <a:extLst>
              <a:ext uri="{FF2B5EF4-FFF2-40B4-BE49-F238E27FC236}">
                <a16:creationId xmlns:a16="http://schemas.microsoft.com/office/drawing/2014/main" id="{1A0CDD07-CA11-5E2F-8451-A424B6A2A91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497356-A12D-8339-E9BE-D827F16420C7}"/>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7407732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CB8FD7F-7798-A4C3-397C-968D7DB2692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12796F3-0B4D-8A34-8EE3-CC3B2AE364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24072C1-9169-089F-91B5-E427F00050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1A9FB83-AE5B-3D4C-8588-468573559C52}" type="datetimeFigureOut">
              <a:rPr lang="en-US" smtClean="0"/>
              <a:t>2/22/26</a:t>
            </a:fld>
            <a:endParaRPr lang="en-US"/>
          </a:p>
        </p:txBody>
      </p:sp>
      <p:sp>
        <p:nvSpPr>
          <p:cNvPr id="5" name="Footer Placeholder 4">
            <a:extLst>
              <a:ext uri="{FF2B5EF4-FFF2-40B4-BE49-F238E27FC236}">
                <a16:creationId xmlns:a16="http://schemas.microsoft.com/office/drawing/2014/main" id="{0FE0EDD0-D860-6C4C-3B94-3E88D3FF08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2C79F8C4-666F-C1BF-AC13-0D89AFDF986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96895FC-7136-C44A-81A0-07755FBB13E6}" type="slidenum">
              <a:rPr lang="en-US" smtClean="0"/>
              <a:t>‹#›</a:t>
            </a:fld>
            <a:endParaRPr lang="en-US"/>
          </a:p>
        </p:txBody>
      </p:sp>
    </p:spTree>
    <p:extLst>
      <p:ext uri="{BB962C8B-B14F-4D97-AF65-F5344CB8AC3E}">
        <p14:creationId xmlns:p14="http://schemas.microsoft.com/office/powerpoint/2010/main" val="24598730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6" name="Text Box 2">
            <a:extLst>
              <a:ext uri="{FF2B5EF4-FFF2-40B4-BE49-F238E27FC236}">
                <a16:creationId xmlns:a16="http://schemas.microsoft.com/office/drawing/2014/main" id="{F11B2BCC-FD86-2CD7-F85C-7FF327BFFD94}"/>
              </a:ext>
            </a:extLst>
          </p:cNvPr>
          <p:cNvSpPr txBox="1"/>
          <p:nvPr/>
        </p:nvSpPr>
        <p:spPr>
          <a:xfrm>
            <a:off x="1201678" y="2448151"/>
            <a:ext cx="9788643" cy="80037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r>
              <a:rPr lang="en-CA" sz="4000" kern="100" dirty="0">
                <a:solidFill>
                  <a:schemeClr val="bg1"/>
                </a:solidFill>
                <a:latin typeface="+mj-lt"/>
                <a:ea typeface="Aptos" panose="020B0004020202020204" pitchFamily="34" charset="0"/>
                <a:cs typeface="Times New Roman" panose="02020603050405020304" pitchFamily="18" charset="0"/>
              </a:rPr>
              <a:t>GRADE 7 PRACTICE QUESTIONS </a:t>
            </a:r>
          </a:p>
          <a:p>
            <a:pPr algn="ctr"/>
            <a:r>
              <a:rPr lang="en-CA" sz="6000" b="1" kern="100" dirty="0">
                <a:solidFill>
                  <a:schemeClr val="bg1"/>
                </a:solidFill>
                <a:latin typeface="+mj-lt"/>
                <a:ea typeface="Aptos" panose="020B0004020202020204" pitchFamily="34" charset="0"/>
                <a:cs typeface="Times New Roman" panose="02020603050405020304" pitchFamily="18" charset="0"/>
              </a:rPr>
              <a:t>CIRCLE GEOMETRY</a:t>
            </a:r>
          </a:p>
        </p:txBody>
      </p:sp>
      <p:grpSp>
        <p:nvGrpSpPr>
          <p:cNvPr id="3" name="Group 2">
            <a:extLst>
              <a:ext uri="{FF2B5EF4-FFF2-40B4-BE49-F238E27FC236}">
                <a16:creationId xmlns:a16="http://schemas.microsoft.com/office/drawing/2014/main" id="{19BAEC7F-C769-8406-B355-E0C589D84095}"/>
              </a:ext>
            </a:extLst>
          </p:cNvPr>
          <p:cNvGrpSpPr/>
          <p:nvPr/>
        </p:nvGrpSpPr>
        <p:grpSpPr>
          <a:xfrm>
            <a:off x="271077" y="91715"/>
            <a:ext cx="4920331" cy="1422087"/>
            <a:chOff x="2430532" y="761755"/>
            <a:chExt cx="6267545" cy="2222462"/>
          </a:xfrm>
        </p:grpSpPr>
        <p:pic>
          <p:nvPicPr>
            <p:cNvPr id="8" name="Picture 7" descr="A black and white logo&#10;&#10;AI-generated content may be incorrect.">
              <a:extLst>
                <a:ext uri="{FF2B5EF4-FFF2-40B4-BE49-F238E27FC236}">
                  <a16:creationId xmlns:a16="http://schemas.microsoft.com/office/drawing/2014/main" id="{43F3BE70-D1B6-7AF8-9E5A-F09C4B9B9E5D}"/>
                </a:ext>
              </a:extLst>
            </p:cNvPr>
            <p:cNvPicPr>
              <a:picLocks noChangeAspect="1"/>
            </p:cNvPicPr>
            <p:nvPr/>
          </p:nvPicPr>
          <p:blipFill>
            <a:blip r:embed="rId2"/>
            <a:srcRect t="27729" r="75903" b="47306"/>
            <a:stretch>
              <a:fillRect/>
            </a:stretch>
          </p:blipFill>
          <p:spPr>
            <a:xfrm>
              <a:off x="2430532" y="761755"/>
              <a:ext cx="1895764" cy="2222462"/>
            </a:xfrm>
            <a:prstGeom prst="rect">
              <a:avLst/>
            </a:prstGeom>
          </p:spPr>
        </p:pic>
        <p:sp>
          <p:nvSpPr>
            <p:cNvPr id="9" name="Text Box 2">
              <a:extLst>
                <a:ext uri="{FF2B5EF4-FFF2-40B4-BE49-F238E27FC236}">
                  <a16:creationId xmlns:a16="http://schemas.microsoft.com/office/drawing/2014/main" id="{44C0351B-0363-F377-BC31-E6A9A73C45C7}"/>
                </a:ext>
              </a:extLst>
            </p:cNvPr>
            <p:cNvSpPr txBox="1"/>
            <p:nvPr/>
          </p:nvSpPr>
          <p:spPr>
            <a:xfrm>
              <a:off x="4330716" y="2139177"/>
              <a:ext cx="4362939" cy="80037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2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pic>
          <p:nvPicPr>
            <p:cNvPr id="2" name="Picture 1" descr="A black and white logo&#10;&#10;AI-generated content may be incorrect.">
              <a:extLst>
                <a:ext uri="{FF2B5EF4-FFF2-40B4-BE49-F238E27FC236}">
                  <a16:creationId xmlns:a16="http://schemas.microsoft.com/office/drawing/2014/main" id="{2BDEA459-AB60-D706-295C-AAD2355B6C7E}"/>
                </a:ext>
              </a:extLst>
            </p:cNvPr>
            <p:cNvPicPr>
              <a:picLocks noChangeAspect="1"/>
            </p:cNvPicPr>
            <p:nvPr/>
          </p:nvPicPr>
          <p:blipFill>
            <a:blip r:embed="rId2"/>
            <a:srcRect l="23285" t="37318" r="5666" b="51187"/>
            <a:stretch>
              <a:fillRect/>
            </a:stretch>
          </p:blipFill>
          <p:spPr>
            <a:xfrm>
              <a:off x="4326296" y="1472798"/>
              <a:ext cx="4371781" cy="800375"/>
            </a:xfrm>
            <a:prstGeom prst="rect">
              <a:avLst/>
            </a:prstGeom>
          </p:spPr>
        </p:pic>
      </p:grpSp>
    </p:spTree>
    <p:extLst>
      <p:ext uri="{BB962C8B-B14F-4D97-AF65-F5344CB8AC3E}">
        <p14:creationId xmlns:p14="http://schemas.microsoft.com/office/powerpoint/2010/main" val="35988532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5A042A-C4DB-0B8B-F470-C50AD7462024}"/>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C537A9C1-2B9D-9B49-6518-A64F6878FE67}"/>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CA8D38D3-A6FA-00A3-F7E2-2B5C863CC435}"/>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CEAAA416-DCCE-FBAB-1708-9F3287E90F3C}"/>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EAE95D6E-DE76-10D4-B2D6-6CAD591F6598}"/>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02AA2B2F-C265-C0E1-A194-3D44E2691724}"/>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CIRCLES: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AREA AND CIRCUMFERENCE: CLOSED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400A472F-8B65-82C1-1802-469704CB028F}"/>
              </a:ext>
            </a:extLst>
          </p:cNvPr>
          <p:cNvSpPr>
            <a:spLocks noChangeArrowheads="1"/>
          </p:cNvSpPr>
          <p:nvPr/>
        </p:nvSpPr>
        <p:spPr bwMode="auto">
          <a:xfrm>
            <a:off x="437660" y="1930980"/>
            <a:ext cx="11254987"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9. The Canadian toonie has two parts:</a:t>
            </a:r>
          </a:p>
          <a:p>
            <a:pPr marL="285750" indent="-285750">
              <a:buFont typeface="Arial" panose="020B0604020202020204" pitchFamily="34" charset="0"/>
              <a:buChar char="•"/>
            </a:pPr>
            <a:r>
              <a:rPr lang="en-CA" sz="2800" dirty="0">
                <a:solidFill>
                  <a:srgbClr val="000000"/>
                </a:solidFill>
                <a:ea typeface="Times New Roman" panose="02020603050405020304" pitchFamily="18" charset="0"/>
                <a:cs typeface="Arial" panose="020B0604020202020204" pitchFamily="34" charset="0"/>
              </a:rPr>
              <a:t>an outer ring (made of nickel plating)</a:t>
            </a:r>
          </a:p>
          <a:p>
            <a:pPr marL="285750" indent="-285750">
              <a:buFont typeface="Arial" panose="020B0604020202020204" pitchFamily="34" charset="0"/>
              <a:buChar char="•"/>
            </a:pPr>
            <a:r>
              <a:rPr lang="en-CA" sz="2800" dirty="0">
                <a:solidFill>
                  <a:srgbClr val="000000"/>
                </a:solidFill>
                <a:ea typeface="Times New Roman" panose="02020603050405020304" pitchFamily="18" charset="0"/>
                <a:cs typeface="Arial" panose="020B0604020202020204" pitchFamily="34" charset="0"/>
              </a:rPr>
              <a:t>an inner circle with a diameter of 16mm (made of brass) </a:t>
            </a:r>
          </a:p>
          <a:p>
            <a:r>
              <a:rPr lang="en-CA" sz="2800" dirty="0">
                <a:solidFill>
                  <a:srgbClr val="000000"/>
                </a:solidFill>
                <a:ea typeface="Times New Roman" panose="02020603050405020304" pitchFamily="18" charset="0"/>
                <a:cs typeface="Arial" panose="020B0604020202020204" pitchFamily="34" charset="0"/>
              </a:rPr>
              <a:t>What is the area of the outer ring, rounded to the nearest hundredth of a square millimeter? </a:t>
            </a:r>
          </a:p>
        </p:txBody>
      </p:sp>
    </p:spTree>
    <p:extLst>
      <p:ext uri="{BB962C8B-B14F-4D97-AF65-F5344CB8AC3E}">
        <p14:creationId xmlns:p14="http://schemas.microsoft.com/office/powerpoint/2010/main" val="18305726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101CF1-1112-CE00-736B-B5553E49B002}"/>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337507A4-9CE8-ACB4-84BC-960D3590BE77}"/>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E617C116-2628-6F16-6DF4-CC9C8639E30B}"/>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979E1DE8-1653-06FD-67F7-913EB17E97D5}"/>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67E3F122-3F00-425D-4C15-FB9F80DE3406}"/>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C18A3C35-9F4D-6258-AF48-192179DF3C02}"/>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CIRCLES: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AREA AND CIRCUMFERENCE: CLOSED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94BEA70E-ED92-F2A8-AD56-82E75E4084F5}"/>
              </a:ext>
            </a:extLst>
          </p:cNvPr>
          <p:cNvSpPr>
            <a:spLocks noChangeArrowheads="1"/>
          </p:cNvSpPr>
          <p:nvPr/>
        </p:nvSpPr>
        <p:spPr bwMode="auto">
          <a:xfrm>
            <a:off x="437660" y="1975950"/>
            <a:ext cx="11254987"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10. Construct a circle with these measurements:</a:t>
            </a:r>
          </a:p>
          <a:p>
            <a:pPr marL="514350" indent="-51435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a radius of 6cm</a:t>
            </a:r>
          </a:p>
          <a:p>
            <a:pPr marL="514350" indent="-514350">
              <a:buFont typeface="+mj-lt"/>
              <a:buAutoNum type="alphaLcParenR"/>
            </a:pPr>
            <a:endParaRPr lang="en-CA" sz="2800" dirty="0">
              <a:solidFill>
                <a:srgbClr val="000000"/>
              </a:solidFill>
              <a:ea typeface="Times New Roman" panose="02020603050405020304" pitchFamily="18" charset="0"/>
              <a:cs typeface="Arial" panose="020B0604020202020204" pitchFamily="34" charset="0"/>
            </a:endParaRPr>
          </a:p>
          <a:p>
            <a:pPr marL="514350" indent="-51435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a diameter of 9cm</a:t>
            </a:r>
          </a:p>
          <a:p>
            <a:pPr marL="514350" indent="-514350">
              <a:buFont typeface="+mj-lt"/>
              <a:buAutoNum type="alphaLcParenR"/>
            </a:pPr>
            <a:endParaRPr lang="en-CA" sz="2800" dirty="0">
              <a:solidFill>
                <a:srgbClr val="000000"/>
              </a:solidFill>
              <a:ea typeface="Times New Roman" panose="02020603050405020304" pitchFamily="18" charset="0"/>
              <a:cs typeface="Arial" panose="020B0604020202020204" pitchFamily="34" charset="0"/>
            </a:endParaRPr>
          </a:p>
          <a:p>
            <a:pPr marL="514350" indent="-51435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a circumference of 25cm</a:t>
            </a:r>
          </a:p>
        </p:txBody>
      </p:sp>
    </p:spTree>
    <p:extLst>
      <p:ext uri="{BB962C8B-B14F-4D97-AF65-F5344CB8AC3E}">
        <p14:creationId xmlns:p14="http://schemas.microsoft.com/office/powerpoint/2010/main" val="39708354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E2C89B-C93D-58B4-B3F4-1F04BE1EB705}"/>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02696EFA-DBDB-C671-9751-0F75EFA8B1D3}"/>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3DF8A2D4-6B82-E48E-5357-13CF65D9D17B}"/>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E64AF054-8132-2EFC-B42E-B6069F273C07}"/>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9BC930C6-437D-4A2E-1CDD-7930C1F737DB}"/>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8B6387B9-8DCB-8226-4F01-2D6B759A3D05}"/>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CIRCLES: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AREA AND CIRCUMFERENCE: OPEN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ACDCB161-0982-71BB-2C03-03B450EF5D75}"/>
              </a:ext>
            </a:extLst>
          </p:cNvPr>
          <p:cNvSpPr>
            <a:spLocks noChangeArrowheads="1"/>
          </p:cNvSpPr>
          <p:nvPr/>
        </p:nvSpPr>
        <p:spPr bwMode="auto">
          <a:xfrm>
            <a:off x="437660" y="1930980"/>
            <a:ext cx="11254987"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11. What patterns do you notice when you compare the circumference and diameter of different circles. Explain and justify your thinking using pictures, symbols and words.</a:t>
            </a:r>
          </a:p>
        </p:txBody>
      </p:sp>
    </p:spTree>
    <p:extLst>
      <p:ext uri="{BB962C8B-B14F-4D97-AF65-F5344CB8AC3E}">
        <p14:creationId xmlns:p14="http://schemas.microsoft.com/office/powerpoint/2010/main" val="22387334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3E121C-CD6C-316E-02F0-B68565504E4F}"/>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F646F796-F87A-0614-B6E6-54B2C9DACC27}"/>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B16CA832-C17B-06E5-8153-E62AAF2B14A3}"/>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787E3F38-9F84-6061-02B3-E5D169FA8F2A}"/>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1C939FD3-B852-D04E-70AD-874610687FE7}"/>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32FD7D85-F920-2A44-74E5-B18EEDFE34EC}"/>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CIRCLES: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AREA AND CIRCUMFERENCE: OPEN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12741020-635B-365A-0061-64FF3EA2BECA}"/>
              </a:ext>
            </a:extLst>
          </p:cNvPr>
          <p:cNvSpPr>
            <a:spLocks noChangeArrowheads="1"/>
          </p:cNvSpPr>
          <p:nvPr/>
        </p:nvSpPr>
        <p:spPr bwMode="auto">
          <a:xfrm>
            <a:off x="437660" y="1930980"/>
            <a:ext cx="11254987"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12. How can you estimate the circumference of a circle without using the formula? What strategies might work?</a:t>
            </a:r>
          </a:p>
        </p:txBody>
      </p:sp>
    </p:spTree>
    <p:extLst>
      <p:ext uri="{BB962C8B-B14F-4D97-AF65-F5344CB8AC3E}">
        <p14:creationId xmlns:p14="http://schemas.microsoft.com/office/powerpoint/2010/main" val="35509780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471C12-50E7-F4E1-38BD-EF8747FD9C32}"/>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93BE24E8-73AE-72CC-00FB-BD8B386359A1}"/>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B44753B8-2054-58D5-8E07-230878748F98}"/>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77B7E526-F34F-11A4-7795-2B5EA9B37459}"/>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3A3C8CC4-652E-92A1-7836-678F6E9205AC}"/>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C160467F-8EA8-1314-ECF7-38A33B1FA33D}"/>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CIRCLES: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AREA AND CIRCUMFERENCE: OPEN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572B1FC1-AA6D-1B56-FBCA-66ADC0BB5F77}"/>
              </a:ext>
            </a:extLst>
          </p:cNvPr>
          <p:cNvSpPr>
            <a:spLocks noChangeArrowheads="1"/>
          </p:cNvSpPr>
          <p:nvPr/>
        </p:nvSpPr>
        <p:spPr bwMode="auto">
          <a:xfrm>
            <a:off x="437660" y="1930980"/>
            <a:ext cx="11254987"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13. If you double the diameter of a circle, what happens to the circumference? How can you show this in more than one way?</a:t>
            </a:r>
          </a:p>
        </p:txBody>
      </p:sp>
    </p:spTree>
    <p:extLst>
      <p:ext uri="{BB962C8B-B14F-4D97-AF65-F5344CB8AC3E}">
        <p14:creationId xmlns:p14="http://schemas.microsoft.com/office/powerpoint/2010/main" val="38674959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352416-D87E-E387-2F41-B59BC82877A6}"/>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45BA8DF1-4543-5DE7-151F-12D0B47088CA}"/>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DEA08868-7DE0-0E94-C094-FB0E60FC37F9}"/>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0A5C98F4-71FE-ACCD-5F81-4C697403AFBF}"/>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6E97D8A2-8853-F1A7-BE5C-F065963397DB}"/>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534C6006-43C1-27B4-A9C2-DF01B680092A}"/>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CIRCLES: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AREA AND CIRCUMFERENCE: OPEN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58505FB2-899A-2213-B4F8-52FA5CB7BC7E}"/>
              </a:ext>
            </a:extLst>
          </p:cNvPr>
          <p:cNvSpPr>
            <a:spLocks noChangeArrowheads="1"/>
          </p:cNvSpPr>
          <p:nvPr/>
        </p:nvSpPr>
        <p:spPr bwMode="auto">
          <a:xfrm>
            <a:off x="437660" y="1930980"/>
            <a:ext cx="11254987"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14. If two circles have the same circumference, do they have the same area? Why? Show your thinking using math.</a:t>
            </a:r>
          </a:p>
        </p:txBody>
      </p:sp>
    </p:spTree>
    <p:extLst>
      <p:ext uri="{BB962C8B-B14F-4D97-AF65-F5344CB8AC3E}">
        <p14:creationId xmlns:p14="http://schemas.microsoft.com/office/powerpoint/2010/main" val="295158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3283A0-E795-4927-F5DE-DB0F7B739943}"/>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6B17CA83-E713-674D-743F-4CB237C3B03B}"/>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8A0910E4-A262-A3AF-A074-340F16171288}"/>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156EE989-A86B-CC54-0412-2AED50CEA631}"/>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F604D8EF-FEB8-519B-4FF6-2647E244FCBB}"/>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2D53D819-18D2-7D2C-ADDC-19A3D81C19A3}"/>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CIRCLES: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AREA AND CIRCUMFERENCE: OPEN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E923EEB7-AD14-F8B8-5D30-FC17DB916358}"/>
              </a:ext>
            </a:extLst>
          </p:cNvPr>
          <p:cNvSpPr>
            <a:spLocks noChangeArrowheads="1"/>
          </p:cNvSpPr>
          <p:nvPr/>
        </p:nvSpPr>
        <p:spPr bwMode="auto">
          <a:xfrm>
            <a:off x="437660" y="1715536"/>
            <a:ext cx="11254987"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15. Describe a situation in which you might want to estimate either the circumference or the area of a circle but would not want to calculate it exactly.</a:t>
            </a:r>
          </a:p>
        </p:txBody>
      </p:sp>
    </p:spTree>
    <p:extLst>
      <p:ext uri="{BB962C8B-B14F-4D97-AF65-F5344CB8AC3E}">
        <p14:creationId xmlns:p14="http://schemas.microsoft.com/office/powerpoint/2010/main" val="25276700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31F7B1-C15B-FB13-0B2F-9C08A279ECD4}"/>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207267AF-BA4A-4207-7171-C43F9B4CD712}"/>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D5D4BA52-117D-E2F7-14F9-826ECA073F82}"/>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8DD8173A-D5A8-5DF2-0BA8-8EE480FDA8E8}"/>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89A0D256-76CD-5BEC-CC85-4D61309609FB}"/>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73401010-9976-932A-DFF9-7BF80331FF90}"/>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CIRCLES: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AREA AND CIRCUMFERENCE: OPEN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5E736BFA-63EF-B1CE-9A4E-322BEC9EFB08}"/>
              </a:ext>
            </a:extLst>
          </p:cNvPr>
          <p:cNvSpPr>
            <a:spLocks noChangeArrowheads="1"/>
          </p:cNvSpPr>
          <p:nvPr/>
        </p:nvSpPr>
        <p:spPr bwMode="auto">
          <a:xfrm>
            <a:off x="437660" y="1715536"/>
            <a:ext cx="11254987"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16. A circle has a radius of 10cm. Is it possible to create a rectangle with the same perimeter and a ratio of width to perimeter of about 1 to 10? If so, what are those measurements? Show your thinking.</a:t>
            </a:r>
          </a:p>
        </p:txBody>
      </p:sp>
    </p:spTree>
    <p:extLst>
      <p:ext uri="{BB962C8B-B14F-4D97-AF65-F5344CB8AC3E}">
        <p14:creationId xmlns:p14="http://schemas.microsoft.com/office/powerpoint/2010/main" val="1585524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7339E9-F9E9-EE6C-3533-FC8FE48D9D5A}"/>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73014FC0-E8EF-0E15-D588-0EB1F64A3E59}"/>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CB7BED0A-9783-B082-B64E-4DF2C77469D2}"/>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DDE97AC1-6940-4C1F-FD0D-FFB36B13E980}"/>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0D56F725-B81B-BE64-1906-C9F69313ABF1}"/>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5E9A8E7F-6D5A-E3E4-8A1D-4463D5AB19F8}"/>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CIRCLES: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AREA AND CIRCUMFERENCE: OPEN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4A1F369B-9748-6B5F-AED6-4E6549753D3D}"/>
              </a:ext>
            </a:extLst>
          </p:cNvPr>
          <p:cNvSpPr>
            <a:spLocks noChangeArrowheads="1"/>
          </p:cNvSpPr>
          <p:nvPr/>
        </p:nvSpPr>
        <p:spPr bwMode="auto">
          <a:xfrm>
            <a:off x="437660" y="1930980"/>
            <a:ext cx="11254987"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17. You want to compare the circumferences of these two circles. What unit and what tool would you use? Why?</a:t>
            </a:r>
          </a:p>
        </p:txBody>
      </p:sp>
      <p:sp>
        <p:nvSpPr>
          <p:cNvPr id="2" name="Oval 1">
            <a:extLst>
              <a:ext uri="{FF2B5EF4-FFF2-40B4-BE49-F238E27FC236}">
                <a16:creationId xmlns:a16="http://schemas.microsoft.com/office/drawing/2014/main" id="{B721BBE9-FEAB-1A5F-7C4B-77B276164827}"/>
              </a:ext>
            </a:extLst>
          </p:cNvPr>
          <p:cNvSpPr/>
          <p:nvPr/>
        </p:nvSpPr>
        <p:spPr>
          <a:xfrm>
            <a:off x="1731523" y="3122683"/>
            <a:ext cx="3093395" cy="3005743"/>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a:extLst>
              <a:ext uri="{FF2B5EF4-FFF2-40B4-BE49-F238E27FC236}">
                <a16:creationId xmlns:a16="http://schemas.microsoft.com/office/drawing/2014/main" id="{90B07C16-A032-51AD-98AA-218DF30F0C2D}"/>
              </a:ext>
            </a:extLst>
          </p:cNvPr>
          <p:cNvSpPr/>
          <p:nvPr/>
        </p:nvSpPr>
        <p:spPr>
          <a:xfrm>
            <a:off x="5928853" y="3788148"/>
            <a:ext cx="1639265" cy="1674812"/>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014641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6" name="Text Box 2">
            <a:extLst>
              <a:ext uri="{FF2B5EF4-FFF2-40B4-BE49-F238E27FC236}">
                <a16:creationId xmlns:a16="http://schemas.microsoft.com/office/drawing/2014/main" id="{F11B2BCC-FD86-2CD7-F85C-7FF327BFFD94}"/>
              </a:ext>
            </a:extLst>
          </p:cNvPr>
          <p:cNvSpPr txBox="1"/>
          <p:nvPr/>
        </p:nvSpPr>
        <p:spPr>
          <a:xfrm>
            <a:off x="1045069" y="2467606"/>
            <a:ext cx="10101862" cy="80037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r>
              <a:rPr lang="en-CA" sz="4000" kern="100" dirty="0">
                <a:solidFill>
                  <a:schemeClr val="bg1"/>
                </a:solidFill>
                <a:latin typeface="+mj-lt"/>
                <a:ea typeface="Aptos" panose="020B0004020202020204" pitchFamily="34" charset="0"/>
                <a:cs typeface="Times New Roman" panose="02020603050405020304" pitchFamily="18" charset="0"/>
              </a:rPr>
              <a:t>GRADE 7 PRACTICE QUESTIONS </a:t>
            </a:r>
          </a:p>
          <a:p>
            <a:pPr algn="ctr"/>
            <a:r>
              <a:rPr lang="en-CA" sz="6000" b="1" kern="100" dirty="0">
                <a:solidFill>
                  <a:schemeClr val="bg1"/>
                </a:solidFill>
                <a:latin typeface="+mj-lt"/>
                <a:ea typeface="Aptos" panose="020B0004020202020204" pitchFamily="34" charset="0"/>
                <a:cs typeface="Times New Roman" panose="02020603050405020304" pitchFamily="18" charset="0"/>
              </a:rPr>
              <a:t>PRISMS &amp; CYLINDERS</a:t>
            </a:r>
          </a:p>
        </p:txBody>
      </p:sp>
      <p:grpSp>
        <p:nvGrpSpPr>
          <p:cNvPr id="3" name="Group 2">
            <a:extLst>
              <a:ext uri="{FF2B5EF4-FFF2-40B4-BE49-F238E27FC236}">
                <a16:creationId xmlns:a16="http://schemas.microsoft.com/office/drawing/2014/main" id="{19BAEC7F-C769-8406-B355-E0C589D84095}"/>
              </a:ext>
            </a:extLst>
          </p:cNvPr>
          <p:cNvGrpSpPr/>
          <p:nvPr/>
        </p:nvGrpSpPr>
        <p:grpSpPr>
          <a:xfrm>
            <a:off x="271077" y="91715"/>
            <a:ext cx="4920331" cy="1422087"/>
            <a:chOff x="2430532" y="761755"/>
            <a:chExt cx="6267545" cy="2222462"/>
          </a:xfrm>
        </p:grpSpPr>
        <p:pic>
          <p:nvPicPr>
            <p:cNvPr id="8" name="Picture 7" descr="A black and white logo&#10;&#10;AI-generated content may be incorrect.">
              <a:extLst>
                <a:ext uri="{FF2B5EF4-FFF2-40B4-BE49-F238E27FC236}">
                  <a16:creationId xmlns:a16="http://schemas.microsoft.com/office/drawing/2014/main" id="{43F3BE70-D1B6-7AF8-9E5A-F09C4B9B9E5D}"/>
                </a:ext>
              </a:extLst>
            </p:cNvPr>
            <p:cNvPicPr>
              <a:picLocks noChangeAspect="1"/>
            </p:cNvPicPr>
            <p:nvPr/>
          </p:nvPicPr>
          <p:blipFill>
            <a:blip r:embed="rId2"/>
            <a:srcRect t="27729" r="75903" b="47306"/>
            <a:stretch>
              <a:fillRect/>
            </a:stretch>
          </p:blipFill>
          <p:spPr>
            <a:xfrm>
              <a:off x="2430532" y="761755"/>
              <a:ext cx="1895764" cy="2222462"/>
            </a:xfrm>
            <a:prstGeom prst="rect">
              <a:avLst/>
            </a:prstGeom>
          </p:spPr>
        </p:pic>
        <p:sp>
          <p:nvSpPr>
            <p:cNvPr id="9" name="Text Box 2">
              <a:extLst>
                <a:ext uri="{FF2B5EF4-FFF2-40B4-BE49-F238E27FC236}">
                  <a16:creationId xmlns:a16="http://schemas.microsoft.com/office/drawing/2014/main" id="{44C0351B-0363-F377-BC31-E6A9A73C45C7}"/>
                </a:ext>
              </a:extLst>
            </p:cNvPr>
            <p:cNvSpPr txBox="1"/>
            <p:nvPr/>
          </p:nvSpPr>
          <p:spPr>
            <a:xfrm>
              <a:off x="4330716" y="2139177"/>
              <a:ext cx="4362939" cy="80037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2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pic>
          <p:nvPicPr>
            <p:cNvPr id="2" name="Picture 1" descr="A black and white logo&#10;&#10;AI-generated content may be incorrect.">
              <a:extLst>
                <a:ext uri="{FF2B5EF4-FFF2-40B4-BE49-F238E27FC236}">
                  <a16:creationId xmlns:a16="http://schemas.microsoft.com/office/drawing/2014/main" id="{2BDEA459-AB60-D706-295C-AAD2355B6C7E}"/>
                </a:ext>
              </a:extLst>
            </p:cNvPr>
            <p:cNvPicPr>
              <a:picLocks noChangeAspect="1"/>
            </p:cNvPicPr>
            <p:nvPr/>
          </p:nvPicPr>
          <p:blipFill>
            <a:blip r:embed="rId2"/>
            <a:srcRect l="23285" t="37318" r="5666" b="51187"/>
            <a:stretch>
              <a:fillRect/>
            </a:stretch>
          </p:blipFill>
          <p:spPr>
            <a:xfrm>
              <a:off x="4326296" y="1472798"/>
              <a:ext cx="4371781" cy="800375"/>
            </a:xfrm>
            <a:prstGeom prst="rect">
              <a:avLst/>
            </a:prstGeom>
          </p:spPr>
        </p:pic>
      </p:grpSp>
    </p:spTree>
    <p:extLst>
      <p:ext uri="{BB962C8B-B14F-4D97-AF65-F5344CB8AC3E}">
        <p14:creationId xmlns:p14="http://schemas.microsoft.com/office/powerpoint/2010/main" val="40112108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7C12EB-9046-C313-2779-74C910B3D5B8}"/>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D580E1CB-DAC3-0DA0-48D8-0F1B6F3BC466}"/>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4023458A-7C6A-7B9B-564C-7C042A2C9CAE}"/>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992D4A30-A49E-259D-8BAE-607ACD31EAC9}"/>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6AEF730C-A7F4-B37F-8955-A3990A9C72C0}"/>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403BDDDA-F0AC-BC6E-D9B2-3B5A8284EDE2}"/>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CIRCLES: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AREA AND CIRCUMFERENCE: CLOSED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D046109A-95A7-1B12-74FE-F44BE3923DB0}"/>
              </a:ext>
            </a:extLst>
          </p:cNvPr>
          <p:cNvSpPr>
            <a:spLocks noChangeArrowheads="1"/>
          </p:cNvSpPr>
          <p:nvPr/>
        </p:nvSpPr>
        <p:spPr bwMode="auto">
          <a:xfrm>
            <a:off x="374976" y="1975950"/>
            <a:ext cx="11532815"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1. Estimate the circumference of a circle that has a diameter of 12cm. Show your thinking.</a:t>
            </a:r>
          </a:p>
          <a:p>
            <a:endParaRPr lang="en-CA" sz="2800" dirty="0">
              <a:solidFill>
                <a:srgbClr val="000000"/>
              </a:solidFill>
              <a:ea typeface="Times New Roman" panose="02020603050405020304" pitchFamily="18" charset="0"/>
              <a:cs typeface="Arial" panose="020B0604020202020204" pitchFamily="34" charset="0"/>
            </a:endParaRPr>
          </a:p>
        </p:txBody>
      </p:sp>
      <p:pic>
        <p:nvPicPr>
          <p:cNvPr id="2" name="Picture 1" descr="A blue circle with a red arrow pointing to the center&#10;&#10;AI-generated content may be incorrect.">
            <a:extLst>
              <a:ext uri="{FF2B5EF4-FFF2-40B4-BE49-F238E27FC236}">
                <a16:creationId xmlns:a16="http://schemas.microsoft.com/office/drawing/2014/main" id="{62CAEC9D-E88F-10F1-F346-9A1D8BFAB464}"/>
              </a:ext>
            </a:extLst>
          </p:cNvPr>
          <p:cNvPicPr>
            <a:picLocks noChangeAspect="1"/>
          </p:cNvPicPr>
          <p:nvPr/>
        </p:nvPicPr>
        <p:blipFill>
          <a:blip r:embed="rId3"/>
          <a:stretch>
            <a:fillRect/>
          </a:stretch>
        </p:blipFill>
        <p:spPr>
          <a:xfrm>
            <a:off x="666549" y="3087683"/>
            <a:ext cx="4093153" cy="2496533"/>
          </a:xfrm>
          <a:prstGeom prst="rect">
            <a:avLst/>
          </a:prstGeom>
        </p:spPr>
      </p:pic>
    </p:spTree>
    <p:extLst>
      <p:ext uri="{BB962C8B-B14F-4D97-AF65-F5344CB8AC3E}">
        <p14:creationId xmlns:p14="http://schemas.microsoft.com/office/powerpoint/2010/main" val="11189596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7C12EB-9046-C313-2779-74C910B3D5B8}"/>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D580E1CB-DAC3-0DA0-48D8-0F1B6F3BC466}"/>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4023458A-7C6A-7B9B-564C-7C042A2C9CAE}"/>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992D4A30-A49E-259D-8BAE-607ACD31EAC9}"/>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6AEF730C-A7F4-B37F-8955-A3990A9C72C0}"/>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403BDDDA-F0AC-BC6E-D9B2-3B5A8284EDE2}"/>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PRISMS &amp; CYLINDERS: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D046109A-95A7-1B12-74FE-F44BE3923DB0}"/>
              </a:ext>
            </a:extLst>
          </p:cNvPr>
          <p:cNvSpPr>
            <a:spLocks noChangeArrowheads="1"/>
          </p:cNvSpPr>
          <p:nvPr/>
        </p:nvSpPr>
        <p:spPr bwMode="auto">
          <a:xfrm>
            <a:off x="374976" y="1591045"/>
            <a:ext cx="11532815"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1. a.  Construct a rectangular prim using cubes. Count and record the number of cubes that make up its volume, as well as the number of cubes in its base and its height. Enter your findings in the table.</a:t>
            </a:r>
          </a:p>
        </p:txBody>
      </p:sp>
      <p:graphicFrame>
        <p:nvGraphicFramePr>
          <p:cNvPr id="13" name="Table 12">
            <a:extLst>
              <a:ext uri="{FF2B5EF4-FFF2-40B4-BE49-F238E27FC236}">
                <a16:creationId xmlns:a16="http://schemas.microsoft.com/office/drawing/2014/main" id="{97E2423A-D749-8FD7-37C8-B042D4EB4024}"/>
              </a:ext>
            </a:extLst>
          </p:cNvPr>
          <p:cNvGraphicFramePr>
            <a:graphicFrameLocks noGrp="1"/>
          </p:cNvGraphicFramePr>
          <p:nvPr/>
        </p:nvGraphicFramePr>
        <p:xfrm>
          <a:off x="1529872" y="3429000"/>
          <a:ext cx="9132255" cy="2160913"/>
        </p:xfrm>
        <a:graphic>
          <a:graphicData uri="http://schemas.openxmlformats.org/drawingml/2006/table">
            <a:tbl>
              <a:tblPr firstRow="1" bandRow="1">
                <a:tableStyleId>{5C22544A-7EE6-4342-B048-85BDC9FD1C3A}</a:tableStyleId>
              </a:tblPr>
              <a:tblGrid>
                <a:gridCol w="3044085">
                  <a:extLst>
                    <a:ext uri="{9D8B030D-6E8A-4147-A177-3AD203B41FA5}">
                      <a16:colId xmlns:a16="http://schemas.microsoft.com/office/drawing/2014/main" val="3864833371"/>
                    </a:ext>
                  </a:extLst>
                </a:gridCol>
                <a:gridCol w="3044085">
                  <a:extLst>
                    <a:ext uri="{9D8B030D-6E8A-4147-A177-3AD203B41FA5}">
                      <a16:colId xmlns:a16="http://schemas.microsoft.com/office/drawing/2014/main" val="1618205718"/>
                    </a:ext>
                  </a:extLst>
                </a:gridCol>
                <a:gridCol w="3044085">
                  <a:extLst>
                    <a:ext uri="{9D8B030D-6E8A-4147-A177-3AD203B41FA5}">
                      <a16:colId xmlns:a16="http://schemas.microsoft.com/office/drawing/2014/main" val="3268860584"/>
                    </a:ext>
                  </a:extLst>
                </a:gridCol>
              </a:tblGrid>
              <a:tr h="806082">
                <a:tc>
                  <a:txBody>
                    <a:bodyPr/>
                    <a:lstStyle/>
                    <a:p>
                      <a:pPr algn="ctr" rtl="0" fontAlgn="t">
                        <a:spcAft>
                          <a:spcPts val="800"/>
                        </a:spcAft>
                        <a:buNone/>
                      </a:pPr>
                      <a:r>
                        <a:rPr lang="en-CA" sz="2400" b="1" i="0" u="none" strike="noStrike">
                          <a:solidFill>
                            <a:srgbClr val="000000"/>
                          </a:solidFill>
                          <a:effectLst/>
                          <a:latin typeface="+mj-lt"/>
                        </a:rPr>
                        <a:t>Height of Prism </a:t>
                      </a:r>
                      <a:endParaRPr lang="en-CA" sz="3600">
                        <a:effectLst/>
                        <a:latin typeface="+mj-lt"/>
                      </a:endParaRP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t">
                        <a:spcAft>
                          <a:spcPts val="800"/>
                        </a:spcAft>
                        <a:buNone/>
                      </a:pPr>
                      <a:r>
                        <a:rPr lang="en-CA" sz="2400" b="1" i="0" u="none" strike="noStrike">
                          <a:solidFill>
                            <a:srgbClr val="000000"/>
                          </a:solidFill>
                          <a:effectLst/>
                          <a:latin typeface="+mj-lt"/>
                        </a:rPr>
                        <a:t>Area of Base</a:t>
                      </a:r>
                      <a:endParaRPr lang="en-CA" sz="3600">
                        <a:effectLst/>
                        <a:latin typeface="+mj-lt"/>
                      </a:endParaRP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t">
                        <a:spcAft>
                          <a:spcPts val="800"/>
                        </a:spcAft>
                        <a:buNone/>
                      </a:pPr>
                      <a:r>
                        <a:rPr lang="en-CA" sz="2400" b="1" i="0" u="none" strike="noStrike" dirty="0">
                          <a:solidFill>
                            <a:srgbClr val="000000"/>
                          </a:solidFill>
                          <a:effectLst/>
                          <a:latin typeface="+mj-lt"/>
                        </a:rPr>
                        <a:t>Volume of Rectangular Prism</a:t>
                      </a:r>
                      <a:endParaRPr lang="en-CA" sz="3600" dirty="0">
                        <a:effectLst/>
                        <a:latin typeface="+mj-lt"/>
                      </a:endParaRP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38367469"/>
                  </a:ext>
                </a:extLst>
              </a:tr>
              <a:tr h="1337953">
                <a:tc>
                  <a:txBody>
                    <a:bodyPr/>
                    <a:lstStyle/>
                    <a:p>
                      <a:endParaRPr lang="en-US" sz="3600">
                        <a:solidFill>
                          <a:schemeClr val="tx1"/>
                        </a:solidFill>
                        <a:latin typeface="+mj-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3600" dirty="0">
                        <a:solidFill>
                          <a:schemeClr val="tx1"/>
                        </a:solidFill>
                        <a:latin typeface="+mj-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3600" dirty="0">
                        <a:solidFill>
                          <a:schemeClr val="tx1"/>
                        </a:solidFill>
                        <a:latin typeface="+mj-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44205168"/>
                  </a:ext>
                </a:extLst>
              </a:tr>
            </a:tbl>
          </a:graphicData>
        </a:graphic>
      </p:graphicFrame>
    </p:spTree>
    <p:extLst>
      <p:ext uri="{BB962C8B-B14F-4D97-AF65-F5344CB8AC3E}">
        <p14:creationId xmlns:p14="http://schemas.microsoft.com/office/powerpoint/2010/main" val="8746001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0CE4F0-10F4-A9AE-32F1-450136BEDE9F}"/>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CA82AB5C-3ED2-A725-9109-B9D0F3CABBF1}"/>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009AA000-EDDD-F5A3-CCA9-B824E3C6B7C6}"/>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747FB5D8-298D-9977-2517-FFA95D1900F4}"/>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B1F2282C-7B03-7CBA-8065-E11D101A8C3D}"/>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456E5532-444C-C200-2D63-BDD8FB0C45C7}"/>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PRISMS &amp; CYLINDERS: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77D75A35-D723-7789-3D49-C7DD2F7CA3B7}"/>
              </a:ext>
            </a:extLst>
          </p:cNvPr>
          <p:cNvSpPr>
            <a:spLocks noChangeArrowheads="1"/>
          </p:cNvSpPr>
          <p:nvPr/>
        </p:nvSpPr>
        <p:spPr bwMode="auto">
          <a:xfrm>
            <a:off x="374976" y="2044005"/>
            <a:ext cx="11532815"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1. b) What is the relationship between the area of the base, the height of the prism, and the volume of a rectangular prism?</a:t>
            </a:r>
          </a:p>
          <a:p>
            <a:endParaRPr lang="en-CA" sz="2800" dirty="0">
              <a:solidFill>
                <a:srgbClr val="000000"/>
              </a:solidFill>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6714187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9078EE-E9AA-6D3D-4A2F-195CB638ADC2}"/>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799CBFFA-95B3-4B95-2AC7-9ABF7D3BF754}"/>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658C909E-685F-7BB7-2F2C-68A83C39D7A1}"/>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3E567E92-B7EB-FDD1-6B15-5866189F9978}"/>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9D50A976-5C92-7F80-4745-A6077ED0C0E4}"/>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A96A4CC3-DCDE-A89E-5816-6D3B021E42D3}"/>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PRISMS &amp; CYLINDERS: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185E8E7E-A8E2-753D-9803-785F85824E51}"/>
              </a:ext>
            </a:extLst>
          </p:cNvPr>
          <p:cNvSpPr>
            <a:spLocks noChangeArrowheads="1"/>
          </p:cNvSpPr>
          <p:nvPr/>
        </p:nvSpPr>
        <p:spPr bwMode="auto">
          <a:xfrm>
            <a:off x="374976" y="2259449"/>
            <a:ext cx="11532815"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2. If the volume of a rectangular prism is 128 cubes and the height is 4 cubes, what is the area of the base?</a:t>
            </a:r>
          </a:p>
        </p:txBody>
      </p:sp>
    </p:spTree>
    <p:extLst>
      <p:ext uri="{BB962C8B-B14F-4D97-AF65-F5344CB8AC3E}">
        <p14:creationId xmlns:p14="http://schemas.microsoft.com/office/powerpoint/2010/main" val="8811211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BA9A16-42B2-1767-ACED-D1968EFD1F88}"/>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F6DDEEFD-E02A-A0E8-D21F-C7DC40623C94}"/>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F20DA1B8-C320-AB1A-E901-7AC610D113D7}"/>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37A741C0-4595-CBF2-B2AF-363F99AD735C}"/>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015DE888-97A4-5C97-282C-4229FECBA16E}"/>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53D6929D-FD59-436B-C3E3-5AB4B6EDB64F}"/>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PRISMS &amp; CYLINDERS: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B30907CB-91DD-EE5A-56A3-EE01B6209AD5}"/>
              </a:ext>
            </a:extLst>
          </p:cNvPr>
          <p:cNvSpPr>
            <a:spLocks noChangeArrowheads="1"/>
          </p:cNvSpPr>
          <p:nvPr/>
        </p:nvSpPr>
        <p:spPr bwMode="auto">
          <a:xfrm>
            <a:off x="374976" y="1975950"/>
            <a:ext cx="1153281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3. Which box has a greater volume? Explain your reasoning. </a:t>
            </a:r>
          </a:p>
        </p:txBody>
      </p:sp>
      <p:pic>
        <p:nvPicPr>
          <p:cNvPr id="59394" name="Picture 2" descr="A blue and green cubes with white text&#10;&#10;AI-generated content may be incorrect.">
            <a:extLst>
              <a:ext uri="{FF2B5EF4-FFF2-40B4-BE49-F238E27FC236}">
                <a16:creationId xmlns:a16="http://schemas.microsoft.com/office/drawing/2014/main" id="{E06A5D85-73F4-375A-5CD4-532215FC115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0877" y="2626683"/>
            <a:ext cx="7800251" cy="34642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442952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4411E0-507B-C1BC-2886-F84678117C6D}"/>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7E05C66B-0C6A-E115-8CBD-874400BF8CAA}"/>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79413D6E-19C0-F9B2-A7F1-6A687890C204}"/>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94CFC680-C23A-BB84-ECFA-BF8162375677}"/>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964285EE-8616-7F13-7929-9F00B672AD90}"/>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6DADCC61-66AD-8A9A-D54B-53007747C706}"/>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PRISMS &amp; CYLINDERS: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38B7D85C-C005-8887-4FBD-49B86DFFE531}"/>
              </a:ext>
            </a:extLst>
          </p:cNvPr>
          <p:cNvSpPr>
            <a:spLocks noChangeArrowheads="1"/>
          </p:cNvSpPr>
          <p:nvPr/>
        </p:nvSpPr>
        <p:spPr bwMode="auto">
          <a:xfrm>
            <a:off x="374976" y="1975950"/>
            <a:ext cx="1153281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4. </a:t>
            </a:r>
          </a:p>
        </p:txBody>
      </p:sp>
      <p:pic>
        <p:nvPicPr>
          <p:cNvPr id="2" name="Picture 4" descr="A green rectangular object with white text&#10;&#10;AI-generated content may be incorrect.">
            <a:extLst>
              <a:ext uri="{FF2B5EF4-FFF2-40B4-BE49-F238E27FC236}">
                <a16:creationId xmlns:a16="http://schemas.microsoft.com/office/drawing/2014/main" id="{41E9BD17-E3BA-8AD8-DC42-FA7FB40FA9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94066" y="2020920"/>
            <a:ext cx="6030897" cy="36327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07222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262638-08D4-8E9D-6427-7913185A8E0A}"/>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DF0CD5B1-D3E9-1C51-2259-2A21AF8FA35A}"/>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452B2CAA-D56C-24C6-EF10-118883953012}"/>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08F05DF8-EEBF-C133-9749-704C9FC47EA3}"/>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AAC589E3-A938-8101-1F6B-F2392223F221}"/>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9B9B556D-953A-0B42-D261-CFBE73EA76E1}"/>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PRISMS &amp; CYLINDERS: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F679E6BD-FA37-A988-B62F-1321E6D55BD5}"/>
              </a:ext>
            </a:extLst>
          </p:cNvPr>
          <p:cNvSpPr>
            <a:spLocks noChangeArrowheads="1"/>
          </p:cNvSpPr>
          <p:nvPr/>
        </p:nvSpPr>
        <p:spPr bwMode="auto">
          <a:xfrm>
            <a:off x="659185" y="1975950"/>
            <a:ext cx="1153281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5. What is the volume of each cylinder?</a:t>
            </a:r>
          </a:p>
        </p:txBody>
      </p:sp>
      <p:pic>
        <p:nvPicPr>
          <p:cNvPr id="63490" name="Picture 2" descr="A comparison of a cylinder&#10;&#10;AI-generated content may be incorrect.">
            <a:extLst>
              <a:ext uri="{FF2B5EF4-FFF2-40B4-BE49-F238E27FC236}">
                <a16:creationId xmlns:a16="http://schemas.microsoft.com/office/drawing/2014/main" id="{456C0FD6-4469-61ED-A575-3ECD2FB0BC6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3920" y="2687008"/>
            <a:ext cx="7179003" cy="33436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193711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89E9DD-CFD6-6677-12A7-0D041FD69D30}"/>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21CB574D-F757-BAEA-4210-DE1B3A38CB45}"/>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489A21EE-209A-933B-B00F-76B36137900C}"/>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5AC47E53-C63F-2F58-0C0C-60F507D4B844}"/>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F05D70F1-23BE-7594-4520-CBAA931D1DD9}"/>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E68E2584-C470-FC7D-B9FB-AF075C691C19}"/>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PRISMS &amp; CYLINDERS: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8F446932-0D1D-C5BD-934C-76A8CCE782D3}"/>
              </a:ext>
            </a:extLst>
          </p:cNvPr>
          <p:cNvSpPr>
            <a:spLocks noChangeArrowheads="1"/>
          </p:cNvSpPr>
          <p:nvPr/>
        </p:nvSpPr>
        <p:spPr bwMode="auto">
          <a:xfrm>
            <a:off x="659185" y="1975950"/>
            <a:ext cx="1153281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6.</a:t>
            </a:r>
          </a:p>
        </p:txBody>
      </p:sp>
      <p:pic>
        <p:nvPicPr>
          <p:cNvPr id="2" name="Picture 2" descr="A blue cylinder with a black line&#10;&#10;AI-generated content may be incorrect.">
            <a:extLst>
              <a:ext uri="{FF2B5EF4-FFF2-40B4-BE49-F238E27FC236}">
                <a16:creationId xmlns:a16="http://schemas.microsoft.com/office/drawing/2014/main" id="{C7F1F8B3-17FF-817D-4CD6-097C950B4D7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7225" y="1930980"/>
            <a:ext cx="4908367" cy="41684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923660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E162C2-8528-380A-A277-52D09C889B0C}"/>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FC47DF5F-B96C-2571-B3EC-18D7512B4D9F}"/>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E31D2B65-0170-8DC2-6D21-3047D4CE905D}"/>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2C87E5EA-3F3C-86A4-A578-E19B81932530}"/>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16518AE3-CE32-DFB4-0E9C-905CC5334045}"/>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5B8F0525-5097-60D6-2091-9C631BF4BCD6}"/>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PRISMS &amp; CYLINDERS: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24B60783-4DF5-CF77-89EA-0DE52C257F0A}"/>
              </a:ext>
            </a:extLst>
          </p:cNvPr>
          <p:cNvSpPr>
            <a:spLocks noChangeArrowheads="1"/>
          </p:cNvSpPr>
          <p:nvPr/>
        </p:nvSpPr>
        <p:spPr bwMode="auto">
          <a:xfrm>
            <a:off x="470060" y="1930980"/>
            <a:ext cx="11532815"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7. Aisha and Ben each have two cans with the same base radius of 4 cm. Aisha’s can is shorter, with a height of 6 cm. Ben’s can is taller, with a height of 9 cm. Ben says his can holds more liquid than Aisha’s can. Is he correct? Explain your reasoning.</a:t>
            </a:r>
          </a:p>
        </p:txBody>
      </p:sp>
    </p:spTree>
    <p:extLst>
      <p:ext uri="{BB962C8B-B14F-4D97-AF65-F5344CB8AC3E}">
        <p14:creationId xmlns:p14="http://schemas.microsoft.com/office/powerpoint/2010/main" val="3560942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C74AB8-03C9-B6B1-4AE1-34A7149BF759}"/>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87B265E8-2CFD-8E15-41FA-6917B4F77EB0}"/>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21D98482-9149-BEAE-00D4-A07422126FCB}"/>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B7054F57-834A-50A4-7E31-ED12EC6FA646}"/>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E4CEFA9A-8A82-9A4C-96B7-9042A8396313}"/>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FCE54167-1A5A-B8D0-5E0D-BED6094B61BC}"/>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PRISMS &amp; CYLINDERS: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043328BF-D1A9-F208-5550-F87394C2895B}"/>
              </a:ext>
            </a:extLst>
          </p:cNvPr>
          <p:cNvSpPr>
            <a:spLocks noChangeArrowheads="1"/>
          </p:cNvSpPr>
          <p:nvPr/>
        </p:nvSpPr>
        <p:spPr bwMode="auto">
          <a:xfrm>
            <a:off x="470060" y="1930981"/>
            <a:ext cx="11532815"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8. Lina is pouring juice into a tall glass. The area of the base of the glass is 12 cm², and the glass is 15 cm high. When Lina finishes pouring, the juice reaches a height of only 13 cm. What is the volume of juice in the glass?</a:t>
            </a:r>
          </a:p>
        </p:txBody>
      </p:sp>
    </p:spTree>
    <p:extLst>
      <p:ext uri="{BB962C8B-B14F-4D97-AF65-F5344CB8AC3E}">
        <p14:creationId xmlns:p14="http://schemas.microsoft.com/office/powerpoint/2010/main" val="336584009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7BC845-79D4-5710-B6F9-ECF8E18F32C1}"/>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B63E5771-0945-51D9-A90A-9ADF2F3BCC1C}"/>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B96095B3-6FAF-C602-8BB1-E809DC1981BE}"/>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910896AA-76D3-1452-A6BD-3CF47FF358EA}"/>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D88498FC-5A29-A304-6778-AD02FF1058E8}"/>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7A039FC5-0849-CC72-15FD-810B0398E9C9}"/>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PRISMS &amp; CYLINDERS: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A2E26883-6AFD-B41C-CD51-EC31089787D2}"/>
              </a:ext>
            </a:extLst>
          </p:cNvPr>
          <p:cNvSpPr>
            <a:spLocks noChangeArrowheads="1"/>
          </p:cNvSpPr>
          <p:nvPr/>
        </p:nvSpPr>
        <p:spPr bwMode="auto">
          <a:xfrm>
            <a:off x="437660" y="1975950"/>
            <a:ext cx="11532815"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9. If a cylinder has a base with an area of 28cm2 and a volume of 196cm3, what is its height?</a:t>
            </a:r>
          </a:p>
        </p:txBody>
      </p:sp>
    </p:spTree>
    <p:extLst>
      <p:ext uri="{BB962C8B-B14F-4D97-AF65-F5344CB8AC3E}">
        <p14:creationId xmlns:p14="http://schemas.microsoft.com/office/powerpoint/2010/main" val="18310460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848A18-07BF-48D8-1453-74290EE2FB74}"/>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582BB5C0-E7C3-550A-BFF5-F42451263DD7}"/>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18F6A315-659C-7EF5-25D8-91E3AAD2BD1B}"/>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BE741A54-25DF-43B3-1658-D72EAA5FCB05}"/>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63E2DEB2-C72C-9152-AC34-D0438BC1C1EE}"/>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620E324C-DEC7-089B-2AA8-56F40911FECC}"/>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CIRCLES: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AREA AND CIRCUMFERENCE: CLOSED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E24AD994-A230-BCB1-C084-1FF3E395B18F}"/>
              </a:ext>
            </a:extLst>
          </p:cNvPr>
          <p:cNvSpPr>
            <a:spLocks noChangeArrowheads="1"/>
          </p:cNvSpPr>
          <p:nvPr/>
        </p:nvSpPr>
        <p:spPr bwMode="auto">
          <a:xfrm>
            <a:off x="437660" y="1760866"/>
            <a:ext cx="11021523"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endParaRPr lang="en-CA" sz="2800" dirty="0">
              <a:solidFill>
                <a:srgbClr val="000000"/>
              </a:solidFill>
              <a:ea typeface="Times New Roman" panose="02020603050405020304" pitchFamily="18" charset="0"/>
              <a:cs typeface="Arial" panose="020B0604020202020204" pitchFamily="34" charset="0"/>
            </a:endParaRPr>
          </a:p>
          <a:p>
            <a:r>
              <a:rPr lang="en-CA" sz="2800" dirty="0">
                <a:solidFill>
                  <a:srgbClr val="000000"/>
                </a:solidFill>
                <a:ea typeface="Times New Roman" panose="02020603050405020304" pitchFamily="18" charset="0"/>
                <a:cs typeface="Arial" panose="020B0604020202020204" pitchFamily="34" charset="0"/>
              </a:rPr>
              <a:t>2. The diameter of a regulation basketball hoop (rim) is 45.72cm.</a:t>
            </a:r>
          </a:p>
          <a:p>
            <a:pPr marL="514350" indent="-51435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What is the radius?</a:t>
            </a:r>
          </a:p>
          <a:p>
            <a:pPr marL="514350" indent="-514350">
              <a:buFont typeface="+mj-lt"/>
              <a:buAutoNum type="alphaLcParenR"/>
            </a:pPr>
            <a:endParaRPr lang="en-CA" sz="2800" dirty="0">
              <a:solidFill>
                <a:srgbClr val="000000"/>
              </a:solidFill>
              <a:ea typeface="Times New Roman" panose="02020603050405020304" pitchFamily="18" charset="0"/>
              <a:cs typeface="Arial" panose="020B0604020202020204" pitchFamily="34" charset="0"/>
            </a:endParaRPr>
          </a:p>
          <a:p>
            <a:pPr marL="514350" indent="-51435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Calculate the circumference </a:t>
            </a:r>
          </a:p>
        </p:txBody>
      </p:sp>
    </p:spTree>
    <p:extLst>
      <p:ext uri="{BB962C8B-B14F-4D97-AF65-F5344CB8AC3E}">
        <p14:creationId xmlns:p14="http://schemas.microsoft.com/office/powerpoint/2010/main" val="38655006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8A90AC-810B-5885-CC68-FF5B37198F7D}"/>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74BD3C2D-581D-A2AF-6ED3-93537805CD96}"/>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30031D63-8483-63C2-A42B-256971843AF4}"/>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73C685F8-E6D7-5C7C-7C62-12E13760259B}"/>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F8B0DA95-C59C-29BD-C510-1ABC890AAE7B}"/>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74B4E609-C54C-A00E-FFB6-87CE2D3C1F9F}"/>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PRISMS &amp; CYLINDERS: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A47964B0-3F26-5F60-2C9F-AA7F6BB35839}"/>
              </a:ext>
            </a:extLst>
          </p:cNvPr>
          <p:cNvSpPr>
            <a:spLocks noChangeArrowheads="1"/>
          </p:cNvSpPr>
          <p:nvPr/>
        </p:nvSpPr>
        <p:spPr bwMode="auto">
          <a:xfrm>
            <a:off x="437660" y="1975950"/>
            <a:ext cx="11532815"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10. Determine the volume of a cylinder that has a circumference of 46cm and a height of 20cm.</a:t>
            </a:r>
          </a:p>
        </p:txBody>
      </p:sp>
    </p:spTree>
    <p:extLst>
      <p:ext uri="{BB962C8B-B14F-4D97-AF65-F5344CB8AC3E}">
        <p14:creationId xmlns:p14="http://schemas.microsoft.com/office/powerpoint/2010/main" val="39104096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2583D6-E70E-84DB-3E84-AA5B3CAF8892}"/>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968E48CC-703D-612F-26E1-3FCEF5EDFF2F}"/>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0BF397CC-178A-C86F-1416-756A69468FD6}"/>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80089558-E337-0331-585A-6257DD6E1662}"/>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98277BDE-5181-1959-B86F-C2CFEEA573DD}"/>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76E178C2-3631-AF03-1689-127C7F3A1EFC}"/>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PRISMS &amp; CYLINDERS: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B68F9166-B5C1-33FE-97EA-E2EE2FC16F8C}"/>
              </a:ext>
            </a:extLst>
          </p:cNvPr>
          <p:cNvSpPr>
            <a:spLocks noChangeArrowheads="1"/>
          </p:cNvSpPr>
          <p:nvPr/>
        </p:nvSpPr>
        <p:spPr bwMode="auto">
          <a:xfrm>
            <a:off x="437660" y="1760506"/>
            <a:ext cx="11532815"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11. In what ways is calculating the volume of a cylinder similar to calculating the volume of a rectangular prism? Use pictures, numbers and words to share your thinking.</a:t>
            </a:r>
          </a:p>
        </p:txBody>
      </p:sp>
    </p:spTree>
    <p:extLst>
      <p:ext uri="{BB962C8B-B14F-4D97-AF65-F5344CB8AC3E}">
        <p14:creationId xmlns:p14="http://schemas.microsoft.com/office/powerpoint/2010/main" val="135395102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D1DE1F-DCC7-7D27-573E-A55F578BA53F}"/>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1259D2B7-3414-BDB8-9F83-02EA3EADD5C2}"/>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F1CA736C-9ED8-FEE0-F1AD-4E67E4065AE3}"/>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57E4904F-25AB-7124-DAB5-EAEA0927740D}"/>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526EDFF7-8BF6-DBB6-A31D-EDC6E50FF9DF}"/>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63E64823-931C-F148-E356-9140533A30C2}"/>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PRISMS &amp; CYLINDERS: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4304FB87-13B3-1013-0091-7641E51BA7CD}"/>
              </a:ext>
            </a:extLst>
          </p:cNvPr>
          <p:cNvSpPr>
            <a:spLocks noChangeArrowheads="1"/>
          </p:cNvSpPr>
          <p:nvPr/>
        </p:nvSpPr>
        <p:spPr bwMode="auto">
          <a:xfrm>
            <a:off x="437660" y="1975950"/>
            <a:ext cx="11532815"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12. How does changing the height of a rectangular prism affect its volume if the base stays the same?</a:t>
            </a:r>
          </a:p>
        </p:txBody>
      </p:sp>
    </p:spTree>
    <p:extLst>
      <p:ext uri="{BB962C8B-B14F-4D97-AF65-F5344CB8AC3E}">
        <p14:creationId xmlns:p14="http://schemas.microsoft.com/office/powerpoint/2010/main" val="118390073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774552-86B3-7F70-935D-86BB0BBE2F91}"/>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1649C992-0E6B-FAFF-CD64-39B8BEC1C534}"/>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8CA2C382-99DA-0F93-487F-85375200E09F}"/>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1C643F5A-F6DA-F5C6-D295-C89FCA163F4F}"/>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2A7EFD66-FEFC-56FC-184E-4D8AA23DED4C}"/>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7D5ED053-FA54-C264-FB8F-502CDDC1465D}"/>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PRISMS &amp; CYLINDERS: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39BFFADE-772A-927A-F6BA-3BAEA6EFEE2B}"/>
              </a:ext>
            </a:extLst>
          </p:cNvPr>
          <p:cNvSpPr>
            <a:spLocks noChangeArrowheads="1"/>
          </p:cNvSpPr>
          <p:nvPr/>
        </p:nvSpPr>
        <p:spPr bwMode="auto">
          <a:xfrm>
            <a:off x="437660" y="1975950"/>
            <a:ext cx="11532815"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13. What patterns do you notice when you double one dimension of a prism? How does that compare to doubling two dimensions?</a:t>
            </a:r>
          </a:p>
        </p:txBody>
      </p:sp>
    </p:spTree>
    <p:extLst>
      <p:ext uri="{BB962C8B-B14F-4D97-AF65-F5344CB8AC3E}">
        <p14:creationId xmlns:p14="http://schemas.microsoft.com/office/powerpoint/2010/main" val="13092777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5379AD-829D-7F06-0452-919533316160}"/>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DCF83C72-F6D9-14AB-7964-645D35C9E819}"/>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0CFBAC53-96D2-731A-0D62-C304B948419C}"/>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30B4E3B4-5819-054B-7CEB-CFE6BD3F8F79}"/>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2A217065-44EA-0679-42EE-339218F0B28E}"/>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86161230-BB7D-621F-D936-91ACCD22DC12}"/>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PRISMS &amp; CYLINDERS: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2B1C1192-881C-619C-129A-64C8B0730C8B}"/>
              </a:ext>
            </a:extLst>
          </p:cNvPr>
          <p:cNvSpPr>
            <a:spLocks noChangeArrowheads="1"/>
          </p:cNvSpPr>
          <p:nvPr/>
        </p:nvSpPr>
        <p:spPr bwMode="auto">
          <a:xfrm>
            <a:off x="437660" y="1975950"/>
            <a:ext cx="11532815"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14. How many ways can you build a rectangular prism using 16 cubes. Show your thinking using pictures and numbers. </a:t>
            </a:r>
          </a:p>
        </p:txBody>
      </p:sp>
    </p:spTree>
    <p:extLst>
      <p:ext uri="{BB962C8B-B14F-4D97-AF65-F5344CB8AC3E}">
        <p14:creationId xmlns:p14="http://schemas.microsoft.com/office/powerpoint/2010/main" val="114637751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D7A541-4BCF-624B-77C0-1F9653CC8FA9}"/>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93892A0C-0988-2836-DD56-98544627EE9A}"/>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F0B41A71-E2BA-800E-0A53-559CFE1D08E1}"/>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5D1BFC99-A330-AA36-B346-12A3137FD7C6}"/>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621132FC-2FD1-1274-DF40-F215B8079AA2}"/>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D7DD55F5-1B74-6A34-27BB-824C0E1B1D84}"/>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PRISMS &amp; CYLINDERS: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F9AABC46-8ABF-6021-5CDD-C31C8F2157B1}"/>
              </a:ext>
            </a:extLst>
          </p:cNvPr>
          <p:cNvSpPr>
            <a:spLocks noChangeArrowheads="1"/>
          </p:cNvSpPr>
          <p:nvPr/>
        </p:nvSpPr>
        <p:spPr bwMode="auto">
          <a:xfrm>
            <a:off x="437660" y="1975950"/>
            <a:ext cx="11532815"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15. Two cylinders have the same height but different volumes. What makes them the same and what makes them different?</a:t>
            </a:r>
          </a:p>
        </p:txBody>
      </p:sp>
    </p:spTree>
    <p:extLst>
      <p:ext uri="{BB962C8B-B14F-4D97-AF65-F5344CB8AC3E}">
        <p14:creationId xmlns:p14="http://schemas.microsoft.com/office/powerpoint/2010/main" val="4273353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79BEF4-231D-F80A-49EB-9C9BB11C5C86}"/>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4B7643C6-3CC3-01E3-7260-CB5DA5C4F53E}"/>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E09F9C05-1FCB-C73A-25CE-9F1880DE24D7}"/>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6FDE1709-D324-F290-9D9F-120C02A59BFB}"/>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846DD7DA-E587-31BE-58A8-944A9E6117DA}"/>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825E45CC-7320-66F1-3AD9-FDE1E12CC5A2}"/>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CIRCLES: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AREA AND CIRCUMFERENCE: CLOSED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EB923C10-FB1A-C55A-F6BB-6AA203447CE5}"/>
              </a:ext>
            </a:extLst>
          </p:cNvPr>
          <p:cNvSpPr>
            <a:spLocks noChangeArrowheads="1"/>
          </p:cNvSpPr>
          <p:nvPr/>
        </p:nvSpPr>
        <p:spPr bwMode="auto">
          <a:xfrm>
            <a:off x="468506" y="1930980"/>
            <a:ext cx="11254987"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3. The Wave Swinger (the classic ride at Playland) has a radius of about 4.18m. Find the circumference (the distance traveled by a swing seat in one full rotation around the ride’s centre).</a:t>
            </a:r>
          </a:p>
        </p:txBody>
      </p:sp>
    </p:spTree>
    <p:extLst>
      <p:ext uri="{BB962C8B-B14F-4D97-AF65-F5344CB8AC3E}">
        <p14:creationId xmlns:p14="http://schemas.microsoft.com/office/powerpoint/2010/main" val="23712735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5A9558-ABFA-BEF2-FCF6-858F218C5640}"/>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311EA7DC-5162-65C5-AE4B-C45469F4ED4B}"/>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354471CC-0EB1-863F-59A5-CF73FBC13750}"/>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36ED1032-EDC1-3E4C-B1BE-06CECC4B707D}"/>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F4038D12-8097-BB5B-261F-D99F90014479}"/>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3D2C462D-D6F4-658A-3D8D-4DA9E65985FA}"/>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CIRCLES: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AREA AND CIRCUMFERENCE: CLOSED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2F8EA856-A07E-DB87-0D66-FE389F8817A4}"/>
              </a:ext>
            </a:extLst>
          </p:cNvPr>
          <p:cNvSpPr>
            <a:spLocks noChangeArrowheads="1"/>
          </p:cNvSpPr>
          <p:nvPr/>
        </p:nvSpPr>
        <p:spPr bwMode="auto">
          <a:xfrm>
            <a:off x="468506" y="1975950"/>
            <a:ext cx="11254987"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4. A circle has a circumference of 23.55cm. About how far is a point on the circle from the centre?</a:t>
            </a:r>
          </a:p>
        </p:txBody>
      </p:sp>
    </p:spTree>
    <p:extLst>
      <p:ext uri="{BB962C8B-B14F-4D97-AF65-F5344CB8AC3E}">
        <p14:creationId xmlns:p14="http://schemas.microsoft.com/office/powerpoint/2010/main" val="21738531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C7C9CF-81D4-B151-45F7-951E2839FA52}"/>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97BE52B4-1CE0-56D5-08BF-FD5C25C0C123}"/>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F9DA15E0-A030-3D21-6DBA-3C2ADD9ED7DD}"/>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20B06D9A-BB1B-0358-86D5-F34CC9C2E484}"/>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22FA524F-8355-E896-B843-BA0E1D007138}"/>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68F55FCB-006F-3F24-B24C-76801ABB395E}"/>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CIRCLES: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AREA AND CIRCUMFERENCE: CLOSED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2273CAA2-93A6-7795-5D70-F33B1B88D8BB}"/>
              </a:ext>
            </a:extLst>
          </p:cNvPr>
          <p:cNvSpPr>
            <a:spLocks noChangeArrowheads="1"/>
          </p:cNvSpPr>
          <p:nvPr/>
        </p:nvSpPr>
        <p:spPr bwMode="auto">
          <a:xfrm>
            <a:off x="449745" y="1975950"/>
            <a:ext cx="11254987"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5. A bicycle wheel has a radius of 35cm. </a:t>
            </a:r>
          </a:p>
          <a:p>
            <a:pPr marL="342900" indent="-34290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What is the diameter of the wheel?</a:t>
            </a:r>
          </a:p>
          <a:p>
            <a:pPr marL="342900" indent="-34290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If the wheel turns 40 revolutions, how far would the bike travel?</a:t>
            </a:r>
          </a:p>
        </p:txBody>
      </p:sp>
    </p:spTree>
    <p:extLst>
      <p:ext uri="{BB962C8B-B14F-4D97-AF65-F5344CB8AC3E}">
        <p14:creationId xmlns:p14="http://schemas.microsoft.com/office/powerpoint/2010/main" val="3226674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09CD74-CA27-87F6-A765-885F6FCAF965}"/>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C0A91A3B-5D46-019E-AF5E-62410340471E}"/>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15863A0C-06AD-A66F-5D10-74D1DE9760C3}"/>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427535A7-337B-BEB6-52C2-1A569D46E757}"/>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71ADAB7A-7971-5366-62BA-24AC27345F6D}"/>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C31AAD76-0451-AB78-ACC5-DAB31E712EB6}"/>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CIRCLES: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AREA AND CIRCUMFERENCE: CLOSED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032CB7EC-E303-D7D3-697E-DFD7908704A1}"/>
              </a:ext>
            </a:extLst>
          </p:cNvPr>
          <p:cNvSpPr>
            <a:spLocks noChangeArrowheads="1"/>
          </p:cNvSpPr>
          <p:nvPr/>
        </p:nvSpPr>
        <p:spPr bwMode="auto">
          <a:xfrm>
            <a:off x="449745" y="1975950"/>
            <a:ext cx="11254987"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6. While Luca was on vacation, he stayed at a hotel with a circular swimming pool with a diameter of 15 m. A fence around the pool costs $90 per meter to build. How much did the fence cost?</a:t>
            </a:r>
          </a:p>
        </p:txBody>
      </p:sp>
    </p:spTree>
    <p:extLst>
      <p:ext uri="{BB962C8B-B14F-4D97-AF65-F5344CB8AC3E}">
        <p14:creationId xmlns:p14="http://schemas.microsoft.com/office/powerpoint/2010/main" val="18050329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429F95-3DCB-E869-89DD-8CBA048DEB04}"/>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5C0A8BD6-2A20-4C7A-4948-F353CA8810F0}"/>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9A4CEFA5-77F3-30E1-A458-08FB98DDFF17}"/>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4C71198C-CA26-476B-ABFF-B88E1712FAA8}"/>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6479C7A7-81A8-C73D-3BD6-43E77907307F}"/>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E283EF48-789C-11E8-C202-EE2319E41626}"/>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CIRCLES: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AREA AND CIRCUMFERENCE: CLOSED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FC764D37-8A48-DFA9-C239-59AEE2A9D4CF}"/>
              </a:ext>
            </a:extLst>
          </p:cNvPr>
          <p:cNvSpPr>
            <a:spLocks noChangeArrowheads="1"/>
          </p:cNvSpPr>
          <p:nvPr/>
        </p:nvSpPr>
        <p:spPr bwMode="auto">
          <a:xfrm>
            <a:off x="449745" y="1975950"/>
            <a:ext cx="11254987"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7. Find the area of a circle with the given dimension:</a:t>
            </a:r>
          </a:p>
          <a:p>
            <a:pPr marL="342900" indent="-34290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a radius of 2.5m</a:t>
            </a:r>
          </a:p>
          <a:p>
            <a:pPr marL="342900" indent="-34290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a diameter of 11km</a:t>
            </a:r>
          </a:p>
        </p:txBody>
      </p:sp>
    </p:spTree>
    <p:extLst>
      <p:ext uri="{BB962C8B-B14F-4D97-AF65-F5344CB8AC3E}">
        <p14:creationId xmlns:p14="http://schemas.microsoft.com/office/powerpoint/2010/main" val="39841863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89073B-ACAB-00BB-31C0-CC4C8872D6C1}"/>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A020373D-13B9-483A-0228-6FC75EBCB0F1}"/>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BDB38A6F-7284-426B-E8BA-908118CAB7D7}"/>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CAC1AFC9-BB6E-C3B2-3891-22FECD8723F5}"/>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4674A0C3-7E2B-FD53-E62E-676C0EAF4003}"/>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8CD28DC9-B408-8D60-A9B5-41395AF48197}"/>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CIRCLES: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AREA AND CIRCUMFERENCE: CLOSED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C2EDB8E7-4554-C020-9BC7-034712A9AD12}"/>
              </a:ext>
            </a:extLst>
          </p:cNvPr>
          <p:cNvSpPr>
            <a:spLocks noChangeArrowheads="1"/>
          </p:cNvSpPr>
          <p:nvPr/>
        </p:nvSpPr>
        <p:spPr bwMode="auto">
          <a:xfrm>
            <a:off x="437660" y="1975950"/>
            <a:ext cx="11254987"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8. A circular outdoor rink has an area of 510m</a:t>
            </a:r>
            <a:r>
              <a:rPr lang="en-CA" sz="2800" baseline="30000" dirty="0">
                <a:solidFill>
                  <a:srgbClr val="000000"/>
                </a:solidFill>
                <a:ea typeface="Times New Roman" panose="02020603050405020304" pitchFamily="18" charset="0"/>
                <a:cs typeface="Arial" panose="020B0604020202020204" pitchFamily="34" charset="0"/>
              </a:rPr>
              <a:t>2</a:t>
            </a:r>
            <a:r>
              <a:rPr lang="en-CA" sz="2800" dirty="0">
                <a:solidFill>
                  <a:srgbClr val="000000"/>
                </a:solidFill>
                <a:ea typeface="Times New Roman" panose="02020603050405020304" pitchFamily="18" charset="0"/>
                <a:cs typeface="Arial" panose="020B0604020202020204" pitchFamily="34" charset="0"/>
              </a:rPr>
              <a:t>. What is the diameter of the rink, to the nearest tenth of a meter?</a:t>
            </a:r>
          </a:p>
        </p:txBody>
      </p:sp>
    </p:spTree>
    <p:extLst>
      <p:ext uri="{BB962C8B-B14F-4D97-AF65-F5344CB8AC3E}">
        <p14:creationId xmlns:p14="http://schemas.microsoft.com/office/powerpoint/2010/main" val="38236764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4576</TotalTime>
  <Words>1346</Words>
  <Application>Microsoft Macintosh PowerPoint</Application>
  <PresentationFormat>Widescreen</PresentationFormat>
  <Paragraphs>157</Paragraphs>
  <Slides>35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35</vt:i4>
      </vt:variant>
    </vt:vector>
  </HeadingPairs>
  <TitlesOfParts>
    <vt:vector size="40" baseType="lpstr">
      <vt:lpstr>Aptos</vt:lpstr>
      <vt:lpstr>Aptos Display</vt:lpstr>
      <vt:lpstr>Arial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Yas Mann</dc:creator>
  <cp:lastModifiedBy>Yas Mann</cp:lastModifiedBy>
  <cp:revision>17</cp:revision>
  <cp:lastPrinted>2025-12-16T18:23:47Z</cp:lastPrinted>
  <dcterms:created xsi:type="dcterms:W3CDTF">2025-08-19T18:11:59Z</dcterms:created>
  <dcterms:modified xsi:type="dcterms:W3CDTF">2026-02-22T18:06:40Z</dcterms:modified>
</cp:coreProperties>
</file>