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93" r:id="rId3"/>
    <p:sldId id="494" r:id="rId4"/>
    <p:sldId id="495" r:id="rId5"/>
    <p:sldId id="496" r:id="rId6"/>
    <p:sldId id="497" r:id="rId7"/>
    <p:sldId id="498" r:id="rId8"/>
    <p:sldId id="499" r:id="rId9"/>
    <p:sldId id="500" r:id="rId10"/>
    <p:sldId id="501" r:id="rId11"/>
    <p:sldId id="502" r:id="rId12"/>
    <p:sldId id="503" r:id="rId13"/>
    <p:sldId id="504" r:id="rId14"/>
    <p:sldId id="505" r:id="rId15"/>
    <p:sldId id="506" r:id="rId16"/>
    <p:sldId id="507" r:id="rId17"/>
    <p:sldId id="508" r:id="rId18"/>
    <p:sldId id="509" r:id="rId19"/>
    <p:sldId id="510" r:id="rId20"/>
    <p:sldId id="511" r:id="rId21"/>
    <p:sldId id="512" r:id="rId22"/>
    <p:sldId id="51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53"/>
  </p:normalViewPr>
  <p:slideViewPr>
    <p:cSldViewPr snapToGrid="0">
      <p:cViewPr varScale="1">
        <p:scale>
          <a:sx n="95" d="100"/>
          <a:sy n="95" d="100"/>
        </p:scale>
        <p:origin x="20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2/23/26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F11B2BCC-FD86-2CD7-F85C-7FF327BFFD94}"/>
              </a:ext>
            </a:extLst>
          </p:cNvPr>
          <p:cNvSpPr txBox="1"/>
          <p:nvPr/>
        </p:nvSpPr>
        <p:spPr>
          <a:xfrm>
            <a:off x="1201678" y="2448151"/>
            <a:ext cx="9788643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GRADE 7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MIXED REVIEW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BAEC7F-C769-8406-B355-E0C589D84095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3F3BE70-D1B6-7AF8-9E5A-F09C4B9B9E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44C0351B-0363-F377-BC31-E6A9A73C45C7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2BDEA459-AB60-D706-295C-AAD2355B6C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9885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BDF19-42F4-3DA4-E157-0B8EF814C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0E0D5E0-9A25-0016-552F-1952DFE33474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31C0FCB-078A-2E89-0F75-6633702DBB2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5D54F2E5-DDB1-5E01-A698-1339C97E13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47CFA772-08C4-FE1D-010A-9F59608CB807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6103034-A4A2-08E7-F03F-A630FC6CF80F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2817E7E-F99C-D5F6-B21D-D7B041FF1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1423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9. A bag contains 8 red and 12 blue marbles.</a:t>
            </a:r>
            <a:br>
              <a:rPr lang="en-CA" sz="2800" dirty="0"/>
            </a:br>
            <a:r>
              <a:rPr lang="en-CA" sz="2800" dirty="0"/>
              <a:t>What is the probability of selecting a blue marble as a decimal?</a:t>
            </a:r>
          </a:p>
        </p:txBody>
      </p:sp>
    </p:spTree>
    <p:extLst>
      <p:ext uri="{BB962C8B-B14F-4D97-AF65-F5344CB8AC3E}">
        <p14:creationId xmlns:p14="http://schemas.microsoft.com/office/powerpoint/2010/main" val="33665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BA38C-4C32-53A3-2ED1-F8547C35A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978A2EC-4534-7DE7-1264-F7B8C9AE7079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D934116-9C66-D0A5-8101-D2F790CDA1C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2FA36CB-1782-E155-8E37-D6F055E9E4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A2D96406-758E-26F1-0D4F-E9EAB5782EC8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C124C6B7-4BA3-5000-9588-F1F73E99AC1C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837CACB-4C5D-7138-884D-3D264A145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37" y="2269977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10. </a:t>
            </a:r>
            <a:r>
              <a:rPr lang="en-CA" sz="2800" dirty="0"/>
              <a:t>A $150 jacket is discounted by 20%.</a:t>
            </a:r>
            <a:br>
              <a:rPr lang="en-CA" sz="2800" dirty="0"/>
            </a:br>
            <a:r>
              <a:rPr lang="en-CA" sz="2800" dirty="0"/>
              <a:t>What is the sale price?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288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BB785-1DB9-0CB9-EEA8-33664F8C6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6BC03BF-2631-7F45-AC48-2EC5F93714BA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0BAE10F-FAEB-7451-F75D-B892828BA0E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77B71C7D-9E53-09D7-D8F5-B3D012FD5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4EF5F322-D609-ACF8-219D-9ECEA29F43A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121911F-64B3-5E89-1974-81CB8E00DC4D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18DCC8AE-28BB-9D85-EA6C-F19AF3659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78" y="1962200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11. </a:t>
            </a:r>
            <a:r>
              <a:rPr lang="en-CA" sz="2800" dirty="0"/>
              <a:t>Explain why increasing a number by 25% and then decreasing it by 25% does not return the original number.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653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765D6-6E93-1147-CD20-BCD62EF56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B53B7BA-92CE-DD54-58FA-AEC3889E0D5A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F61DEDC-6FBD-FAF5-7E68-B8FA98F1D0A2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716490A-0B5F-5F91-A74D-B04E591D55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35360087-E46B-E0B0-8F13-53876EACEBDC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F6B73C4-5326-B18F-D1FD-7721F32F06AF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DA0BE7A-3470-F35C-7ADA-DA1188E9A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78" y="1746756"/>
            <a:ext cx="1038658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12. </a:t>
            </a:r>
            <a:r>
              <a:rPr lang="en-CA" sz="2800" dirty="0"/>
              <a:t>A spinner has 8 equal sections. 3 are blue.</a:t>
            </a:r>
            <a:br>
              <a:rPr lang="en-CA" sz="2800" dirty="0"/>
            </a:br>
            <a:r>
              <a:rPr lang="en-CA" sz="2800" dirty="0"/>
              <a:t>What is the experimental probability of landing on blue as a fraction and a percent?</a:t>
            </a:r>
          </a:p>
        </p:txBody>
      </p:sp>
    </p:spTree>
    <p:extLst>
      <p:ext uri="{BB962C8B-B14F-4D97-AF65-F5344CB8AC3E}">
        <p14:creationId xmlns:p14="http://schemas.microsoft.com/office/powerpoint/2010/main" val="353312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E51D4-92FF-3AEE-475F-92D7B82B1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4F6CB3F-1289-974A-281F-B4047FD3F875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3A67834-9816-6656-07EC-B482BE19A38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D72F6D5-9760-FE5A-F307-6225359DA4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E690005-7543-F330-4275-1BD55A1F4604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D253BBD-0E72-DE21-0546-459E68355269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1C28ED9-DBC2-0318-4900-6E592067F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852840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13. </a:t>
            </a:r>
            <a:r>
              <a:rPr lang="en-CA" sz="2800" dirty="0"/>
              <a:t>A $150 jacket increases in price by 12%.</a:t>
            </a:r>
            <a:br>
              <a:rPr lang="en-CA" sz="2800" dirty="0"/>
            </a:br>
            <a:r>
              <a:rPr lang="en-CA" sz="2800" dirty="0"/>
              <a:t>What is the new price?</a:t>
            </a:r>
          </a:p>
        </p:txBody>
      </p:sp>
    </p:spTree>
    <p:extLst>
      <p:ext uri="{BB962C8B-B14F-4D97-AF65-F5344CB8AC3E}">
        <p14:creationId xmlns:p14="http://schemas.microsoft.com/office/powerpoint/2010/main" val="4228693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B0EE0-1C5E-E732-23D8-813C64D8E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EFF219A-D805-337A-8B96-1E227E79B27E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4513DC1-CAA6-6A58-024D-F4E878603F9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D76E86A-9456-5DDB-D426-01BC30F86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5B33160-EBF9-FCE3-AC60-50E0F7B59E1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3E462352-E9AE-F650-2995-9CA84058A1E4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A36ED8A3-57A8-A937-85A9-44414160D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78" y="1808312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14. </a:t>
            </a:r>
            <a:r>
              <a:rPr lang="en-CA" sz="2800" dirty="0"/>
              <a:t>Explain why multiplying both terms of a ratio by the same number creates an equivalent ratio.</a:t>
            </a:r>
          </a:p>
        </p:txBody>
      </p:sp>
    </p:spTree>
    <p:extLst>
      <p:ext uri="{BB962C8B-B14F-4D97-AF65-F5344CB8AC3E}">
        <p14:creationId xmlns:p14="http://schemas.microsoft.com/office/powerpoint/2010/main" val="708432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FFE5F-941D-F5C0-3E0A-E0E5CBF75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09B87E6-DF48-C160-D493-5E4A9621F611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534F0A8-8323-97D4-581A-4D2EBD76BC7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A78BF71-8F34-6480-D532-5A3A298673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AEBF8508-8A38-5907-8B0B-2EF037AA285B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87A28E6-6CAF-01FD-FED1-2A384B63EF8E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3855FDB-4427-0CA6-1358-85593CE9B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661854"/>
            <a:ext cx="1153281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15. </a:t>
            </a:r>
            <a:r>
              <a:rPr lang="en-CA" sz="2800" dirty="0"/>
              <a:t>A student solves 3x + 6 = 21 by subtracting 6 and dividing by 3.</a:t>
            </a:r>
            <a:br>
              <a:rPr lang="en-CA" sz="2800" dirty="0"/>
            </a:br>
            <a:r>
              <a:rPr lang="en-CA" sz="2800" dirty="0"/>
              <a:t>Explain why this method works.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270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F5EBC-A139-4E4F-E8A0-9D5608F2B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A680F12-B90D-A22C-8847-2D48FE9866D0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42EF599-D34E-6119-C3E0-85577B3C215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1DD1F42-24E7-ADA1-A1E8-576B6C84AC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B30D34D4-F3FF-1DC9-FBDA-918901F1D48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247B43CD-A030-C8B1-346A-656C44E928FB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1AEAE40-B6CE-2434-26FF-3EF9285C7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78" y="1769456"/>
            <a:ext cx="1038658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16. </a:t>
            </a:r>
            <a:r>
              <a:rPr lang="en-CA" sz="2800" dirty="0"/>
              <a:t>A circle graph shows 30% of students prefer soccer.</a:t>
            </a:r>
            <a:br>
              <a:rPr lang="en-CA" sz="2800" dirty="0"/>
            </a:br>
            <a:r>
              <a:rPr lang="en-CA" sz="2800" dirty="0"/>
              <a:t>If 200 students were surveyed, explain how you would determine how many prefer soccer.</a:t>
            </a:r>
          </a:p>
        </p:txBody>
      </p:sp>
    </p:spTree>
    <p:extLst>
      <p:ext uri="{BB962C8B-B14F-4D97-AF65-F5344CB8AC3E}">
        <p14:creationId xmlns:p14="http://schemas.microsoft.com/office/powerpoint/2010/main" val="4252262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C09E8-6B60-23AB-A787-F4DDF449D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68D2FA4-7AC1-1ED9-CA81-3993BC3595D3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7BED9E8-723C-DE55-A061-E96401FED9BA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8374B4B-63F3-9408-D70D-E13BEF2C5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4C20032F-C066-2D44-70F1-4F6CA5E91A88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8FADAB72-79C3-053F-BE0C-694DC87727A5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EEC21039-ED62-53D0-BBC0-A0AA2DF25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79" y="2424606"/>
            <a:ext cx="108034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17. </a:t>
            </a:r>
            <a:r>
              <a:rPr lang="en-CA" sz="2800" dirty="0"/>
              <a:t>Describe two different ways to determine the unit rate of 90 km in 1.5 hours.</a:t>
            </a:r>
          </a:p>
        </p:txBody>
      </p:sp>
    </p:spTree>
    <p:extLst>
      <p:ext uri="{BB962C8B-B14F-4D97-AF65-F5344CB8AC3E}">
        <p14:creationId xmlns:p14="http://schemas.microsoft.com/office/powerpoint/2010/main" val="910954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52889-FB85-B115-D680-078CBCC1D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2B0791F-5C2E-9E19-B6E4-1533BE914427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20BE2B0-03B1-D27D-DB27-4A7FBCE4B52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56E4F24-6049-BD8A-D1BE-E155388497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83F11A2D-EDBE-680D-D654-1D74418F536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B34E904E-8A0E-6089-6624-DC603A927718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4E91D74-49FE-A8DD-B657-84BFEFC8D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79" y="2424607"/>
            <a:ext cx="108034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18. </a:t>
            </a:r>
            <a:r>
              <a:rPr lang="en-CA" sz="2800" dirty="0"/>
              <a:t>Explain why subtracting a negative number results in a larger value.</a:t>
            </a:r>
          </a:p>
        </p:txBody>
      </p:sp>
    </p:spTree>
    <p:extLst>
      <p:ext uri="{BB962C8B-B14F-4D97-AF65-F5344CB8AC3E}">
        <p14:creationId xmlns:p14="http://schemas.microsoft.com/office/powerpoint/2010/main" val="3600773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5AFCB-2F4D-5BF2-D664-A2DFE6E47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AC4964C-A6D3-C7BB-5CBA-293CA1895C92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E2C052D-DA5A-82E5-BEAE-3EAD5C717A0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0C10A7CC-A137-3693-7502-9EBF342B39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25529A7A-BFD0-E8E1-C101-22D7158EDF0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D00ED7E-B598-D75A-EA7D-FC49D8807A83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">
                <a:extLst>
                  <a:ext uri="{FF2B5EF4-FFF2-40B4-BE49-F238E27FC236}">
                    <a16:creationId xmlns:a16="http://schemas.microsoft.com/office/drawing/2014/main" id="{3CE1D458-9680-CAC5-45AA-35E346BDFA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976" y="1975950"/>
                <a:ext cx="11532815" cy="9541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/>
                <a:r>
                  <a:rPr lang="en-CA" sz="2800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Arial" panose="020B0604020202020204" pitchFamily="34" charset="0"/>
                  </a:rPr>
                  <a:t>1. </a:t>
                </a:r>
                <a:r>
                  <a:rPr lang="en-CA" sz="2800" dirty="0"/>
                  <a:t>Solve</a:t>
                </a:r>
                <a:br>
                  <a:rPr lang="en-CA" sz="2800" dirty="0"/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CA" sz="2800"/>
                        <m:t>4</m:t>
                      </m:r>
                      <m:r>
                        <m:rPr>
                          <m:nor/>
                        </m:rPr>
                        <a:rPr lang="en-CA" sz="2800"/>
                        <m:t>x</m:t>
                      </m:r>
                      <m:r>
                        <m:rPr>
                          <m:nor/>
                        </m:rPr>
                        <a:rPr lang="en-CA" sz="2800"/>
                        <m:t> − 9 = 19</m:t>
                      </m:r>
                    </m:oMath>
                  </m:oMathPara>
                </a14:m>
                <a:endParaRPr lang="en-CA" sz="2800" dirty="0">
                  <a:solidFill>
                    <a:srgbClr val="000000"/>
                  </a:solidFill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Rectangle 1">
                <a:extLst>
                  <a:ext uri="{FF2B5EF4-FFF2-40B4-BE49-F238E27FC236}">
                    <a16:creationId xmlns:a16="http://schemas.microsoft.com/office/drawing/2014/main" id="{3CE1D458-9680-CAC5-45AA-35E346BDFA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4976" y="1975950"/>
                <a:ext cx="11532815" cy="954107"/>
              </a:xfrm>
              <a:prstGeom prst="rect">
                <a:avLst/>
              </a:prstGeom>
              <a:blipFill>
                <a:blip r:embed="rId3"/>
                <a:stretch>
                  <a:fillRect l="-1100" t="-6579" b="-131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0696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E0D5D-1C06-9F53-78BC-27D4A4070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85F94E8-ED12-E428-E2EF-9E78FB3A4595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FF8223D-397F-60BD-1F35-1E714BEFD3B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A26FF5F-7129-3B34-0532-FEB95444FD7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571F5C7-F499-F1B8-883C-0FD87E6402A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4F78C09-2D2F-B138-D9AF-83DA3A6EE3C5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DAD26DDC-E1FE-DBDE-95D0-1488458AD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984" y="2406837"/>
            <a:ext cx="1080344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19. </a:t>
            </a:r>
            <a:r>
              <a:rPr lang="en-CA" sz="2800" dirty="0"/>
              <a:t>Without calculating fully, determine which is greater:</a:t>
            </a:r>
            <a:br>
              <a:rPr lang="en-CA" sz="2800" dirty="0"/>
            </a:br>
            <a:r>
              <a:rPr lang="en-CA" sz="2800" dirty="0"/>
              <a:t>40% of 150 or 60% of 90.</a:t>
            </a:r>
            <a:br>
              <a:rPr lang="en-CA" sz="2800" dirty="0"/>
            </a:br>
            <a:r>
              <a:rPr lang="en-CA" sz="2800" dirty="0"/>
              <a:t>Explain your reasoning.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701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2D1CC-3767-B89F-47F3-B0BC92B3C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7961E33-E5AB-A377-8F14-BC13EB3EB4CF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A43DF19-BC9D-F2CD-F78B-9A15A1CF384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FD697C4-D4F1-CB7E-44C8-FD86F07D80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FA9476F-8E04-83EE-9125-35CBDC755B3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14479CB-15E1-12F5-ADA8-0CA4794B8E22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43622CAB-C61D-14F1-FAD5-EAE452418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622281"/>
            <a:ext cx="1080344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20. </a:t>
            </a:r>
            <a:r>
              <a:rPr lang="en-CA" sz="2800" dirty="0"/>
              <a:t>A $200 fundraiser collects 15% more than expected.</a:t>
            </a:r>
            <a:br>
              <a:rPr lang="en-CA" sz="2800" dirty="0"/>
            </a:br>
            <a:r>
              <a:rPr lang="en-CA" sz="2800" dirty="0"/>
              <a:t>The total money is then divided in a 2 : 3 ratio between two clubs.</a:t>
            </a:r>
            <a:br>
              <a:rPr lang="en-CA" sz="2800" dirty="0"/>
            </a:br>
            <a:r>
              <a:rPr lang="en-CA" sz="2800" dirty="0"/>
              <a:t>Explain how you would determine how much each club receives.</a:t>
            </a:r>
          </a:p>
        </p:txBody>
      </p:sp>
    </p:spTree>
    <p:extLst>
      <p:ext uri="{BB962C8B-B14F-4D97-AF65-F5344CB8AC3E}">
        <p14:creationId xmlns:p14="http://schemas.microsoft.com/office/powerpoint/2010/main" val="25714082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CFD16-F207-9E8A-A702-F5E58B8CA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137087D-9163-45F0-6039-8A2BAAEE2213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364754B-2C72-F810-8F11-24417AC8EFBB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6523C762-0BF9-9AF7-2621-DC97429090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4655E3DC-9F85-4670-61B2-FD078AD7B52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9CB12D7-9073-4708-E2F4-1697D18C7615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A1604B8-B6F4-270E-B954-4D712D093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75951"/>
            <a:ext cx="1080344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21. </a:t>
            </a:r>
            <a:r>
              <a:rPr lang="en-CA" sz="2800" dirty="0"/>
              <a:t>A school fundraiser raised $1200.</a:t>
            </a:r>
          </a:p>
          <a:p>
            <a:r>
              <a:rPr lang="en-CA" sz="2800" dirty="0"/>
              <a:t>• 35% of the money is used to buy sports equipment.</a:t>
            </a:r>
            <a:br>
              <a:rPr lang="en-CA" sz="2800" dirty="0"/>
            </a:br>
            <a:r>
              <a:rPr lang="en-CA" sz="2800" dirty="0"/>
              <a:t>• The remaining money is divided in the ratio 2 : 3 between two clubs.</a:t>
            </a:r>
          </a:p>
          <a:p>
            <a:r>
              <a:rPr lang="en-CA" sz="2800" dirty="0"/>
              <a:t>How much money does each club receive?</a:t>
            </a:r>
          </a:p>
          <a:p>
            <a:r>
              <a:rPr lang="en-CA" sz="2800" dirty="0"/>
              <a:t>Explain your reasoning and show all steps clearly.</a:t>
            </a:r>
          </a:p>
        </p:txBody>
      </p:sp>
    </p:spTree>
    <p:extLst>
      <p:ext uri="{BB962C8B-B14F-4D97-AF65-F5344CB8AC3E}">
        <p14:creationId xmlns:p14="http://schemas.microsoft.com/office/powerpoint/2010/main" val="180592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F2013-C771-9447-7B0A-36FDFF057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E21AA9C-A390-9C43-FB39-A8E368C7ED49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94B4F2-D18A-8DEA-9953-2210BFAE127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76582E8-1415-BFCC-262E-2DDE5CBFA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58669901-3B5F-36BB-529E-6EB786739FE1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333B4EF-C672-754C-00D2-8C41E2756FEC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A5FDE3B3-0783-C08B-260D-AB4E25A76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976" y="2150974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CA" sz="2800" dirty="0"/>
              <a:t>Solve</a:t>
            </a:r>
          </a:p>
          <a:p>
            <a:r>
              <a:rPr lang="en-CA" sz="2800" dirty="0"/>
              <a:t>−6 + 3.5 − 2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125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BE182-FE96-7EFF-30F7-4346C3C8B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C9D5803-B4CC-C115-2EF1-A215FEE8FD71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92263BC-710B-4AEB-FF7D-757F202AEF0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F1C33AE-9EB5-EDB6-D561-2003C1C85D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48D8549-19BB-D8AC-5621-FA13250AFC2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470645B-D2E9-23A4-1BB8-F62C615F1499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8DDEF11B-3EAA-77F2-0718-74FCF516A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46865"/>
            <a:ext cx="115328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CA" sz="2800" dirty="0"/>
              <a:t>Find 35% of 240.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73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77345-3682-5D80-1C55-DD1771941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1C3F65-9C1A-2A44-EE09-6EA78801A246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DA81800-B836-545F-DD75-8A380C44D47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0E31A94-7EE4-E574-9E02-78D979575E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A251BE5B-E9BC-486C-5397-8570577246B7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A689CFBF-A1E8-F3E6-062F-C79B81F1CC3A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5C867A38-B9E0-F09F-D292-C9CD8B06E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1423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4. </a:t>
            </a:r>
            <a:r>
              <a:rPr lang="en-CA" sz="2800" dirty="0"/>
              <a:t>A price increases from $80 to $92</a:t>
            </a:r>
            <a:br>
              <a:rPr lang="en-CA" sz="2800" dirty="0"/>
            </a:br>
            <a:r>
              <a:rPr lang="en-CA" sz="2800" dirty="0"/>
              <a:t>What is the percent increase?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37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A5164-1B67-12EC-A152-E37702E9A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5C0EBE0-73A1-C9B5-F264-28173D8767B0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B7EEB69-3117-46D3-FE11-1C49E0E46D6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C589617-ADD2-85F5-2CC1-7E3207BF72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D7E8C57-8B5C-7A7D-D270-B89A02133E7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FF1173ED-A5A4-95E1-7F37-A2D5BAD10C3D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4AC01053-6614-E8C8-51C4-3EA3E0C72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1423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/>
              <a:t>5. The ratio of boys to girls is 3 : 5.</a:t>
            </a:r>
            <a:br>
              <a:rPr lang="en-CA" sz="2800" dirty="0"/>
            </a:br>
            <a:r>
              <a:rPr lang="en-CA" sz="2800" dirty="0"/>
              <a:t>If there are 40 students total, how many are boys?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02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416FC-3428-A6B2-7D23-6382FCD68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512FB75-2D7D-C088-24E9-089122B2E09C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BF52FC6-E184-B334-7E57-19D8ADBA532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4B8FC43-7250-161F-8FD1-041F64807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1005B15-7691-8CFA-8D35-8429F06AA736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7056060B-4A3B-E1DB-4770-2C67B27CDF53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69E25C4-03AA-DF12-AD7C-A7AC642E7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931424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6. </a:t>
            </a:r>
            <a:r>
              <a:rPr lang="en-CA" sz="2800" dirty="0"/>
              <a:t>A car travels 360 km in 4 hours.</a:t>
            </a:r>
            <a:br>
              <a:rPr lang="en-CA" sz="2800" dirty="0"/>
            </a:br>
            <a:r>
              <a:rPr lang="en-CA" sz="2800" dirty="0"/>
              <a:t>What is the unit rate in km per hour?</a:t>
            </a:r>
          </a:p>
        </p:txBody>
      </p:sp>
    </p:spTree>
    <p:extLst>
      <p:ext uri="{BB962C8B-B14F-4D97-AF65-F5344CB8AC3E}">
        <p14:creationId xmlns:p14="http://schemas.microsoft.com/office/powerpoint/2010/main" val="4229155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E4A1B-45DB-0CB1-C661-09A8F6556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7F785A8-E958-055D-3F38-92570B37FEB3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7F3DDFF-53EA-324C-25AC-5455BCDDE6ED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716B40D6-72A1-1FA8-438E-4A535F08D76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61CC047-E7F9-CFEC-0461-BB08F0390AF6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77D8FDFA-4D17-9094-A0DE-95FFD08092CB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65AA05FA-D250-028B-2C7E-AAC5075BA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15979"/>
            <a:ext cx="1153281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7. </a:t>
            </a:r>
            <a:r>
              <a:rPr lang="en-CA" sz="2800" dirty="0"/>
              <a:t>A rectangular prism has dimensions 6 cm, 4 cm, and 5 cm.</a:t>
            </a:r>
            <a:br>
              <a:rPr lang="en-CA" sz="2800" dirty="0"/>
            </a:br>
            <a:r>
              <a:rPr lang="en-CA" sz="2800" dirty="0"/>
              <a:t>What is its volume?</a:t>
            </a:r>
            <a:endParaRPr lang="en-CA" sz="28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781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101C4-605A-E9DC-B0E3-844A18B98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55C5DFA-976A-6D6E-3BD4-41504A091127}"/>
              </a:ext>
            </a:extLst>
          </p:cNvPr>
          <p:cNvGrpSpPr/>
          <p:nvPr/>
        </p:nvGrpSpPr>
        <p:grpSpPr>
          <a:xfrm>
            <a:off x="0" y="312348"/>
            <a:ext cx="12192000" cy="1233489"/>
            <a:chOff x="0" y="300918"/>
            <a:chExt cx="12192000" cy="123348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4429F2F-10A2-3512-A13F-DEAA87CAC53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EF8021C-D854-F054-0261-1BE89D424F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68908D4-1562-7867-BD03-DAA00834E30A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284FF88B-05CB-9749-1D70-04735D9EDCE1}"/>
                </a:ext>
              </a:extLst>
            </p:cNvPr>
            <p:cNvSpPr txBox="1"/>
            <p:nvPr/>
          </p:nvSpPr>
          <p:spPr>
            <a:xfrm>
              <a:off x="2542136" y="507412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GRADE 7 MIXED REVIEW: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DC22D8E-CE2D-1E5B-A54E-B26908678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2183219"/>
            <a:ext cx="1153281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8. </a:t>
            </a:r>
            <a:r>
              <a:rPr lang="en-CA" sz="2800" dirty="0"/>
              <a:t>The diameter of a circle is 14 cm.</a:t>
            </a:r>
            <a:br>
              <a:rPr lang="en-CA" sz="2800" dirty="0"/>
            </a:br>
            <a:r>
              <a:rPr lang="en-CA" sz="2800" dirty="0"/>
              <a:t>What is the radius?</a:t>
            </a:r>
          </a:p>
        </p:txBody>
      </p:sp>
    </p:spTree>
    <p:extLst>
      <p:ext uri="{BB962C8B-B14F-4D97-AF65-F5344CB8AC3E}">
        <p14:creationId xmlns:p14="http://schemas.microsoft.com/office/powerpoint/2010/main" val="3478381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4729</TotalTime>
  <Words>657</Words>
  <Application>Microsoft Macintosh PowerPoint</Application>
  <PresentationFormat>Widescreen</PresentationFormat>
  <Paragraphs>72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31</cp:revision>
  <cp:lastPrinted>2025-12-16T18:23:47Z</cp:lastPrinted>
  <dcterms:created xsi:type="dcterms:W3CDTF">2025-08-19T18:11:59Z</dcterms:created>
  <dcterms:modified xsi:type="dcterms:W3CDTF">2026-02-23T16:06:46Z</dcterms:modified>
</cp:coreProperties>
</file>