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91" r:id="rId2"/>
    <p:sldId id="506"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49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35" r:id="rId53"/>
    <p:sldId id="436" r:id="rId54"/>
    <p:sldId id="437" r:id="rId55"/>
    <p:sldId id="507"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541" r:id="rId74"/>
    <p:sldId id="542" r:id="rId75"/>
    <p:sldId id="543"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 id="460" r:id="rId99"/>
    <p:sldId id="461" r:id="rId100"/>
    <p:sldId id="462" r:id="rId101"/>
    <p:sldId id="463" r:id="rId102"/>
    <p:sldId id="464" r:id="rId103"/>
    <p:sldId id="465" r:id="rId104"/>
    <p:sldId id="466" r:id="rId105"/>
    <p:sldId id="467" r:id="rId106"/>
    <p:sldId id="468" r:id="rId107"/>
    <p:sldId id="469" r:id="rId108"/>
    <p:sldId id="470" r:id="rId109"/>
    <p:sldId id="471" r:id="rId110"/>
    <p:sldId id="472" r:id="rId111"/>
    <p:sldId id="473" r:id="rId112"/>
    <p:sldId id="474" r:id="rId113"/>
    <p:sldId id="475" r:id="rId114"/>
    <p:sldId id="476" r:id="rId115"/>
    <p:sldId id="477" r:id="rId116"/>
    <p:sldId id="478" r:id="rId117"/>
    <p:sldId id="479" r:id="rId118"/>
    <p:sldId id="480" r:id="rId119"/>
    <p:sldId id="481" r:id="rId120"/>
    <p:sldId id="482" r:id="rId121"/>
    <p:sldId id="483" r:id="rId122"/>
    <p:sldId id="484" r:id="rId123"/>
    <p:sldId id="485" r:id="rId124"/>
    <p:sldId id="486" r:id="rId125"/>
    <p:sldId id="487" r:id="rId126"/>
    <p:sldId id="488" r:id="rId127"/>
    <p:sldId id="489" r:id="rId128"/>
    <p:sldId id="490"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53"/>
  </p:normalViewPr>
  <p:slideViewPr>
    <p:cSldViewPr snapToGrid="0">
      <p:cViewPr varScale="1">
        <p:scale>
          <a:sx n="95" d="100"/>
          <a:sy n="95" d="100"/>
        </p:scale>
        <p:origin x="20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2/23/26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2/23/26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7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RATIOS</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656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9554-A11A-1EF8-DCEE-E7A76E13CB4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D7FA7F-CFF5-446D-5AD0-CA8D0AF3A5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2BCF80-5935-4455-0D59-CBBD8C210F9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BA0B471-F572-5742-943E-CE84665DCE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E535E1C-D2AB-BFCC-E709-500A466EB5F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695F8E4-9FD3-35BC-97F6-857A28EA395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42DCFDE-789A-B55F-8397-0DDBF9B00DCD}"/>
              </a:ext>
            </a:extLst>
          </p:cNvPr>
          <p:cNvSpPr>
            <a:spLocks noChangeArrowheads="1"/>
          </p:cNvSpPr>
          <p:nvPr/>
        </p:nvSpPr>
        <p:spPr bwMode="auto">
          <a:xfrm>
            <a:off x="28421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Without calculating exact values, determine which is greater:</a:t>
            </a:r>
            <a:br>
              <a:rPr lang="en-CA" sz="2800" dirty="0"/>
            </a:br>
            <a:r>
              <a:rPr lang="en-CA" sz="2800" dirty="0"/>
              <a:t>4 : 5 or 7 : 9.</a:t>
            </a:r>
            <a:br>
              <a:rPr lang="en-CA" sz="2800" dirty="0"/>
            </a:br>
            <a:r>
              <a:rPr lang="en-CA" sz="2800" dirty="0"/>
              <a:t>Explain your reasoning.</a:t>
            </a:r>
          </a:p>
        </p:txBody>
      </p:sp>
    </p:spTree>
    <p:extLst>
      <p:ext uri="{BB962C8B-B14F-4D97-AF65-F5344CB8AC3E}">
        <p14:creationId xmlns:p14="http://schemas.microsoft.com/office/powerpoint/2010/main" val="798603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4557-ABEB-7FF3-D8A0-4B0EBA8D40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E460B5-C52D-36F0-7BB2-D348B8C4F43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6E3256-A712-24BE-7475-EBBF1115813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89DF2FE-4D61-C9CD-0E34-3AF93E5358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5C19D3-A908-483F-48BF-0EA2D09519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B8E6F7F-75E3-ECDD-8383-819D1A51EED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AF3E6A1-57BA-DF6F-E37C-7D45CFC35886}"/>
              </a:ext>
            </a:extLst>
          </p:cNvPr>
          <p:cNvSpPr>
            <a:spLocks noChangeArrowheads="1"/>
          </p:cNvSpPr>
          <p:nvPr/>
        </p:nvSpPr>
        <p:spPr bwMode="auto">
          <a:xfrm>
            <a:off x="437660" y="1907535"/>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20. Determine the multiplication statement that the diagram represents.</a:t>
            </a:r>
          </a:p>
          <a:p>
            <a:r>
              <a:rPr lang="en-CA" sz="2800" dirty="0">
                <a:solidFill>
                  <a:srgbClr val="000000"/>
                </a:solidFill>
                <a:ea typeface="Times New Roman" panose="02020603050405020304" pitchFamily="18" charset="0"/>
                <a:cs typeface="Arial" panose="020B0604020202020204" pitchFamily="34" charset="0"/>
              </a:rPr>
              <a:t>b)</a:t>
            </a:r>
          </a:p>
        </p:txBody>
      </p:sp>
      <p:pic>
        <p:nvPicPr>
          <p:cNvPr id="3" name="Picture 4" descr="A diagram of red and yellow circles&#10;&#10;AI-generated content may be incorrect.">
            <a:extLst>
              <a:ext uri="{FF2B5EF4-FFF2-40B4-BE49-F238E27FC236}">
                <a16:creationId xmlns:a16="http://schemas.microsoft.com/office/drawing/2014/main" id="{7BDF3E2D-B907-9021-8394-7E9BD5804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041" y="2852952"/>
            <a:ext cx="4323917" cy="350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76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83D2-FE0B-C7D9-95BF-EFCA59FCD2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6F9074-7E47-A54F-C3D3-B69F25B43A1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4DFBD46-0257-5519-F3D2-CC8FCFDCF8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7859292-247E-B30A-F023-53681BAA0CE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09BFD1-EE1A-3A74-F492-409A64D1526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3D8C92C-568A-6616-2CCC-A3D3C58FAF6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03A8147-8963-B9C9-6DD8-494101766C5A}"/>
              </a:ext>
            </a:extLst>
          </p:cNvPr>
          <p:cNvSpPr>
            <a:spLocks noChangeArrowheads="1"/>
          </p:cNvSpPr>
          <p:nvPr/>
        </p:nvSpPr>
        <p:spPr bwMode="auto">
          <a:xfrm>
            <a:off x="437660" y="1930980"/>
            <a:ext cx="113166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21. Determine the product using double-sided counters. Use pictures to show your thinking.</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x (-7) = </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x (-1) = </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 x ( -3) = </a:t>
            </a:r>
          </a:p>
        </p:txBody>
      </p:sp>
    </p:spTree>
    <p:extLst>
      <p:ext uri="{BB962C8B-B14F-4D97-AF65-F5344CB8AC3E}">
        <p14:creationId xmlns:p14="http://schemas.microsoft.com/office/powerpoint/2010/main" val="11604024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4616-4F66-319D-A9ED-1B7A868DF6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1DDC95D-52BE-AFF9-743E-9ABB8D763E4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DE2AB2D-7DFF-B888-86F0-19B88CCE06C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75E80C1-1A68-8ECC-691F-13209043C8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92E32E6-338C-9073-90BA-7428992F45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1764BF5-C1F9-7CF1-E010-F13B5D7F577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408DC02-8738-4EFA-D4E8-7DD120548372}"/>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22. Write the expression as a multiplication statement. </a:t>
            </a:r>
          </a:p>
          <a:p>
            <a:r>
              <a:rPr lang="en-CA" sz="2800" dirty="0">
                <a:solidFill>
                  <a:srgbClr val="000000"/>
                </a:solidFill>
                <a:ea typeface="Times New Roman" panose="02020603050405020304" pitchFamily="18" charset="0"/>
                <a:cs typeface="Arial" panose="020B0604020202020204" pitchFamily="34" charset="0"/>
              </a:rPr>
              <a:t>      (-2) + (-2) + (-2) +(-2) </a:t>
            </a:r>
          </a:p>
        </p:txBody>
      </p:sp>
    </p:spTree>
    <p:extLst>
      <p:ext uri="{BB962C8B-B14F-4D97-AF65-F5344CB8AC3E}">
        <p14:creationId xmlns:p14="http://schemas.microsoft.com/office/powerpoint/2010/main" val="17681542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42C3-1409-E60F-B6D1-1DCE5362A11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7774CA-4642-5009-4F86-F1FDC6BB8F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ECF969D-94AE-012B-97D9-7949482B18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74BCA8-5C63-147F-03ED-925D6B9335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6FE46B3-531D-2B18-8D64-CFAAEB49924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2D4A7B0-3FAE-F3BE-E161-0D12E715222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263B81C-8DE5-DBA0-426E-0642B9E13913}"/>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23. Determine the multiplication statement that the diagram represents. </a:t>
            </a:r>
          </a:p>
        </p:txBody>
      </p:sp>
      <p:pic>
        <p:nvPicPr>
          <p:cNvPr id="38914" name="Picture 2">
            <a:extLst>
              <a:ext uri="{FF2B5EF4-FFF2-40B4-BE49-F238E27FC236}">
                <a16:creationId xmlns:a16="http://schemas.microsoft.com/office/drawing/2014/main" id="{D6CB4EDA-28B5-E0E4-6634-47D3ED18B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3" y="3651519"/>
            <a:ext cx="11209368" cy="138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31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33AC4-D910-F213-9386-CBCADA1DB57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9787936-DB8E-E746-87C3-C41F1D12517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EBDC4CE-5D34-C12F-34A6-D953A2E559A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A7E3054-D9B3-91A8-D6A1-13E93BB30F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5CE4680-7BD4-3B2E-E9D3-84E0E35D97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D3407EA-4937-5068-E9D3-FFE3B88400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F1895DE-EC66-DCED-0AED-35EC1AB66C22}"/>
              </a:ext>
            </a:extLst>
          </p:cNvPr>
          <p:cNvSpPr>
            <a:spLocks noChangeArrowheads="1"/>
          </p:cNvSpPr>
          <p:nvPr/>
        </p:nvSpPr>
        <p:spPr bwMode="auto">
          <a:xfrm>
            <a:off x="591111" y="198165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24. Copy and complete the multiplication statement. </a:t>
            </a:r>
          </a:p>
          <a:p>
            <a:r>
              <a:rPr lang="en-CA" sz="2800" dirty="0">
                <a:solidFill>
                  <a:srgbClr val="000000"/>
                </a:solidFill>
                <a:ea typeface="Times New Roman" panose="02020603050405020304" pitchFamily="18" charset="0"/>
                <a:cs typeface="Arial" panose="020B0604020202020204" pitchFamily="34" charset="0"/>
              </a:rPr>
              <a:t>(-4) x  🟦   = + 12</a:t>
            </a:r>
          </a:p>
        </p:txBody>
      </p:sp>
    </p:spTree>
    <p:extLst>
      <p:ext uri="{BB962C8B-B14F-4D97-AF65-F5344CB8AC3E}">
        <p14:creationId xmlns:p14="http://schemas.microsoft.com/office/powerpoint/2010/main" val="26450865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6BAD5-2809-5ACB-38B0-A6F15DEFBA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C5C6751-CB36-1752-A679-1E0F3AF004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92CE33E-ECA0-DB16-ACE5-73870148AD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692F852-EF07-2897-78B6-19F61271B08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50AABEB-6DD4-5E74-ABE5-D8E8477C21D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DE66FBB-A3AD-5389-9601-4071B9E4D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CE7EE94-9441-FD41-147F-F941BCAE244E}"/>
              </a:ext>
            </a:extLst>
          </p:cNvPr>
          <p:cNvSpPr>
            <a:spLocks noChangeArrowheads="1"/>
          </p:cNvSpPr>
          <p:nvPr/>
        </p:nvSpPr>
        <p:spPr bwMode="auto">
          <a:xfrm>
            <a:off x="591111" y="2197093"/>
            <a:ext cx="113166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25. Determine (-15) ÷ (-3) using a number line.</a:t>
            </a:r>
          </a:p>
        </p:txBody>
      </p:sp>
      <p:cxnSp>
        <p:nvCxnSpPr>
          <p:cNvPr id="2" name="Straight Arrow Connector 1">
            <a:extLst>
              <a:ext uri="{FF2B5EF4-FFF2-40B4-BE49-F238E27FC236}">
                <a16:creationId xmlns:a16="http://schemas.microsoft.com/office/drawing/2014/main" id="{5A0CC311-7692-A752-A04C-837BD55B988C}"/>
              </a:ext>
            </a:extLst>
          </p:cNvPr>
          <p:cNvCxnSpPr>
            <a:cxnSpLocks/>
          </p:cNvCxnSpPr>
          <p:nvPr/>
        </p:nvCxnSpPr>
        <p:spPr>
          <a:xfrm>
            <a:off x="538523" y="4256375"/>
            <a:ext cx="1136926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856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0EF3-AE72-2587-F455-A62376D7417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B5E4FE-634C-BBF0-1D72-DDC7F185231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E5B06E-D9D2-5004-CA6B-2DC6B497AB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4F4FD75-F42E-3777-553B-1692E13814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283F78F-6D3E-8F27-826D-C8ABD85EAA2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38F5A73-F13A-ACD1-DEE8-BC0EBE4A996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F52C97F-C510-26DD-2383-A41DEDFFF92F}"/>
              </a:ext>
            </a:extLst>
          </p:cNvPr>
          <p:cNvSpPr>
            <a:spLocks noChangeArrowheads="1"/>
          </p:cNvSpPr>
          <p:nvPr/>
        </p:nvSpPr>
        <p:spPr bwMode="auto">
          <a:xfrm>
            <a:off x="591111" y="1975950"/>
            <a:ext cx="113166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26. Determine each quotient.</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(-75) ÷ (+25) =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 -48) ÷ (-8) =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(-324) ÷ (12)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456 ÷ (-24)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(-672) ÷ (-28) =</a:t>
            </a:r>
          </a:p>
        </p:txBody>
      </p:sp>
    </p:spTree>
    <p:extLst>
      <p:ext uri="{BB962C8B-B14F-4D97-AF65-F5344CB8AC3E}">
        <p14:creationId xmlns:p14="http://schemas.microsoft.com/office/powerpoint/2010/main" val="2416077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AB95-6377-3065-861F-839FF8C49A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858652-AD3C-8289-1C60-FBC727E6C20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98EBD7-844F-13C2-1FD9-54D83AEC3F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EB41277-FD71-8E98-FAFB-423BB512FF5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812A67-35D4-52EC-9F1D-4F0FE8D1532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CAF5F9D-96B2-91B8-62DB-BB66E898C60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CA7AFED-7C0A-E77E-CEC2-41C643336D26}"/>
              </a:ext>
            </a:extLst>
          </p:cNvPr>
          <p:cNvSpPr>
            <a:spLocks noChangeArrowheads="1"/>
          </p:cNvSpPr>
          <p:nvPr/>
        </p:nvSpPr>
        <p:spPr bwMode="auto">
          <a:xfrm>
            <a:off x="591111" y="193098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27. Which expression equals (-4) x (+6)?</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 x (-2)</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(-24) ÷ (-1)</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 x (+8)</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(+72) ÷ (-3)</a:t>
            </a:r>
          </a:p>
        </p:txBody>
      </p:sp>
    </p:spTree>
    <p:extLst>
      <p:ext uri="{BB962C8B-B14F-4D97-AF65-F5344CB8AC3E}">
        <p14:creationId xmlns:p14="http://schemas.microsoft.com/office/powerpoint/2010/main" val="22310334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0848-046B-4532-F1A4-04134F4DBA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40BABCB-6F6A-34E3-960D-1FD311D557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00AB543-8A33-2693-E4C9-54C1CF8903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80002BB-1D6D-1CEA-53C2-993E02BBC4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E48D08F-1C14-A21B-50F1-2720AE45A7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E857DE0-88B8-249D-CCED-210995DD41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CA5D000-08D4-C59F-8C3A-8ADF0691045D}"/>
              </a:ext>
            </a:extLst>
          </p:cNvPr>
          <p:cNvSpPr>
            <a:spLocks noChangeArrowheads="1"/>
          </p:cNvSpPr>
          <p:nvPr/>
        </p:nvSpPr>
        <p:spPr bwMode="auto">
          <a:xfrm>
            <a:off x="591111" y="1930980"/>
            <a:ext cx="113166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28, Calculate using order of operations.</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8 + 3 x 4 – 6</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 –  5) x (-3)  + (-8)</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20 ÷ (-4 + 1) + 7</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(-18 ÷ 3) + (7 x -2)</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 (4 x -3)] ÷ 2</a:t>
            </a:r>
          </a:p>
        </p:txBody>
      </p:sp>
    </p:spTree>
    <p:extLst>
      <p:ext uri="{BB962C8B-B14F-4D97-AF65-F5344CB8AC3E}">
        <p14:creationId xmlns:p14="http://schemas.microsoft.com/office/powerpoint/2010/main" val="2260027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D52A5-D107-A5DA-41F6-D5F668EB78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F91CC0-CD53-A7A4-2312-362FADBCB0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8DE3183-7C0E-0EFF-4EC9-236C2C73D8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BF8F454-DF0B-54A2-7A5A-2E97EE42A34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811706-3A24-F75C-2BA2-D24AF30E3CD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E4721E7-FF52-DDBE-EB70-C0E3E56699B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C8C0C6-8269-F68A-3DB3-66A1F6F33FC4}"/>
              </a:ext>
            </a:extLst>
          </p:cNvPr>
          <p:cNvSpPr>
            <a:spLocks noChangeArrowheads="1"/>
          </p:cNvSpPr>
          <p:nvPr/>
        </p:nvSpPr>
        <p:spPr bwMode="auto">
          <a:xfrm>
            <a:off x="591111" y="197595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29. Complete the statement by including operation symbols to make the statement true. </a:t>
            </a:r>
          </a:p>
          <a:p>
            <a:r>
              <a:rPr lang="en-CA" sz="2800" dirty="0">
                <a:solidFill>
                  <a:srgbClr val="000000"/>
                </a:solidFill>
                <a:ea typeface="Times New Roman" panose="02020603050405020304" pitchFamily="18" charset="0"/>
                <a:cs typeface="Arial" panose="020B0604020202020204" pitchFamily="34" charset="0"/>
              </a:rPr>
              <a:t>5   🟦    (-9)  🟦     🟦4  (-1)= 41</a:t>
            </a:r>
          </a:p>
        </p:txBody>
      </p:sp>
    </p:spTree>
    <p:extLst>
      <p:ext uri="{BB962C8B-B14F-4D97-AF65-F5344CB8AC3E}">
        <p14:creationId xmlns:p14="http://schemas.microsoft.com/office/powerpoint/2010/main" val="256857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A7755-D055-E0F7-7207-13C81FEF31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02CA93-BDB2-56EC-3EEB-4AEC7B6642D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D61392A-C2E7-AF4E-9407-D591651B326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D7E32A-085B-8B7D-8369-356516C0D30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0A40994-55D5-5BA5-FFE6-978FF828AE8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9E72B89-A753-EB4C-ADAC-B094364B178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999B192-9A4C-1E86-2463-40E4B5F98268}"/>
              </a:ext>
            </a:extLst>
          </p:cNvPr>
          <p:cNvSpPr>
            <a:spLocks noChangeArrowheads="1"/>
          </p:cNvSpPr>
          <p:nvPr/>
        </p:nvSpPr>
        <p:spPr bwMode="auto">
          <a:xfrm>
            <a:off x="284211" y="1760506"/>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a:t>
            </a:r>
            <a:r>
              <a:rPr lang="en-CA" sz="2800" dirty="0"/>
              <a:t>Create a real life situation that could be represented by the ratio 3 : 8.</a:t>
            </a:r>
            <a:br>
              <a:rPr lang="en-CA" sz="2800" dirty="0"/>
            </a:br>
            <a:r>
              <a:rPr lang="en-CA" sz="2800" dirty="0"/>
              <a:t>Explain what each part represents.</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43838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1FAF-6F09-22AA-8A98-6D55BE6214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74D8299-0ED6-78B4-3FF2-C84E63E4790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FB2D30E-3574-8578-0C2A-2C1530A7CB2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8C9F305-568A-BDB8-0249-9912936AE28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C782AC-2CE6-865F-C2B7-007C3FC9E1B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243A0E8-1C49-76B0-FCFF-CE51FFE0DEC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FD53105-5B00-9445-3DC8-0AA61E7F61A6}"/>
              </a:ext>
            </a:extLst>
          </p:cNvPr>
          <p:cNvSpPr>
            <a:spLocks noChangeArrowheads="1"/>
          </p:cNvSpPr>
          <p:nvPr/>
        </p:nvSpPr>
        <p:spPr bwMode="auto">
          <a:xfrm>
            <a:off x="437660" y="2210849"/>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30. Sofia evaluated the expression (-3) x (6-2) +4 to equal -14. What mistake did she make? What is the correct value of the expression?</a:t>
            </a:r>
          </a:p>
        </p:txBody>
      </p:sp>
    </p:spTree>
    <p:extLst>
      <p:ext uri="{BB962C8B-B14F-4D97-AF65-F5344CB8AC3E}">
        <p14:creationId xmlns:p14="http://schemas.microsoft.com/office/powerpoint/2010/main" val="1585141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4A59-DCB9-6CA9-0FAA-DC912034B7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47D7FC-C198-934E-67DC-ABB2F092DC0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A606106-DBBF-82FA-AD28-EE5178CEE0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2F5E41F-3F71-0B6A-CFBC-DBC50CF41C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AA6E123-971F-5CA6-0474-93218352DF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A43928-8B0F-EE99-124E-D32B1AD3DFD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AA06CFD-FFE0-7077-4429-046BBB5542F1}"/>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31. You add two numbers and the answer is negative. </a:t>
            </a:r>
          </a:p>
          <a:p>
            <a:r>
              <a:rPr lang="en-CA" sz="2800" dirty="0">
                <a:solidFill>
                  <a:srgbClr val="000000"/>
                </a:solidFill>
                <a:ea typeface="Times New Roman" panose="02020603050405020304" pitchFamily="18" charset="0"/>
                <a:cs typeface="Arial" panose="020B0604020202020204" pitchFamily="34" charset="0"/>
              </a:rPr>
              <a:t>What two numbers might you have added?</a:t>
            </a:r>
          </a:p>
        </p:txBody>
      </p:sp>
    </p:spTree>
    <p:extLst>
      <p:ext uri="{BB962C8B-B14F-4D97-AF65-F5344CB8AC3E}">
        <p14:creationId xmlns:p14="http://schemas.microsoft.com/office/powerpoint/2010/main" val="40670365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7352-6F6D-F116-4BE0-8502BE8324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0FD7C21-F8A8-8398-CCB1-FABFD98B99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6047F0F-BFF6-7FEA-9FD8-F6068994342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DB6C67D-C946-7453-2CE0-C3E03F0548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51372D9-5453-712F-422E-A53B106B2A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30854BF-8711-8666-948E-FFFCB8A0D3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14C462-BB1F-2D4B-2D9B-E95ECA53A55A}"/>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32. Would you calculate (-16) – (-4) in the same way you would calculate 16 – (-5)? Explain your thinking.</a:t>
            </a:r>
          </a:p>
        </p:txBody>
      </p:sp>
    </p:spTree>
    <p:extLst>
      <p:ext uri="{BB962C8B-B14F-4D97-AF65-F5344CB8AC3E}">
        <p14:creationId xmlns:p14="http://schemas.microsoft.com/office/powerpoint/2010/main" val="10984751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4BC8B-1CF2-B6D5-892E-871BF0D8A8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4E2E899-BFC6-6DF0-2B2C-ECADCF5A7D0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F934AA1-CAD4-E5B7-5449-534C8C72BC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0DAABEC-E0F1-24B5-EA8A-528CE175E19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3BC4FE0-3E1E-E9DB-F2DD-93714035BB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376725-EA4A-8B35-FFCC-14494B41694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CDA1F07-A880-C0B7-54BA-7251B627CE53}"/>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33. Predict the sum of any pair of opposite integers. Explain your reasoning using pictures, words, numbers and symbols.</a:t>
            </a:r>
          </a:p>
        </p:txBody>
      </p:sp>
    </p:spTree>
    <p:extLst>
      <p:ext uri="{BB962C8B-B14F-4D97-AF65-F5344CB8AC3E}">
        <p14:creationId xmlns:p14="http://schemas.microsoft.com/office/powerpoint/2010/main" val="40360069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7036-A0FE-63BB-1AF6-3B252B1A917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1C4E5EA-53F4-788E-D3A3-EFDAE915654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A55DF03-28D4-E693-2826-2552D49154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7436EA0-DAAF-CFE2-F488-267518B8156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C52D3E-9A2B-D9E6-4AAB-0258BBA2BD2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C7534F8-6626-A609-0C70-46D16B75EEC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7CFB7C5-68F9-5CFE-BF1D-6F1320715472}"/>
              </a:ext>
            </a:extLst>
          </p:cNvPr>
          <p:cNvSpPr>
            <a:spLocks noChangeArrowheads="1"/>
          </p:cNvSpPr>
          <p:nvPr/>
        </p:nvSpPr>
        <p:spPr bwMode="auto">
          <a:xfrm>
            <a:off x="437660" y="2058635"/>
            <a:ext cx="113166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34. Would you rather solve expression, a or b? Explain your reasoning before calculating.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(-12 - 4) x (-3) + 8</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 – (4 x (-3) + 8)</a:t>
            </a:r>
          </a:p>
        </p:txBody>
      </p:sp>
    </p:spTree>
    <p:extLst>
      <p:ext uri="{BB962C8B-B14F-4D97-AF65-F5344CB8AC3E}">
        <p14:creationId xmlns:p14="http://schemas.microsoft.com/office/powerpoint/2010/main" val="6514275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1C8C-36B7-4111-A5A5-2A60ED6DF80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CA685D-1FA8-32B0-77A0-C76C6F819C6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288D4B6-E7BD-9E83-FE1D-7A42507F677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C51F980-882A-8201-17E6-298F7914A5D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7104CD-7ED5-2939-FBAF-59E15DE98B8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EF834E6-DB87-D146-EAB2-BFB3F28A972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48FDEA-592C-56E1-3A5A-7A024B0A8F27}"/>
              </a:ext>
            </a:extLst>
          </p:cNvPr>
          <p:cNvSpPr>
            <a:spLocks noChangeArrowheads="1"/>
          </p:cNvSpPr>
          <p:nvPr/>
        </p:nvSpPr>
        <p:spPr bwMode="auto">
          <a:xfrm>
            <a:off x="437660" y="2274079"/>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35. How are the following expressions the same? How are they different? Which operation changes the outcome the most?</a:t>
            </a:r>
          </a:p>
          <a:p>
            <a:r>
              <a:rPr lang="en-CA" sz="2800" dirty="0">
                <a:solidFill>
                  <a:srgbClr val="000000"/>
                </a:solidFill>
                <a:ea typeface="Times New Roman" panose="02020603050405020304" pitchFamily="18" charset="0"/>
                <a:cs typeface="Arial" panose="020B0604020202020204" pitchFamily="34" charset="0"/>
              </a:rPr>
              <a:t>a) (-5 + 8) x 4					b) -5 + (8 x 4) </a:t>
            </a:r>
          </a:p>
        </p:txBody>
      </p:sp>
    </p:spTree>
    <p:extLst>
      <p:ext uri="{BB962C8B-B14F-4D97-AF65-F5344CB8AC3E}">
        <p14:creationId xmlns:p14="http://schemas.microsoft.com/office/powerpoint/2010/main" val="17253250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7C06-FEC9-ADF1-792E-19549C0A4F0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A6D0896-B1AE-7045-B54F-2B64BA546A2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B8823D-E4C7-80AD-4524-E51D276FD9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B36A594-C0F1-4130-E494-8587F557910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D23DE54-0CAC-FB82-46ED-41D67553F6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DD281E5-C50E-2439-AC3C-2A5CBF3BC9F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0755F41-D143-72A1-056F-CA89EE2DD6EC}"/>
              </a:ext>
            </a:extLst>
          </p:cNvPr>
          <p:cNvSpPr>
            <a:spLocks noChangeArrowheads="1"/>
          </p:cNvSpPr>
          <p:nvPr/>
        </p:nvSpPr>
        <p:spPr bwMode="auto">
          <a:xfrm>
            <a:off x="437660" y="1843192"/>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36. Which one doesn’t belong? Share all possible reasons.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(6+3) x (-2)</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 (3 x (-2))</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+3) x 2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 (3 x 2)</a:t>
            </a:r>
          </a:p>
        </p:txBody>
      </p:sp>
    </p:spTree>
    <p:extLst>
      <p:ext uri="{BB962C8B-B14F-4D97-AF65-F5344CB8AC3E}">
        <p14:creationId xmlns:p14="http://schemas.microsoft.com/office/powerpoint/2010/main" val="22955863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2065-2C4E-5BB5-5B7A-4B94B543317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693D62-8C65-C68E-8AAB-433D67F7E2D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35B396D-4E46-44FA-B38F-11D4588EA0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8F04E07-5236-8178-B40D-3AB853B2292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FD225A-DB7A-4FBF-D9B2-12C5B1D3A35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A800964-9D54-89BF-88C9-BD572D30672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9C76F1E-8F62-3D12-853C-DC542BDD8C4F}"/>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37. Convince Me! Convince me that (10 – 4) x (-3) + 2 will give you a negative answer, without calculating every step. What clues can you use? How does the order of operations help you predict the sign?</a:t>
            </a:r>
          </a:p>
        </p:txBody>
      </p:sp>
    </p:spTree>
    <p:extLst>
      <p:ext uri="{BB962C8B-B14F-4D97-AF65-F5344CB8AC3E}">
        <p14:creationId xmlns:p14="http://schemas.microsoft.com/office/powerpoint/2010/main" val="7190972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D7158-13FC-53E8-A9CA-323A1E6892A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FEEEF1-6CAC-B980-D187-62CD7D2CB99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C7259A2-F475-2B8C-D6E9-6EBC3C54BAD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FD8F397-2AD7-0992-F55B-B60D8BC29E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A4F7441-5FE4-AC82-B077-624DFB0588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7D582D9-4C26-F729-8E89-26014A788E4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6524482-A7D3-4F31-4128-75E8AD501AAC}"/>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38. When you multiply two negative integers and then add a positive integer, the result is always negative. Is this always, sometimes, or never true? Give examples to justify your answer.</a:t>
            </a:r>
          </a:p>
        </p:txBody>
      </p:sp>
    </p:spTree>
    <p:extLst>
      <p:ext uri="{BB962C8B-B14F-4D97-AF65-F5344CB8AC3E}">
        <p14:creationId xmlns:p14="http://schemas.microsoft.com/office/powerpoint/2010/main" val="3085104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AC2F6-94BF-9679-FA2D-C10C487F5D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B3A6B1-E8A4-B412-428B-1240BF68825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F1143E-F0CC-F549-1863-4522F50632C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B0AE9D-F757-50CD-AC75-1A1FFDD2D2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69ED87D-FD72-8F50-AA00-1B56027E799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3CF8EA7-3E2E-A0D6-F325-0734336662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D7B5EB-DBFC-0497-C9C7-F0CF09A44656}"/>
              </a:ext>
            </a:extLst>
          </p:cNvPr>
          <p:cNvSpPr>
            <a:spLocks noChangeArrowheads="1"/>
          </p:cNvSpPr>
          <p:nvPr/>
        </p:nvSpPr>
        <p:spPr bwMode="auto">
          <a:xfrm>
            <a:off x="437660" y="1715537"/>
            <a:ext cx="113166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A soccer tournament had 8 teams. Each team played 3 matches. Each win gives 3 points, a draw gives 1 point, and a loss gives 0 points. If one team won 2 matches and drew 1 math, how many points did they earn?</a:t>
            </a:r>
          </a:p>
        </p:txBody>
      </p:sp>
    </p:spTree>
    <p:extLst>
      <p:ext uri="{BB962C8B-B14F-4D97-AF65-F5344CB8AC3E}">
        <p14:creationId xmlns:p14="http://schemas.microsoft.com/office/powerpoint/2010/main" val="420875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55F1-F141-036B-75B9-49B661CB5E1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8CD5970-65B9-2B1B-310D-68CD38117E7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08E2D2B-E81F-7873-24FA-022A98F1B1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D03F1F2-E984-0C00-AACF-0875EB9028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325C57-A654-A836-DB3E-07A440A358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A50D34E-A6ED-D5A0-06E6-FA90847A9B5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EEE946F-4DFA-1E9A-413A-0CBF18C1BF56}"/>
              </a:ext>
            </a:extLst>
          </p:cNvPr>
          <p:cNvSpPr>
            <a:spLocks noChangeArrowheads="1"/>
          </p:cNvSpPr>
          <p:nvPr/>
        </p:nvSpPr>
        <p:spPr bwMode="auto">
          <a:xfrm>
            <a:off x="284211" y="1760506"/>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The ratio of cats to dogs is 5 : 7.</a:t>
            </a:r>
            <a:br>
              <a:rPr lang="en-CA" sz="2800" dirty="0"/>
            </a:br>
            <a:r>
              <a:rPr lang="en-CA" sz="2800" dirty="0"/>
              <a:t>If 3 more cats are added, does the ratio remain proportional?</a:t>
            </a:r>
            <a:br>
              <a:rPr lang="en-CA" sz="2800" dirty="0"/>
            </a:br>
            <a:r>
              <a:rPr lang="en-CA" sz="2800" dirty="0"/>
              <a:t>Explain why or why not.</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51939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59B8-45AC-2B1A-45E4-73F466326A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4782E48-31A6-5FED-FEC3-737F0FFE882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A67F505-CF8D-95CA-3763-942F3E4903E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8B43F4-4C90-A536-839A-FA0BF4A5E40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619ADD8-6B66-4512-3A6F-25D33C5D4B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D026D23-D41B-BE42-D03F-D3220AF5D4E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DB3933D-B82D-07CA-308D-F16B67886C9B}"/>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A bookstore sold 15 books on Monday and 12 books on Tuesday. Each book costs $8. The store gave a discount of $20 on the total bill. What was the total amount collected after the discount?</a:t>
            </a:r>
          </a:p>
        </p:txBody>
      </p:sp>
    </p:spTree>
    <p:extLst>
      <p:ext uri="{BB962C8B-B14F-4D97-AF65-F5344CB8AC3E}">
        <p14:creationId xmlns:p14="http://schemas.microsoft.com/office/powerpoint/2010/main" val="29567460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E188-2FA6-1C6A-0B1A-6F222EF5CF1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EFEE45-7AB6-75C2-DE67-BDD04DF7F66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CDEFF0C-05BD-C086-70E0-C41DA17885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DA477BC-A256-E588-1316-387A4F500D7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1B21A8-AA50-B6BB-01BE-E835AFA9541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9E1DD6-8558-1263-836C-470B879460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B846340-677C-1683-4868-DB646E8DD271}"/>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 school rented 4 buses for a field trip. Each bus can carry 36 students. There are 128 students going. After filling the buses, how many students will not have a seat?</a:t>
            </a:r>
          </a:p>
        </p:txBody>
      </p:sp>
    </p:spTree>
    <p:extLst>
      <p:ext uri="{BB962C8B-B14F-4D97-AF65-F5344CB8AC3E}">
        <p14:creationId xmlns:p14="http://schemas.microsoft.com/office/powerpoint/2010/main" val="36128403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FD36D-44D8-894C-74CA-B410DC37F03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36608D5-FDDF-B06E-5EDB-C2FC24220F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4A63B10-F1A5-3385-E483-E461C693532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D5C4F9A-C4EA-3924-AB85-4FD7C6501D0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53ECD0-52AF-FF09-C7B8-FC24B116A13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8AB78F7-400F-0C75-4DA4-3EC72942204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46C31AB-E6BE-4A2C-1FA5-A09336C72458}"/>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A fruit seller has 120 apples. He packs them into boxes of 8 apples each. Each box sells for $5. If he sells all the boxes, how much money does he make?</a:t>
            </a:r>
          </a:p>
        </p:txBody>
      </p:sp>
    </p:spTree>
    <p:extLst>
      <p:ext uri="{BB962C8B-B14F-4D97-AF65-F5344CB8AC3E}">
        <p14:creationId xmlns:p14="http://schemas.microsoft.com/office/powerpoint/2010/main" val="9541420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767C8-8A72-5657-1478-D6EFB0D8C17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CEA82AD-8C20-FAFF-250A-6AC3208FD02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993F9D-1E4A-A0E9-1CFF-A21EC0B58D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DC9855A-EB5F-B811-2D11-1FE27BD9AAC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90BC28C-A903-8063-A735-0C7196C33D1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134C8C-183C-BD33-F5AF-F7F03B0652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52F305-43DE-D8CB-3D38-BBCA0331CAB9}"/>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 charity organization collected $450 at an event. They spent $125 on food and $75 on decorations. The remaining amount was divided equally among 5 families. How much did each family receive?</a:t>
            </a:r>
          </a:p>
        </p:txBody>
      </p:sp>
    </p:spTree>
    <p:extLst>
      <p:ext uri="{BB962C8B-B14F-4D97-AF65-F5344CB8AC3E}">
        <p14:creationId xmlns:p14="http://schemas.microsoft.com/office/powerpoint/2010/main" val="24106736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32E7-5D61-B0A9-32D0-566F41C1A2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8EE711-1347-18D9-3B89-7764D601383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565CB2C-E9C3-463C-326D-4584C377B82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F7EA85F-1965-EAC0-AD7D-E331B9AACC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8BC2AF5-0F82-05FA-07ED-CF045C0B336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193C966-C23B-9E3C-7BE9-D3566F15BB6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E2E0D2-89A8-AC66-CB63-50877FADAD76}"/>
              </a:ext>
            </a:extLst>
          </p:cNvPr>
          <p:cNvSpPr>
            <a:spLocks noChangeArrowheads="1"/>
          </p:cNvSpPr>
          <p:nvPr/>
        </p:nvSpPr>
        <p:spPr bwMode="auto">
          <a:xfrm>
            <a:off x="437660" y="1975950"/>
            <a:ext cx="113166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How much colder is -5°C than +3°C?</a:t>
            </a:r>
          </a:p>
        </p:txBody>
      </p:sp>
    </p:spTree>
    <p:extLst>
      <p:ext uri="{BB962C8B-B14F-4D97-AF65-F5344CB8AC3E}">
        <p14:creationId xmlns:p14="http://schemas.microsoft.com/office/powerpoint/2010/main" val="29657165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E9844-1F70-8AB7-B04C-2F51D708FD8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EEC9F01-A5A6-8E7A-E6F0-E42D61FBE92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555E001-538E-1CA5-A861-7563E07F9F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6210AF0-B560-D419-AC34-54D2DAE467A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72A410-5EC7-D3C5-791E-1E521749EC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ACCC22E-692A-B85D-19CD-CE3AEA13362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47849A-2FDC-00D3-8441-F28BC8A41EAD}"/>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 new freezer is at a room temperature of 20°C. When the freezer is turned on, the temperature inside drops by 6°C per hour. How long does it take the freezer to reach -12°C.</a:t>
            </a:r>
          </a:p>
        </p:txBody>
      </p:sp>
    </p:spTree>
    <p:extLst>
      <p:ext uri="{BB962C8B-B14F-4D97-AF65-F5344CB8AC3E}">
        <p14:creationId xmlns:p14="http://schemas.microsoft.com/office/powerpoint/2010/main" val="21748354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D488-3A6F-E867-10D9-2CD755ED5C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ED7972-A638-C96D-BD4C-AD3402C0CF2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7E16D86-F08D-26E8-CDBD-A2DBF1CF63A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BB1D384-37D5-3F96-7D4B-14AD0485837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49F2C6C-771B-6773-2544-875E2AD04A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FF9EBBE-2DBF-407F-F485-30E3F257B28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3B669C8-FC78-D7F4-2BB3-793323685DE5}"/>
              </a:ext>
            </a:extLst>
          </p:cNvPr>
          <p:cNvSpPr>
            <a:spLocks noChangeArrowheads="1"/>
          </p:cNvSpPr>
          <p:nvPr/>
        </p:nvSpPr>
        <p:spPr bwMode="auto">
          <a:xfrm>
            <a:off x="437660" y="197595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Because the charging cable is faulty, Maya’s phone battery is charging 15% slower than normal every hour. At 6:00pm, she starts charging her phone, and it shows 50% battery. Normally, her phone would reach 100% in 4 hours. What will her phone’s battery percentage be at 10:00pm?</a:t>
            </a:r>
          </a:p>
        </p:txBody>
      </p:sp>
    </p:spTree>
    <p:extLst>
      <p:ext uri="{BB962C8B-B14F-4D97-AF65-F5344CB8AC3E}">
        <p14:creationId xmlns:p14="http://schemas.microsoft.com/office/powerpoint/2010/main" val="29715087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53358-B31D-3ECE-E1A5-8354CE1261A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E4E6DF-6CA7-075F-7CE8-8BFDFC9E5E3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ACA1EF5-6779-B93A-F755-227A91B1062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5ADBF31-D94C-EEE1-6C20-32952CE50E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07344D6-5160-524E-1636-1CCEF7B7767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74EB03A-DC01-3331-1335-E62CDC4B4BE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F87167-E9DD-CF77-2E58-F9923B4B1CDA}"/>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Why does it make sense that (-3) – (-9) has to have the same result as (-2) – (-8) or  0 – (-6)?</a:t>
            </a:r>
          </a:p>
        </p:txBody>
      </p:sp>
    </p:spTree>
    <p:extLst>
      <p:ext uri="{BB962C8B-B14F-4D97-AF65-F5344CB8AC3E}">
        <p14:creationId xmlns:p14="http://schemas.microsoft.com/office/powerpoint/2010/main" val="33679649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1E33-D350-BF8B-A5FE-F50870A737A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4576DE-4A20-AA15-B3BF-581C2B040F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A75B78C-8827-AB32-A820-2A4D2D6611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3AB6A4-48A0-5BC6-B703-8B928D2341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3657E56-D570-51EA-240E-59DA6C0A61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4CDC2D1-F15B-A487-84EE-6FA50025E10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B1ECEC4-E302-A472-BD2F-0D519CA3861E}"/>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You add the product of two integers to the product of a different two integers and end up with 1. What could you have multiplied and added?</a:t>
            </a:r>
          </a:p>
        </p:txBody>
      </p:sp>
    </p:spTree>
    <p:extLst>
      <p:ext uri="{BB962C8B-B14F-4D97-AF65-F5344CB8AC3E}">
        <p14:creationId xmlns:p14="http://schemas.microsoft.com/office/powerpoint/2010/main" val="164545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3C72-5549-ED48-E370-C1ECFD60E0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724B9D-8327-4C90-D6CB-241DEBE3338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F431777-DAA9-D7D4-EAD1-FABC9101F36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664DFA9-EC8A-92A1-5C24-6AFAA754D06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34129D1-3928-CF6D-1725-94968B1FC9F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308ADDB-9F7A-22DF-EDE8-1551440C94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4DBA2C5-6DB7-6A32-2E9D-8AA35AE601CB}"/>
              </a:ext>
            </a:extLst>
          </p:cNvPr>
          <p:cNvSpPr>
            <a:spLocks noChangeArrowheads="1"/>
          </p:cNvSpPr>
          <p:nvPr/>
        </p:nvSpPr>
        <p:spPr bwMode="auto">
          <a:xfrm>
            <a:off x="284211" y="1975950"/>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 </a:t>
            </a:r>
            <a:r>
              <a:rPr lang="en-CA" sz="2800" dirty="0"/>
              <a:t>Explain how a ratio can be written as a fraction.</a:t>
            </a:r>
            <a:br>
              <a:rPr lang="en-CA" sz="2800" dirty="0"/>
            </a:br>
            <a:r>
              <a:rPr lang="en-CA" sz="2800" dirty="0"/>
              <a:t>Use an example to support your explanation.</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100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E59C-A987-4C96-9F57-CEF6DB2284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B89233-20E1-45D2-6C43-C0083DE1E2F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D672A4-2CE7-8066-1A4B-BF298427689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80AD02-48F1-A7B6-9521-1C9F5D31ED4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A86F47-EBC3-E94C-1D0E-75D860A8D3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1745307-B791-B754-10F5-9A5DE02C683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DA9920B-1887-8251-F2BE-1B313878C06F}"/>
              </a:ext>
            </a:extLst>
          </p:cNvPr>
          <p:cNvSpPr>
            <a:spLocks noChangeArrowheads="1"/>
          </p:cNvSpPr>
          <p:nvPr/>
        </p:nvSpPr>
        <p:spPr bwMode="auto">
          <a:xfrm>
            <a:off x="284211" y="1975950"/>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Two recipes use flour and sugar in ratios 2 : 3 and 4 : 5.</a:t>
            </a:r>
            <a:br>
              <a:rPr lang="en-CA" sz="2800" dirty="0"/>
            </a:br>
            <a:r>
              <a:rPr lang="en-CA" sz="2800" dirty="0"/>
              <a:t>Are these proportional recipes? Explain how you know.</a:t>
            </a:r>
          </a:p>
        </p:txBody>
      </p:sp>
    </p:spTree>
    <p:extLst>
      <p:ext uri="{BB962C8B-B14F-4D97-AF65-F5344CB8AC3E}">
        <p14:creationId xmlns:p14="http://schemas.microsoft.com/office/powerpoint/2010/main" val="353860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74C80-D137-B863-723E-B0C8CA8C0B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31D656-39F9-0740-C469-5ABAC928EB7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33BF878-383D-6EAE-84C6-8B4144744CC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8A07A3E-F379-B5D8-F451-5AB926D4F5A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3802AF6-046F-CEBD-11FE-AAB6AE31C2E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DB1DDB3-0B85-6BB3-A870-27EC5DE3A6E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7FB5955-D344-EEBA-3594-BBF6A42436D8}"/>
              </a:ext>
            </a:extLst>
          </p:cNvPr>
          <p:cNvSpPr>
            <a:spLocks noChangeArrowheads="1"/>
          </p:cNvSpPr>
          <p:nvPr/>
        </p:nvSpPr>
        <p:spPr bwMode="auto">
          <a:xfrm>
            <a:off x="397961" y="1930980"/>
            <a:ext cx="107692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Store A sells 6 granola bars for 9 dollars.</a:t>
            </a:r>
            <a:br>
              <a:rPr lang="en-CA" sz="2800" dirty="0"/>
            </a:br>
            <a:r>
              <a:rPr lang="en-CA" sz="2800" dirty="0"/>
              <a:t>Store B sells 10 granola bars for 14 dollars.</a:t>
            </a:r>
          </a:p>
          <a:p>
            <a:r>
              <a:rPr lang="en-CA" sz="2800" dirty="0"/>
              <a:t>Without calculating both totals in detail, explain how you would determine which store offers the better deal.</a:t>
            </a:r>
            <a:br>
              <a:rPr lang="en-CA" sz="2800" dirty="0"/>
            </a:br>
            <a:r>
              <a:rPr lang="en-CA" sz="2800" dirty="0"/>
              <a:t>Justify your reasoning.</a:t>
            </a:r>
          </a:p>
        </p:txBody>
      </p:sp>
    </p:spTree>
    <p:extLst>
      <p:ext uri="{BB962C8B-B14F-4D97-AF65-F5344CB8AC3E}">
        <p14:creationId xmlns:p14="http://schemas.microsoft.com/office/powerpoint/2010/main" val="102893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01367-744A-7D38-DE49-432992900A3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973899-523C-E006-3539-BBECFD2DAA0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C86ED16-0F00-77FA-9BDE-47178DE5DE7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F63F047-254A-5075-9A96-10D5E319757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03705E0-59A0-1C1B-BCE8-24998E9DF4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25A99C1-A09C-8FF4-F74E-0EEC4392E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8E54BE-1C0A-76F6-B317-E6AF0767A551}"/>
              </a:ext>
            </a:extLst>
          </p:cNvPr>
          <p:cNvSpPr>
            <a:spLocks noChangeArrowheads="1"/>
          </p:cNvSpPr>
          <p:nvPr/>
        </p:nvSpPr>
        <p:spPr bwMode="auto">
          <a:xfrm>
            <a:off x="437660" y="1809085"/>
            <a:ext cx="1076927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A runner completes 15 km in 2 hours.</a:t>
            </a:r>
          </a:p>
          <a:p>
            <a:r>
              <a:rPr lang="en-CA" sz="2800" dirty="0"/>
              <a:t>Two students found the unit rate in different ways.</a:t>
            </a:r>
            <a:br>
              <a:rPr lang="en-CA" sz="2800" dirty="0"/>
            </a:br>
            <a:r>
              <a:rPr lang="en-CA" sz="2800" dirty="0"/>
              <a:t>One divided 15 ÷ 2.</a:t>
            </a:r>
            <a:br>
              <a:rPr lang="en-CA" sz="2800" dirty="0"/>
            </a:br>
            <a:r>
              <a:rPr lang="en-CA" sz="2800" dirty="0"/>
              <a:t>The other doubled both numbers to get 30 km in 4 hours and then divided.</a:t>
            </a:r>
          </a:p>
          <a:p>
            <a:r>
              <a:rPr lang="en-CA" sz="2800" dirty="0"/>
              <a:t>Are both strategies valid?</a:t>
            </a:r>
            <a:br>
              <a:rPr lang="en-CA" sz="2800" dirty="0"/>
            </a:br>
            <a:r>
              <a:rPr lang="en-CA" sz="2800" dirty="0"/>
              <a:t>Explain why or why not.</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088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8441-3FB3-A3E8-3802-1F2C8334C2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8BEC129-0EA0-48A3-44D4-87C2171CD41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DF0D33E-07C9-5D86-B36D-92396CCCDA6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C1138A9-3C16-F7E0-4445-A89F61D8D1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28E27D7-BCE5-4AF4-3305-88C250DFAC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B53E506-5FC2-4B3C-2C31-AFAAE1007BA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9200A9-3D18-8F38-B086-AFA9AAA44E96}"/>
              </a:ext>
            </a:extLst>
          </p:cNvPr>
          <p:cNvSpPr>
            <a:spLocks noChangeArrowheads="1"/>
          </p:cNvSpPr>
          <p:nvPr/>
        </p:nvSpPr>
        <p:spPr bwMode="auto">
          <a:xfrm>
            <a:off x="437660" y="193098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The ratio of red marbles to blue marbles is 4 : 9.</a:t>
            </a:r>
            <a:br>
              <a:rPr lang="en-CA" sz="2800" dirty="0"/>
            </a:br>
            <a:r>
              <a:rPr lang="en-CA" sz="2800" dirty="0"/>
              <a:t>Explain how you could determine the total number of marbles if you were told there are more than 100 marbles but fewer than 150.</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321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E5BBC8-6C7F-7BE6-598F-DE27F093528F}"/>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C556FFEB-2184-17C6-B8D6-C4E0275F6302}"/>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7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DECIMALS</a:t>
            </a:r>
          </a:p>
        </p:txBody>
      </p:sp>
      <p:grpSp>
        <p:nvGrpSpPr>
          <p:cNvPr id="3" name="Group 2">
            <a:extLst>
              <a:ext uri="{FF2B5EF4-FFF2-40B4-BE49-F238E27FC236}">
                <a16:creationId xmlns:a16="http://schemas.microsoft.com/office/drawing/2014/main" id="{F7699B01-511C-BFB4-60F8-8E89E4BEA9F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2627BD12-DBAE-5008-E6CD-EDC1C91F8CBA}"/>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A8B75242-199C-8B70-5FA9-B0BB04A1F1B0}"/>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1597D70F-79A6-8933-851E-E55568A7CD86}"/>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60031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FB7C-D3B2-8A81-868E-B8AF838DDAC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3739B8-D367-B3E2-BC72-E6EA7587EE1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E8D64C0-0B7D-38A3-8C20-44D8A79C1C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F2FA980-C652-BA88-F957-22417519CE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BCD82DA-9C67-9030-43D4-F1633228939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D8773DB-8A50-F396-CE75-1EF4E17B935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C3FDEA9-7364-9688-A06A-115E75DF2781}"/>
              </a:ext>
            </a:extLst>
          </p:cNvPr>
          <p:cNvSpPr>
            <a:spLocks noChangeArrowheads="1"/>
          </p:cNvSpPr>
          <p:nvPr/>
        </p:nvSpPr>
        <p:spPr bwMode="auto">
          <a:xfrm>
            <a:off x="374976" y="219139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Write an addition statement that represents the following model with base-ten blocks. Determine the sum of these decimal values. </a:t>
            </a:r>
          </a:p>
        </p:txBody>
      </p:sp>
      <p:pic>
        <p:nvPicPr>
          <p:cNvPr id="3" name="Picture 2" descr="A group of squares with different colors&#10;&#10;AI-generated content may be incorrect.">
            <a:extLst>
              <a:ext uri="{FF2B5EF4-FFF2-40B4-BE49-F238E27FC236}">
                <a16:creationId xmlns:a16="http://schemas.microsoft.com/office/drawing/2014/main" id="{03574483-71C2-4108-0703-8083FB927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6"/>
          <a:stretch>
            <a:fillRect/>
          </a:stretch>
        </p:blipFill>
        <p:spPr bwMode="auto">
          <a:xfrm>
            <a:off x="1134351" y="3898043"/>
            <a:ext cx="8111587" cy="18626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green and blue squares&#10;&#10;AI-generated content may be incorrect.">
            <a:extLst>
              <a:ext uri="{FF2B5EF4-FFF2-40B4-BE49-F238E27FC236}">
                <a16:creationId xmlns:a16="http://schemas.microsoft.com/office/drawing/2014/main" id="{45D4C459-40AF-7D2C-4139-1501B8F0A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741" y="3637957"/>
            <a:ext cx="1571620" cy="238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284210" y="171434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Simply the following ratios. </a:t>
            </a:r>
          </a:p>
        </p:txBody>
      </p:sp>
      <p:graphicFrame>
        <p:nvGraphicFramePr>
          <p:cNvPr id="2" name="Table 1">
            <a:extLst>
              <a:ext uri="{FF2B5EF4-FFF2-40B4-BE49-F238E27FC236}">
                <a16:creationId xmlns:a16="http://schemas.microsoft.com/office/drawing/2014/main" id="{10DFE0D3-0AA2-A7CE-A612-4A3DA36B8B25}"/>
              </a:ext>
            </a:extLst>
          </p:cNvPr>
          <p:cNvGraphicFramePr>
            <a:graphicFrameLocks noGrp="1"/>
          </p:cNvGraphicFramePr>
          <p:nvPr>
            <p:extLst>
              <p:ext uri="{D42A27DB-BD31-4B8C-83A1-F6EECF244321}">
                <p14:modId xmlns:p14="http://schemas.microsoft.com/office/powerpoint/2010/main" val="212079241"/>
              </p:ext>
            </p:extLst>
          </p:nvPr>
        </p:nvGraphicFramePr>
        <p:xfrm>
          <a:off x="437660" y="2364854"/>
          <a:ext cx="10927377" cy="2778806"/>
        </p:xfrm>
        <a:graphic>
          <a:graphicData uri="http://schemas.openxmlformats.org/drawingml/2006/table">
            <a:tbl>
              <a:tblPr firstRow="1" bandRow="1">
                <a:tableStyleId>{5C22544A-7EE6-4342-B048-85BDC9FD1C3A}</a:tableStyleId>
              </a:tblPr>
              <a:tblGrid>
                <a:gridCol w="3642459">
                  <a:extLst>
                    <a:ext uri="{9D8B030D-6E8A-4147-A177-3AD203B41FA5}">
                      <a16:colId xmlns:a16="http://schemas.microsoft.com/office/drawing/2014/main" val="262964407"/>
                    </a:ext>
                  </a:extLst>
                </a:gridCol>
                <a:gridCol w="3642459">
                  <a:extLst>
                    <a:ext uri="{9D8B030D-6E8A-4147-A177-3AD203B41FA5}">
                      <a16:colId xmlns:a16="http://schemas.microsoft.com/office/drawing/2014/main" val="1171362453"/>
                    </a:ext>
                  </a:extLst>
                </a:gridCol>
                <a:gridCol w="3642459">
                  <a:extLst>
                    <a:ext uri="{9D8B030D-6E8A-4147-A177-3AD203B41FA5}">
                      <a16:colId xmlns:a16="http://schemas.microsoft.com/office/drawing/2014/main" val="2690879078"/>
                    </a:ext>
                  </a:extLst>
                </a:gridCol>
              </a:tblGrid>
              <a:tr h="1389403">
                <a:tc>
                  <a:txBody>
                    <a:bodyPr/>
                    <a:lstStyle/>
                    <a:p>
                      <a:pPr algn="ctr" rtl="0"/>
                      <a:r>
                        <a:rPr lang="en-CA" sz="2800" b="0" dirty="0">
                          <a:solidFill>
                            <a:schemeClr val="tx1"/>
                          </a:solidFill>
                        </a:rPr>
                        <a:t>12 : 18</a:t>
                      </a:r>
                      <a:br>
                        <a:rPr lang="en-CA" sz="2800" b="0" dirty="0">
                          <a:solidFill>
                            <a:schemeClr val="tx1"/>
                          </a:solidFill>
                        </a:rPr>
                      </a:b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dirty="0">
                          <a:solidFill>
                            <a:schemeClr val="tx1"/>
                          </a:solidFill>
                        </a:rPr>
                        <a:t>24 : 36</a:t>
                      </a:r>
                      <a:endParaRPr lang="en-CA" sz="2800" b="0" dirty="0">
                        <a:solidFill>
                          <a:schemeClr val="tx1"/>
                        </a:solidFill>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CA" sz="2800" b="0" dirty="0">
                          <a:solidFill>
                            <a:schemeClr val="tx1"/>
                          </a:solidFill>
                        </a:rPr>
                        <a:t>15 : 45</a:t>
                      </a:r>
                      <a:endParaRPr lang="en-US" sz="2800" b="0" dirty="0">
                        <a:solidFill>
                          <a:schemeClr val="tx1"/>
                        </a:solidFill>
                      </a:endParaRPr>
                    </a:p>
                    <a:p>
                      <a:pPr algn="ctr" rtl="0" fontAlgn="t">
                        <a:buNone/>
                      </a:pPr>
                      <a:endParaRPr lang="en-CA" sz="2800" b="0" dirty="0">
                        <a:solidFill>
                          <a:schemeClr val="tx1"/>
                        </a:solidFill>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1389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0" dirty="0">
                          <a:solidFill>
                            <a:schemeClr val="tx1"/>
                          </a:solidFill>
                        </a:rPr>
                        <a:t>21 : 28</a:t>
                      </a:r>
                      <a:endParaRPr lang="en-US" sz="2800" b="0" dirty="0">
                        <a:solidFill>
                          <a:schemeClr val="tx1"/>
                        </a:solidFill>
                      </a:endParaRPr>
                    </a:p>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800" b="0" dirty="0">
                          <a:solidFill>
                            <a:schemeClr val="tx1"/>
                          </a:solidFill>
                        </a:rPr>
                        <a:t>32 : 48</a:t>
                      </a: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800" b="0" dirty="0">
                          <a:solidFill>
                            <a:schemeClr val="tx1"/>
                          </a:solidFill>
                        </a:rPr>
                        <a:t>27 : 63</a:t>
                      </a: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spTree>
    <p:extLst>
      <p:ext uri="{BB962C8B-B14F-4D97-AF65-F5344CB8AC3E}">
        <p14:creationId xmlns:p14="http://schemas.microsoft.com/office/powerpoint/2010/main" val="188535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B4A17-89C5-2D7F-6960-807C315371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67B7ED2-E1FE-B01F-E956-C28432A218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7D3FB29-E0B6-418F-DD04-1D50B1AB0E8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E678942-4C79-3DF2-9B3C-5E8B8BF72B9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E3DFC3-43BC-E382-98EB-2FDDD6B289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955B0A1-A764-61B2-7CB2-ED03DA9F1CC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5759C14-7DCB-CF2E-7860-9C18FF3E3809}"/>
              </a:ext>
            </a:extLst>
          </p:cNvPr>
          <p:cNvSpPr>
            <a:spLocks noChangeArrowheads="1"/>
          </p:cNvSpPr>
          <p:nvPr/>
        </p:nvSpPr>
        <p:spPr bwMode="auto">
          <a:xfrm>
            <a:off x="374976"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Use front-end estimation to determine the sum of 62.57 and 28.41.</a:t>
            </a:r>
          </a:p>
        </p:txBody>
      </p:sp>
    </p:spTree>
    <p:extLst>
      <p:ext uri="{BB962C8B-B14F-4D97-AF65-F5344CB8AC3E}">
        <p14:creationId xmlns:p14="http://schemas.microsoft.com/office/powerpoint/2010/main" val="227487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B1F4-5940-AE71-E540-022C7ADBC2E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50A14E9-3777-96E5-10AE-7B9BCC624A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767EEBE-195D-A72F-AB93-ADD64010C1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01E3FBA-5072-4E0F-4BFC-46135FDB54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94451BB-DB30-D6B1-895D-9C904EC87CE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891FC2B-38D8-52B9-5261-9649C88944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406691A-DB69-F522-137C-8E818E8A8F25}"/>
              </a:ext>
            </a:extLst>
          </p:cNvPr>
          <p:cNvSpPr>
            <a:spLocks noChangeArrowheads="1"/>
          </p:cNvSpPr>
          <p:nvPr/>
        </p:nvSpPr>
        <p:spPr bwMode="auto">
          <a:xfrm>
            <a:off x="374976" y="193098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Find the value of 0.383 + 0.699 using base-ten blocks. </a:t>
            </a:r>
          </a:p>
          <a:p>
            <a:r>
              <a:rPr lang="en-CA" sz="2800" dirty="0">
                <a:solidFill>
                  <a:srgbClr val="000000"/>
                </a:solidFill>
                <a:ea typeface="Times New Roman" panose="02020603050405020304" pitchFamily="18" charset="0"/>
                <a:cs typeface="Arial" panose="020B0604020202020204" pitchFamily="34" charset="0"/>
              </a:rPr>
              <a:t>Represent your thinking using pictures and numbers.</a:t>
            </a:r>
          </a:p>
        </p:txBody>
      </p:sp>
    </p:spTree>
    <p:extLst>
      <p:ext uri="{BB962C8B-B14F-4D97-AF65-F5344CB8AC3E}">
        <p14:creationId xmlns:p14="http://schemas.microsoft.com/office/powerpoint/2010/main" val="222417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5558-73C2-70C2-9435-947D8CFB09E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C43325-66A3-1DA0-00A9-CB48B91C615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CC965F4-5474-0C07-9F69-19FAB8180B7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8CAA991-BA54-AB6A-97A0-3791B23FC4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FEC4FD1-ABA7-98CE-6129-435F42C10AF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5ED58A8-7960-0A9F-9687-BC2593AD1FD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677A1AB-11C1-2BAB-A773-C7ABA61B829D}"/>
              </a:ext>
            </a:extLst>
          </p:cNvPr>
          <p:cNvSpPr>
            <a:spLocks noChangeArrowheads="1"/>
          </p:cNvSpPr>
          <p:nvPr/>
        </p:nvSpPr>
        <p:spPr bwMode="auto">
          <a:xfrm>
            <a:off x="374976" y="2146423"/>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Express the subtraction statement, 0.04 – 0.003, in words.</a:t>
            </a:r>
          </a:p>
        </p:txBody>
      </p:sp>
    </p:spTree>
    <p:extLst>
      <p:ext uri="{BB962C8B-B14F-4D97-AF65-F5344CB8AC3E}">
        <p14:creationId xmlns:p14="http://schemas.microsoft.com/office/powerpoint/2010/main" val="362335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5EC2-9118-26AE-1973-D96AA73EA7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8F26B06-A160-C78D-3C64-9998E256560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3BE3A4-74D9-F3C0-EA25-00B4B955A3B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4A45528-558E-1F1B-FFD5-5DA4D39F5E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C748B1-D1D0-90E9-D9B8-2D4C444653B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C2D664-319C-7F77-D094-25F67202DC7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89773C6-B4B0-E1A8-AF39-D984378D256F}"/>
              </a:ext>
            </a:extLst>
          </p:cNvPr>
          <p:cNvSpPr>
            <a:spLocks noChangeArrowheads="1"/>
          </p:cNvSpPr>
          <p:nvPr/>
        </p:nvSpPr>
        <p:spPr bwMode="auto">
          <a:xfrm>
            <a:off x="374976" y="1930980"/>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Place the decimal point in the correct position in the answer to make a true statement. Explain your strategy.</a:t>
            </a:r>
          </a:p>
          <a:p>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$55.73 + $18.75 + $72.39 = $14687</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4189.675 – 1501.941 = 2687734</a:t>
            </a:r>
          </a:p>
        </p:txBody>
      </p:sp>
    </p:spTree>
    <p:extLst>
      <p:ext uri="{BB962C8B-B14F-4D97-AF65-F5344CB8AC3E}">
        <p14:creationId xmlns:p14="http://schemas.microsoft.com/office/powerpoint/2010/main" val="254126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7556-9146-5ED8-6C6E-FB934C9A314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8EC77CE-7316-8192-078B-9CE3BCD4A2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DA5BB67-CDE4-BF18-25F5-53CADE098D5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3F0DEF3-5D7E-5F9C-2F41-F20410BE58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0B42D9-9D8D-A1CF-73C7-8E1F2E81BA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FCE01B6-361C-D4EB-C8AD-84D3C190D9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7F57760-1F61-0C87-2DAA-1C2603F05D2C}"/>
              </a:ext>
            </a:extLst>
          </p:cNvPr>
          <p:cNvSpPr>
            <a:spLocks noChangeArrowheads="1"/>
          </p:cNvSpPr>
          <p:nvPr/>
        </p:nvSpPr>
        <p:spPr bwMode="auto">
          <a:xfrm>
            <a:off x="374976" y="179965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Find the value of each expression. Show your reasoning.</a:t>
            </a:r>
          </a:p>
        </p:txBody>
      </p:sp>
      <p:graphicFrame>
        <p:nvGraphicFramePr>
          <p:cNvPr id="3" name="Table 2">
            <a:extLst>
              <a:ext uri="{FF2B5EF4-FFF2-40B4-BE49-F238E27FC236}">
                <a16:creationId xmlns:a16="http://schemas.microsoft.com/office/drawing/2014/main" id="{2BE17231-6912-0BC1-9C70-AFB16FD0EE1A}"/>
              </a:ext>
            </a:extLst>
          </p:cNvPr>
          <p:cNvGraphicFramePr>
            <a:graphicFrameLocks noGrp="1"/>
          </p:cNvGraphicFramePr>
          <p:nvPr>
            <p:extLst>
              <p:ext uri="{D42A27DB-BD31-4B8C-83A1-F6EECF244321}">
                <p14:modId xmlns:p14="http://schemas.microsoft.com/office/powerpoint/2010/main" val="1838440258"/>
              </p:ext>
            </p:extLst>
          </p:nvPr>
        </p:nvGraphicFramePr>
        <p:xfrm>
          <a:off x="642026" y="2783191"/>
          <a:ext cx="10856069" cy="3125854"/>
        </p:xfrm>
        <a:graphic>
          <a:graphicData uri="http://schemas.openxmlformats.org/drawingml/2006/table">
            <a:tbl>
              <a:tblPr firstRow="1" bandRow="1">
                <a:tableStyleId>{5C22544A-7EE6-4342-B048-85BDC9FD1C3A}</a:tableStyleId>
              </a:tblPr>
              <a:tblGrid>
                <a:gridCol w="3195085">
                  <a:extLst>
                    <a:ext uri="{9D8B030D-6E8A-4147-A177-3AD203B41FA5}">
                      <a16:colId xmlns:a16="http://schemas.microsoft.com/office/drawing/2014/main" val="438403507"/>
                    </a:ext>
                  </a:extLst>
                </a:gridCol>
                <a:gridCol w="4042294">
                  <a:extLst>
                    <a:ext uri="{9D8B030D-6E8A-4147-A177-3AD203B41FA5}">
                      <a16:colId xmlns:a16="http://schemas.microsoft.com/office/drawing/2014/main" val="739164531"/>
                    </a:ext>
                  </a:extLst>
                </a:gridCol>
                <a:gridCol w="3618690">
                  <a:extLst>
                    <a:ext uri="{9D8B030D-6E8A-4147-A177-3AD203B41FA5}">
                      <a16:colId xmlns:a16="http://schemas.microsoft.com/office/drawing/2014/main" val="1217307016"/>
                    </a:ext>
                  </a:extLst>
                </a:gridCol>
              </a:tblGrid>
              <a:tr h="3125854">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CA" sz="2800" b="0" dirty="0">
                          <a:solidFill>
                            <a:srgbClr val="000000"/>
                          </a:solidFill>
                          <a:ea typeface="Times New Roman" panose="02020603050405020304" pitchFamily="18" charset="0"/>
                          <a:cs typeface="Arial" panose="020B0604020202020204" pitchFamily="34" charset="0"/>
                        </a:rPr>
                        <a:t>3250.52 – 465.6 =</a:t>
                      </a:r>
                    </a:p>
                    <a:p>
                      <a:endParaRPr 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CA" sz="2800" b="0" dirty="0">
                          <a:solidFill>
                            <a:srgbClr val="000000"/>
                          </a:solidFill>
                          <a:ea typeface="Times New Roman" panose="02020603050405020304" pitchFamily="18" charset="0"/>
                          <a:cs typeface="Arial" panose="020B0604020202020204" pitchFamily="34" charset="0"/>
                        </a:rPr>
                        <a:t>22.563 + 45.22 + 4.088 =</a:t>
                      </a:r>
                    </a:p>
                    <a:p>
                      <a:endParaRPr 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CA" sz="2800" b="0" dirty="0">
                          <a:solidFill>
                            <a:srgbClr val="000000"/>
                          </a:solidFill>
                          <a:ea typeface="Times New Roman" panose="02020603050405020304" pitchFamily="18" charset="0"/>
                          <a:cs typeface="Arial" panose="020B0604020202020204" pitchFamily="34" charset="0"/>
                        </a:rPr>
                        <a:t>2550.06 – 465.14 =</a:t>
                      </a:r>
                    </a:p>
                    <a:p>
                      <a:endParaRPr 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846710"/>
                  </a:ext>
                </a:extLst>
              </a:tr>
            </a:tbl>
          </a:graphicData>
        </a:graphic>
      </p:graphicFrame>
    </p:spTree>
    <p:extLst>
      <p:ext uri="{BB962C8B-B14F-4D97-AF65-F5344CB8AC3E}">
        <p14:creationId xmlns:p14="http://schemas.microsoft.com/office/powerpoint/2010/main" val="167906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170D-F086-4851-7B4F-6DE6CB9DEF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8B5145F-5037-AD7C-7ECC-4BFABD0882F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34A566-56EC-C07B-6C22-70BD3C3D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E7FD180-F870-BB17-1258-49227E46CBF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662E51-98E8-DE9A-4B54-146ECF78139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502AA3F-2772-A0C2-8153-36A678912AE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9DA3109-46B6-E2A5-E928-8AD22469F6C2}"/>
              </a:ext>
            </a:extLst>
          </p:cNvPr>
          <p:cNvSpPr>
            <a:spLocks noChangeArrowheads="1"/>
          </p:cNvSpPr>
          <p:nvPr/>
        </p:nvSpPr>
        <p:spPr bwMode="auto">
          <a:xfrm>
            <a:off x="437660" y="197595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Replace the  ▭  with a number to make each of the following statements true.</a:t>
            </a:r>
          </a:p>
          <a:p>
            <a:r>
              <a:rPr lang="en-CA" sz="2800" dirty="0">
                <a:solidFill>
                  <a:srgbClr val="000000"/>
                </a:solidFill>
                <a:ea typeface="Times New Roman" panose="02020603050405020304" pitchFamily="18" charset="0"/>
                <a:cs typeface="Arial" panose="020B0604020202020204" pitchFamily="34" charset="0"/>
              </a:rPr>
              <a:t>	12.03				b. 870.49</a:t>
            </a:r>
          </a:p>
          <a:p>
            <a:r>
              <a:rPr lang="en-CA" sz="2800" dirty="0">
                <a:solidFill>
                  <a:srgbClr val="000000"/>
                </a:solidFill>
                <a:ea typeface="Times New Roman" panose="02020603050405020304" pitchFamily="18" charset="0"/>
                <a:cs typeface="Arial" panose="020B0604020202020204" pitchFamily="34" charset="0"/>
              </a:rPr>
              <a:t>	</a:t>
            </a:r>
            <a:r>
              <a:rPr lang="en-CA" sz="2800" u="sng" dirty="0">
                <a:solidFill>
                  <a:srgbClr val="000000"/>
                </a:solidFill>
                <a:ea typeface="Times New Roman" panose="02020603050405020304" pitchFamily="18" charset="0"/>
                <a:cs typeface="Arial" panose="020B0604020202020204" pitchFamily="34" charset="0"/>
              </a:rPr>
              <a:t>+    ▭     </a:t>
            </a:r>
            <a:r>
              <a:rPr lang="en-CA" sz="2800" dirty="0">
                <a:solidFill>
                  <a:srgbClr val="000000"/>
                </a:solidFill>
                <a:ea typeface="Times New Roman" panose="02020603050405020304" pitchFamily="18" charset="0"/>
                <a:cs typeface="Arial" panose="020B0604020202020204" pitchFamily="34" charset="0"/>
              </a:rPr>
              <a:t>			</a:t>
            </a:r>
            <a:r>
              <a:rPr lang="en-CA" sz="2800" u="sng" dirty="0">
                <a:solidFill>
                  <a:srgbClr val="000000"/>
                </a:solidFill>
                <a:ea typeface="Times New Roman" panose="02020603050405020304" pitchFamily="18" charset="0"/>
                <a:cs typeface="Arial" panose="020B0604020202020204" pitchFamily="34" charset="0"/>
              </a:rPr>
              <a:t>-	▭ </a:t>
            </a:r>
          </a:p>
          <a:p>
            <a:r>
              <a:rPr lang="en-CA" sz="2800" dirty="0">
                <a:solidFill>
                  <a:srgbClr val="000000"/>
                </a:solidFill>
                <a:ea typeface="Times New Roman" panose="02020603050405020304" pitchFamily="18" charset="0"/>
                <a:cs typeface="Arial" panose="020B0604020202020204" pitchFamily="34" charset="0"/>
              </a:rPr>
              <a:t>	15.13                                     630.20</a:t>
            </a:r>
          </a:p>
        </p:txBody>
      </p:sp>
    </p:spTree>
    <p:extLst>
      <p:ext uri="{BB962C8B-B14F-4D97-AF65-F5344CB8AC3E}">
        <p14:creationId xmlns:p14="http://schemas.microsoft.com/office/powerpoint/2010/main" val="83790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9181B-2B19-6722-330E-60CE4DA9DF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5AE9C59-E34E-B989-AF66-00EC4749FE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5ADA6F-5094-022A-E3F4-95F2961D5B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6DF47B-BAAC-7936-5EF9-519ADEA9835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584976-7562-B245-ECB4-B25E2579475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587A093-7146-31C7-359F-C115DB1C2E9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80ED615-546B-BC31-6F5D-C41E71B67C1E}"/>
              </a:ext>
            </a:extLst>
          </p:cNvPr>
          <p:cNvSpPr>
            <a:spLocks noChangeArrowheads="1"/>
          </p:cNvSpPr>
          <p:nvPr/>
        </p:nvSpPr>
        <p:spPr bwMode="auto">
          <a:xfrm>
            <a:off x="437660" y="179965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Estimate, then calculate. Describe the strategy you used.</a:t>
            </a:r>
          </a:p>
          <a:p>
            <a:r>
              <a:rPr lang="en-CA" sz="2800" dirty="0">
                <a:solidFill>
                  <a:srgbClr val="000000"/>
                </a:solidFill>
                <a:ea typeface="Times New Roman" panose="02020603050405020304" pitchFamily="18" charset="0"/>
                <a:cs typeface="Arial" panose="020B0604020202020204" pitchFamily="34" charset="0"/>
              </a:rPr>
              <a:t>a) 78.2 x 5					b) 259.8 x 6</a:t>
            </a:r>
          </a:p>
        </p:txBody>
      </p:sp>
    </p:spTree>
    <p:extLst>
      <p:ext uri="{BB962C8B-B14F-4D97-AF65-F5344CB8AC3E}">
        <p14:creationId xmlns:p14="http://schemas.microsoft.com/office/powerpoint/2010/main" val="44890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5BC0-675B-208B-74B8-87307EBADC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0E297D-99CE-06F8-09BC-39911B466AE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CDC0654-89DA-A1FD-CC83-22B5E557B1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5855DDA-B98D-5D47-6873-2CE32C34191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C6AFEA-4C59-9E78-AB02-054B2DB3C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29793E3-AE98-CC00-6906-1E41813CE8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EEFC36B-BF03-5919-893B-C65B86973302}"/>
              </a:ext>
            </a:extLst>
          </p:cNvPr>
          <p:cNvSpPr>
            <a:spLocks noChangeArrowheads="1"/>
          </p:cNvSpPr>
          <p:nvPr/>
        </p:nvSpPr>
        <p:spPr bwMode="auto">
          <a:xfrm>
            <a:off x="437660" y="201510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Use base-ten blocks to find the product of 55.4 x 3.</a:t>
            </a:r>
          </a:p>
        </p:txBody>
      </p:sp>
    </p:spTree>
    <p:extLst>
      <p:ext uri="{BB962C8B-B14F-4D97-AF65-F5344CB8AC3E}">
        <p14:creationId xmlns:p14="http://schemas.microsoft.com/office/powerpoint/2010/main" val="3941611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E928-E839-A571-B124-743A9C75060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EB713AA-34FF-4921-4E7F-862BE5BCBB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6BFBC26-42B2-5452-A0F2-75C87381EF5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2D00D29-17AF-16A4-1173-8E275532C6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56EA0A-D04E-5CAA-354E-24DA407C24B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5DE1ACA-52B5-556E-E01D-321BEB87801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9DA759-0C50-92AC-8C0C-D4FC5BA3429D}"/>
              </a:ext>
            </a:extLst>
          </p:cNvPr>
          <p:cNvSpPr>
            <a:spLocks noChangeArrowheads="1"/>
          </p:cNvSpPr>
          <p:nvPr/>
        </p:nvSpPr>
        <p:spPr bwMode="auto">
          <a:xfrm>
            <a:off x="374976" y="193098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Find each product below using the equation 32 x 48 = 1536 and what you know about place value.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3.2 x 4.8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32 x (0.048)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0.032 x (3.2) =</a:t>
            </a:r>
          </a:p>
        </p:txBody>
      </p:sp>
    </p:spTree>
    <p:extLst>
      <p:ext uri="{BB962C8B-B14F-4D97-AF65-F5344CB8AC3E}">
        <p14:creationId xmlns:p14="http://schemas.microsoft.com/office/powerpoint/2010/main" val="2239882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45BA-0E48-76D9-710D-9F0DF54906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160789-4B2F-62D0-9C8A-F45B0657CFE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6D58F59-CA55-713D-AA0E-999EE293FC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820CFC9-8DB6-A5DC-8996-1052374FC29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C0AA64-AF24-8B00-2C6A-B6BE496385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C610DBD-7532-5FD2-5C94-987DDF9A9A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3A7890B-EF5A-8B17-8905-960ACFC2AC16}"/>
              </a:ext>
            </a:extLst>
          </p:cNvPr>
          <p:cNvSpPr>
            <a:spLocks noChangeArrowheads="1"/>
          </p:cNvSpPr>
          <p:nvPr/>
        </p:nvSpPr>
        <p:spPr bwMode="auto">
          <a:xfrm>
            <a:off x="284210" y="1975950"/>
            <a:ext cx="515033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Use the area model to determine the product of 4.3 x 3.3, then represent your thinking using numbers.</a:t>
            </a:r>
          </a:p>
        </p:txBody>
      </p:sp>
      <p:pic>
        <p:nvPicPr>
          <p:cNvPr id="2" name="Picture 1">
            <a:extLst>
              <a:ext uri="{FF2B5EF4-FFF2-40B4-BE49-F238E27FC236}">
                <a16:creationId xmlns:a16="http://schemas.microsoft.com/office/drawing/2014/main" id="{664C3C62-C0BD-00AB-B84E-3532CD212E12}"/>
              </a:ext>
            </a:extLst>
          </p:cNvPr>
          <p:cNvPicPr>
            <a:picLocks noChangeAspect="1"/>
          </p:cNvPicPr>
          <p:nvPr/>
        </p:nvPicPr>
        <p:blipFill>
          <a:blip r:embed="rId3"/>
          <a:stretch>
            <a:fillRect/>
          </a:stretch>
        </p:blipFill>
        <p:spPr>
          <a:xfrm>
            <a:off x="5434545" y="1682863"/>
            <a:ext cx="6098775" cy="4623265"/>
          </a:xfrm>
          <a:prstGeom prst="rect">
            <a:avLst/>
          </a:prstGeom>
        </p:spPr>
      </p:pic>
    </p:spTree>
    <p:extLst>
      <p:ext uri="{BB962C8B-B14F-4D97-AF65-F5344CB8AC3E}">
        <p14:creationId xmlns:p14="http://schemas.microsoft.com/office/powerpoint/2010/main" val="16977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5586-0439-46E1-0DD1-B9AA3B7B59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A074DED-8A6D-18D5-9626-96677DCEFE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D6385E1-C560-7C35-A919-FEF37D5637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A22BDF3-284E-22A6-6E60-241B5EAC448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C772F5-0AFD-F3E5-2F9E-80C8B6F5A68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33D7311-5061-AFCC-298D-EB8223C1FFB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7B4CC41-EB26-9C81-B145-D435D7F8D78F}"/>
              </a:ext>
            </a:extLst>
          </p:cNvPr>
          <p:cNvSpPr>
            <a:spLocks noChangeArrowheads="1"/>
          </p:cNvSpPr>
          <p:nvPr/>
        </p:nvSpPr>
        <p:spPr bwMode="auto">
          <a:xfrm>
            <a:off x="284210" y="1591045"/>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Find the missing values.</a:t>
            </a:r>
          </a:p>
          <a:p>
            <a:pPr marL="342900" indent="-342900">
              <a:buAutoNum type="alphaLcParenR"/>
            </a:pPr>
            <a:r>
              <a:rPr lang="en-CA" sz="2800" dirty="0"/>
              <a:t>5 : 8 = 15 : ___</a:t>
            </a:r>
          </a:p>
          <a:p>
            <a:pPr marL="342900" indent="-342900">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AutoNum type="alphaLcParenR"/>
            </a:pPr>
            <a:r>
              <a:rPr lang="en-CA" sz="2800" dirty="0"/>
              <a:t>___ : 9 = 4 : 6</a:t>
            </a:r>
          </a:p>
        </p:txBody>
      </p:sp>
    </p:spTree>
    <p:extLst>
      <p:ext uri="{BB962C8B-B14F-4D97-AF65-F5344CB8AC3E}">
        <p14:creationId xmlns:p14="http://schemas.microsoft.com/office/powerpoint/2010/main" val="4993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55DD9-5BBB-1BE5-8946-40A3F3D2021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B70500-DEA9-4AD1-67F3-6CF7637EFD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04FD29B-E27E-8283-1C19-C74E4333EC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3CCA8CD-338A-0EC8-53B9-BF0840721A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26E783-D827-0398-2188-C91318B211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CFEF080-243D-C7E0-E15D-4A96A90149A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4C5C5B-EF80-9C2E-A134-D71137A3E873}"/>
              </a:ext>
            </a:extLst>
          </p:cNvPr>
          <p:cNvSpPr>
            <a:spLocks noChangeArrowheads="1"/>
          </p:cNvSpPr>
          <p:nvPr/>
        </p:nvSpPr>
        <p:spPr bwMode="auto">
          <a:xfrm>
            <a:off x="437660" y="1930980"/>
            <a:ext cx="36674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12a. Use the area models (rectangle models) to find the products.</a:t>
            </a:r>
          </a:p>
        </p:txBody>
      </p:sp>
      <p:pic>
        <p:nvPicPr>
          <p:cNvPr id="3" name="Picture 2" descr="A black and white diagram&#10;&#10;AI-generated content may be incorrect.">
            <a:extLst>
              <a:ext uri="{FF2B5EF4-FFF2-40B4-BE49-F238E27FC236}">
                <a16:creationId xmlns:a16="http://schemas.microsoft.com/office/drawing/2014/main" id="{B481B3D0-D6A0-82D1-A9A4-B0174C87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092" y="1542179"/>
            <a:ext cx="7658908" cy="481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5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33601-FC4C-4903-AFCE-DBE8AA55A7C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D561AE-EF16-2633-2414-C33093DDFCF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45CBFC5-4708-F880-428B-9EB85A7E4D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5BB8168-F755-F56B-1FA5-158059FCD8C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B326575-1BB0-3A3B-5E6E-55AA521173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6F2C64C-C368-F23F-B574-D71DD26DF4B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342A25-BACB-CCE7-0A45-E2745C5C87CB}"/>
              </a:ext>
            </a:extLst>
          </p:cNvPr>
          <p:cNvSpPr>
            <a:spLocks noChangeArrowheads="1"/>
          </p:cNvSpPr>
          <p:nvPr/>
        </p:nvSpPr>
        <p:spPr bwMode="auto">
          <a:xfrm>
            <a:off x="437660" y="1930980"/>
            <a:ext cx="36674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12b. Use the area models (rectangle models) to find the products.</a:t>
            </a:r>
          </a:p>
        </p:txBody>
      </p:sp>
      <p:pic>
        <p:nvPicPr>
          <p:cNvPr id="2" name="Picture 4" descr="A graph with numbers and lines&#10;&#10;AI-generated content may be incorrect.">
            <a:extLst>
              <a:ext uri="{FF2B5EF4-FFF2-40B4-BE49-F238E27FC236}">
                <a16:creationId xmlns:a16="http://schemas.microsoft.com/office/drawing/2014/main" id="{250742A5-49AC-E7A5-9158-1C1CD1741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035" y="1634978"/>
            <a:ext cx="7979756" cy="486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68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2F79C-1C44-9A9B-5E8D-1D30A74DB6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DDB581-0590-82E7-840B-8E9F9319BA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03C2E37-F659-ECD1-C20E-5D4800043C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59C7A86-6517-2827-0DCA-FC2AB43AAD0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6AE127A-EC3D-8E71-3A0E-B89E870FE31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CDFD294-7B63-809D-C2D4-0C96CFDFD3E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84EA37-B424-5A85-8E29-775F96A70D78}"/>
              </a:ext>
            </a:extLst>
          </p:cNvPr>
          <p:cNvSpPr>
            <a:spLocks noChangeArrowheads="1"/>
          </p:cNvSpPr>
          <p:nvPr/>
        </p:nvSpPr>
        <p:spPr bwMode="auto">
          <a:xfrm>
            <a:off x="437660" y="2146423"/>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13. Calculate each without using a calculator. Show your thinking.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2.87 x 73.48</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0.45 x 151.6</a:t>
            </a:r>
          </a:p>
        </p:txBody>
      </p:sp>
    </p:spTree>
    <p:extLst>
      <p:ext uri="{BB962C8B-B14F-4D97-AF65-F5344CB8AC3E}">
        <p14:creationId xmlns:p14="http://schemas.microsoft.com/office/powerpoint/2010/main" val="138442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C4BAC-969F-3361-AA8A-DA5C6F4F3D2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20096A-89B2-E272-77C5-03FC91773B4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88529A-CF80-AD0B-E479-479272167D5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A055F3D-D0A2-8BC5-854F-C2FBD7FF6DB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F312D5B-EA31-EAA5-3FA9-17C7A97499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B4EE04D-84CA-AD17-039E-53362CBBDF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179DA52-C1CE-E173-0707-3C97A5BAFDBF}"/>
              </a:ext>
            </a:extLst>
          </p:cNvPr>
          <p:cNvSpPr>
            <a:spLocks noChangeArrowheads="1"/>
          </p:cNvSpPr>
          <p:nvPr/>
        </p:nvSpPr>
        <p:spPr bwMode="auto">
          <a:xfrm>
            <a:off x="437660" y="2207659"/>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14. Estimate the quotient of 150.70 ÷ 2.6.</a:t>
            </a:r>
          </a:p>
        </p:txBody>
      </p:sp>
    </p:spTree>
    <p:extLst>
      <p:ext uri="{BB962C8B-B14F-4D97-AF65-F5344CB8AC3E}">
        <p14:creationId xmlns:p14="http://schemas.microsoft.com/office/powerpoint/2010/main" val="1247081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CFE8-1962-7DEC-6541-145D45CEDA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F1E196A-ED6F-BF98-8FF8-28703FC8EB4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D5DE1F-C589-CCFE-3E70-1ADD6196331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A0F87F1-AE5E-6BB5-9E89-8EF5CBB176A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7D30DF1-39B9-68EC-5BC6-373DE38114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09A332F-537E-0584-C9BF-AF9DBDEA677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AD06CE1-D471-6E29-E737-72620E30EA75}"/>
              </a:ext>
            </a:extLst>
          </p:cNvPr>
          <p:cNvSpPr>
            <a:spLocks noChangeArrowheads="1"/>
          </p:cNvSpPr>
          <p:nvPr/>
        </p:nvSpPr>
        <p:spPr bwMode="auto">
          <a:xfrm>
            <a:off x="437660" y="2207659"/>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15. Use an area model to find the quotient of 150.70 ÷ 2.6.</a:t>
            </a:r>
          </a:p>
        </p:txBody>
      </p:sp>
    </p:spTree>
    <p:extLst>
      <p:ext uri="{BB962C8B-B14F-4D97-AF65-F5344CB8AC3E}">
        <p14:creationId xmlns:p14="http://schemas.microsoft.com/office/powerpoint/2010/main" val="2329046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DFE62-87F9-A60E-4B4D-3E3C4C8707D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A61BA7-AD52-F2AC-4966-DE82AC93FC1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65DD683-6B98-9B5E-63C0-27EF0920302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F79B54-026F-A88B-F6C1-F6A0F224885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2A5A96-60F3-8A51-F5A8-BB24985C8F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27E3AC8-DF8B-CF11-5749-3A63284C3AD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27EC938-FD92-57A8-2C9B-745B70207BAF}"/>
              </a:ext>
            </a:extLst>
          </p:cNvPr>
          <p:cNvSpPr>
            <a:spLocks noChangeArrowheads="1"/>
          </p:cNvSpPr>
          <p:nvPr/>
        </p:nvSpPr>
        <p:spPr bwMode="auto">
          <a:xfrm>
            <a:off x="437659" y="1930980"/>
            <a:ext cx="112938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16. Which of the following quotients has the same value as 5.04 ÷ 7? Explain how you know.</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5.04 ÷ 70</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50.4 ÷ 70</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504, 000 ÷ 700</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504,000 ÷ 700, 000</a:t>
            </a:r>
          </a:p>
        </p:txBody>
      </p:sp>
    </p:spTree>
    <p:extLst>
      <p:ext uri="{BB962C8B-B14F-4D97-AF65-F5344CB8AC3E}">
        <p14:creationId xmlns:p14="http://schemas.microsoft.com/office/powerpoint/2010/main" val="2956230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110F1-F419-D463-C9F0-B87C0A15D3D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1F9E342-7A50-143E-1C35-9C214B2848D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1FA14CB-2ED2-C80F-52FE-B78BF1D6579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A817FF0-30B9-00E2-7576-062B62CD7A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923B433-8CBA-B159-C6F9-74EF664B172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CD82CA6-E397-804F-0301-3518936DE7C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7A654CF-3A14-DB28-7228-FBA196E67FDB}"/>
              </a:ext>
            </a:extLst>
          </p:cNvPr>
          <p:cNvSpPr>
            <a:spLocks noChangeArrowheads="1"/>
          </p:cNvSpPr>
          <p:nvPr/>
        </p:nvSpPr>
        <p:spPr bwMode="auto">
          <a:xfrm>
            <a:off x="437660" y="1844627"/>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17. Use base-ten blocks to model the calculation of 8 ÷ 1.5.</a:t>
            </a:r>
          </a:p>
        </p:txBody>
      </p:sp>
    </p:spTree>
    <p:extLst>
      <p:ext uri="{BB962C8B-B14F-4D97-AF65-F5344CB8AC3E}">
        <p14:creationId xmlns:p14="http://schemas.microsoft.com/office/powerpoint/2010/main" val="2117413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FF7D-B869-E760-78D4-66D827FAA0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9D3EF9-4F81-487B-EEC0-D7782974AFD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B1A327-9357-DAFE-EB76-55C6C4A2D7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9BDE31A-4FF8-6E14-18E1-4B75F88E8B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C728444-941D-46DE-8F75-1E15772D95B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600C076-86E7-2EF6-2765-DFD8F438AE7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093BD95-F1A8-B3CA-1780-DE38D14ABA22}"/>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Find the missing value of 36.8 ÷ 2.3 using the area model. </a:t>
            </a:r>
          </a:p>
          <a:p>
            <a:r>
              <a:rPr lang="en-CA" sz="2800" dirty="0">
                <a:solidFill>
                  <a:srgbClr val="000000"/>
                </a:solidFill>
                <a:ea typeface="Times New Roman" panose="02020603050405020304" pitchFamily="18" charset="0"/>
                <a:cs typeface="Arial" panose="020B0604020202020204" pitchFamily="34" charset="0"/>
              </a:rPr>
              <a:t>Show your thinking. </a:t>
            </a:r>
          </a:p>
        </p:txBody>
      </p:sp>
    </p:spTree>
    <p:extLst>
      <p:ext uri="{BB962C8B-B14F-4D97-AF65-F5344CB8AC3E}">
        <p14:creationId xmlns:p14="http://schemas.microsoft.com/office/powerpoint/2010/main" val="3750803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E07D-E058-17DE-CB25-4C6F92703E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C9A32D4-1D53-0C83-6A78-CC7254BE21A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5EF05E-6AE3-542C-15EE-70F3C4495F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8F0734D-2F69-5D08-94A4-4BC77FD8B25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77CA05-E102-800E-15A5-05AAA03812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F03C739-158E-FB42-4C06-43E04228320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5EBC631-1466-7E0D-4967-71503630A011}"/>
              </a:ext>
            </a:extLst>
          </p:cNvPr>
          <p:cNvSpPr>
            <a:spLocks noChangeArrowheads="1"/>
          </p:cNvSpPr>
          <p:nvPr/>
        </p:nvSpPr>
        <p:spPr bwMode="auto">
          <a:xfrm>
            <a:off x="437660" y="1930980"/>
            <a:ext cx="11002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19. Calculate each without using a calculator. Show your thinking.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24.2 ÷ 1.1</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13.25 ÷ 0.4</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170.28 ÷ 0.08</a:t>
            </a:r>
          </a:p>
        </p:txBody>
      </p:sp>
    </p:spTree>
    <p:extLst>
      <p:ext uri="{BB962C8B-B14F-4D97-AF65-F5344CB8AC3E}">
        <p14:creationId xmlns:p14="http://schemas.microsoft.com/office/powerpoint/2010/main" val="305704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8D45B-51AD-3804-88DD-C0DB020D2FA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83B5D3-39D7-FB2C-9563-28B9830EEA2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EFF9447-29A0-A668-8D77-E2E0EFFB9D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96E38AE-D069-24FB-BD5A-F202277D5E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D42DE8-72C8-12FC-C960-39572747C3B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3F9E981-686E-B8DE-08B9-7B4C981FF0B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9CD0DD7-8E2F-6468-0745-602AAC6D3BF8}"/>
              </a:ext>
            </a:extLst>
          </p:cNvPr>
          <p:cNvSpPr>
            <a:spLocks noChangeArrowheads="1"/>
          </p:cNvSpPr>
          <p:nvPr/>
        </p:nvSpPr>
        <p:spPr bwMode="auto">
          <a:xfrm>
            <a:off x="437660" y="1975950"/>
            <a:ext cx="11002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20. What is the value of each expression?</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(4.5 + 2.3) x 1.8 =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 5 – (3.2 + 2.8)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8.4 ÷ 2 + 1.6 =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(12.5 + 3.75) ÷ (4.5 – 2.25) + 6.4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32.8 ÷ [(6.4 + 1.6) x 0.5] = </a:t>
            </a:r>
          </a:p>
        </p:txBody>
      </p:sp>
    </p:spTree>
    <p:extLst>
      <p:ext uri="{BB962C8B-B14F-4D97-AF65-F5344CB8AC3E}">
        <p14:creationId xmlns:p14="http://schemas.microsoft.com/office/powerpoint/2010/main" val="380107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493D-4A51-BC67-1472-B9AAC0DEBD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11664A2-1088-12CF-3DB2-A6DBA95C15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1BB143C-6930-14D8-D7B9-35883AF2F70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432874D-CB46-C0DC-BF75-F9E7110E41D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2394E9A-0038-33E6-24A2-84D982FB65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C4A7DB8-9214-5BCF-A4A7-0E13515BA6F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B30FD32-1ED6-4A51-ABE4-126397531B2A}"/>
              </a:ext>
            </a:extLst>
          </p:cNvPr>
          <p:cNvSpPr>
            <a:spLocks noChangeArrowheads="1"/>
          </p:cNvSpPr>
          <p:nvPr/>
        </p:nvSpPr>
        <p:spPr bwMode="auto">
          <a:xfrm>
            <a:off x="28421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t>
            </a:r>
            <a:r>
              <a:rPr lang="en-CA" sz="2800" dirty="0"/>
              <a:t>A car travels 240 km in 4 hours.</a:t>
            </a:r>
            <a:br>
              <a:rPr lang="en-CA" sz="2800" dirty="0"/>
            </a:br>
            <a:r>
              <a:rPr lang="en-CA" sz="2800" dirty="0"/>
              <a:t>What is the unit rate in kilometres per hour?</a:t>
            </a:r>
          </a:p>
        </p:txBody>
      </p:sp>
    </p:spTree>
    <p:extLst>
      <p:ext uri="{BB962C8B-B14F-4D97-AF65-F5344CB8AC3E}">
        <p14:creationId xmlns:p14="http://schemas.microsoft.com/office/powerpoint/2010/main" val="330513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47ED-97ED-2BC8-BF7E-50DB89A5901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541EC6-78F8-5370-DBD4-C576C161328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B6D6779-C485-A8A5-C55A-BF1EE2235E0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A32B398-D6A6-05F6-683D-01F960E304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33E55B-72B8-E697-A04A-B361D09C74C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5AF76F0-DC6B-2F90-45E6-E443020792D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0437DF0-35AD-3778-4FC8-D9AD5C54567B}"/>
              </a:ext>
            </a:extLst>
          </p:cNvPr>
          <p:cNvSpPr>
            <a:spLocks noChangeArrowheads="1"/>
          </p:cNvSpPr>
          <p:nvPr/>
        </p:nvSpPr>
        <p:spPr bwMode="auto">
          <a:xfrm>
            <a:off x="437660" y="1975950"/>
            <a:ext cx="11002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21. Which expression doesn’t belong? Explain and justify your thinking using math.</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x 0.3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x 3 x 0.1</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x 0.1</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0.1 x 6</a:t>
            </a:r>
          </a:p>
        </p:txBody>
      </p:sp>
    </p:spTree>
    <p:extLst>
      <p:ext uri="{BB962C8B-B14F-4D97-AF65-F5344CB8AC3E}">
        <p14:creationId xmlns:p14="http://schemas.microsoft.com/office/powerpoint/2010/main" val="1727326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0AEC-4118-A50D-7E13-05A102BA4E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95D5BCF-D07E-935C-0DCB-94075A590A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83678E4-596D-C541-22DB-18159B0843C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8EBEEBC-3FB6-61DF-8DD5-6214F6702CF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6428E3B-56AF-7D54-C658-61E7A96B0D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2EABA3-4E33-E22D-B6B7-9BF6310DB2F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6645204-997F-B715-1BCC-2A17C31E3A18}"/>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22. I am thinking of two numbers. Neither number is a whole number. Their product is 12.78. What might the numbers be? </a:t>
            </a:r>
          </a:p>
        </p:txBody>
      </p:sp>
    </p:spTree>
    <p:extLst>
      <p:ext uri="{BB962C8B-B14F-4D97-AF65-F5344CB8AC3E}">
        <p14:creationId xmlns:p14="http://schemas.microsoft.com/office/powerpoint/2010/main" val="1049844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8CF0-BAA3-1CCA-35A4-A5ADD4A2B3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FADCA6-4648-47AB-B0E2-8976F48196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F0DFF29-9F8B-63F7-26A2-926D7B3FF5C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B71ADAE-4780-5CC9-F76D-5825D18066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D03328-F890-6590-6AAC-E04CF1B8E0E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C280EE6-FC5C-415A-1E16-ED711A7A97C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F65A03F-BBA7-E6AE-3BE5-FF8368E3FAF8}"/>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23. Two numbers multiply to give a product between 18 and 19. What might these numbers be?</a:t>
            </a:r>
          </a:p>
        </p:txBody>
      </p:sp>
    </p:spTree>
    <p:extLst>
      <p:ext uri="{BB962C8B-B14F-4D97-AF65-F5344CB8AC3E}">
        <p14:creationId xmlns:p14="http://schemas.microsoft.com/office/powerpoint/2010/main" val="2745254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CC83-BFBA-23EF-0874-3AEB80D284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1DDBDA6-06BE-1567-1AD1-EAF4E029C10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A37F92-6D64-2F40-380B-C0C87482BC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82177C3-B27B-E5B2-6DA7-635B7EFF41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17E176C-94CE-8D41-908F-85DB42928B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35B47-A5F0-B799-DAB6-E69A96E224C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97C7C64-42A7-1691-F151-5E0C6D7E5C20}"/>
              </a:ext>
            </a:extLst>
          </p:cNvPr>
          <p:cNvSpPr>
            <a:spLocks noChangeArrowheads="1"/>
          </p:cNvSpPr>
          <p:nvPr/>
        </p:nvSpPr>
        <p:spPr bwMode="auto">
          <a:xfrm>
            <a:off x="437660" y="1930980"/>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24. I multiplied 27 by a decimal and got an answer less than 27. What might be the decimal that I multiplied 27 by? </a:t>
            </a:r>
          </a:p>
          <a:p>
            <a:r>
              <a:rPr lang="en-CA" sz="2800" dirty="0">
                <a:solidFill>
                  <a:srgbClr val="000000"/>
                </a:solidFill>
                <a:ea typeface="Times New Roman" panose="02020603050405020304" pitchFamily="18" charset="0"/>
                <a:cs typeface="Arial" panose="020B0604020202020204" pitchFamily="34" charset="0"/>
              </a:rPr>
              <a:t>Give at least 5 possibilities.</a:t>
            </a:r>
          </a:p>
        </p:txBody>
      </p:sp>
    </p:spTree>
    <p:extLst>
      <p:ext uri="{BB962C8B-B14F-4D97-AF65-F5344CB8AC3E}">
        <p14:creationId xmlns:p14="http://schemas.microsoft.com/office/powerpoint/2010/main" val="977219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EF37-7D3B-255E-F917-55412E8E281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8E87D13-7FD2-209A-82F5-6B0DB5DC486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6F633C-E41F-839E-EAC8-6271485B8AD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C78522A-B73E-AD60-DC0F-D0889A8A42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F4FBD6-A767-EEE7-0D1C-61CA7089F52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8552104-E1E0-861B-0BBA-EB6B4691EB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3429BC3-C78B-0D6F-5E86-F756D4A15E54}"/>
              </a:ext>
            </a:extLst>
          </p:cNvPr>
          <p:cNvSpPr>
            <a:spLocks noChangeArrowheads="1"/>
          </p:cNvSpPr>
          <p:nvPr/>
        </p:nvSpPr>
        <p:spPr bwMode="auto">
          <a:xfrm>
            <a:off x="437660" y="2146424"/>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25. The area of a rectangle is 3.9 units squared. What might the perimeter be?</a:t>
            </a:r>
          </a:p>
        </p:txBody>
      </p:sp>
    </p:spTree>
    <p:extLst>
      <p:ext uri="{BB962C8B-B14F-4D97-AF65-F5344CB8AC3E}">
        <p14:creationId xmlns:p14="http://schemas.microsoft.com/office/powerpoint/2010/main" val="910553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63E1-0DF8-6643-9739-585AD0570E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42C2D3-142D-57E3-85BE-3682A4286B4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CDC38E-06B4-8D8D-4ED5-4B66F742D42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DE4A3F7-B16D-EDA0-494D-E00BBC6FDF8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91517B-010E-12E2-BCC8-3AA4B8C7BF6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0971275-C3A7-BF1B-FC37-22FBCE9C31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107B7A5-C643-1DE4-3A94-2C0416BD9A8A}"/>
              </a:ext>
            </a:extLst>
          </p:cNvPr>
          <p:cNvSpPr>
            <a:spLocks noChangeArrowheads="1"/>
          </p:cNvSpPr>
          <p:nvPr/>
        </p:nvSpPr>
        <p:spPr bwMode="auto">
          <a:xfrm>
            <a:off x="437660" y="1975950"/>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26. Explain why 51.2 ÷ 6.4 has the same value as 5.12 ÷ 0.64.</a:t>
            </a:r>
          </a:p>
        </p:txBody>
      </p:sp>
    </p:spTree>
    <p:extLst>
      <p:ext uri="{BB962C8B-B14F-4D97-AF65-F5344CB8AC3E}">
        <p14:creationId xmlns:p14="http://schemas.microsoft.com/office/powerpoint/2010/main" val="318875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E3F90-4395-8C49-1657-DE60AFDAF58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42712F8-A8C7-8CBD-E3CC-7D7DE08B4EA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80D59C8-0954-7033-5B30-45103B19F1C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C43B999-339D-041B-9AE8-ED7E1C38D68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EC0A543-FE54-7D99-C015-94A3CF92C4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F2521B9-3AB2-9F41-933E-D4C0997FE57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BB57FDA-79EC-984C-2F0E-E06CE03E145B}"/>
              </a:ext>
            </a:extLst>
          </p:cNvPr>
          <p:cNvSpPr>
            <a:spLocks noChangeArrowheads="1"/>
          </p:cNvSpPr>
          <p:nvPr/>
        </p:nvSpPr>
        <p:spPr bwMode="auto">
          <a:xfrm>
            <a:off x="437660" y="1760507"/>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27. Write two division statements that have the same value as </a:t>
            </a:r>
          </a:p>
          <a:p>
            <a:r>
              <a:rPr lang="en-CA" sz="2800" dirty="0">
                <a:solidFill>
                  <a:srgbClr val="000000"/>
                </a:solidFill>
                <a:ea typeface="Times New Roman" panose="02020603050405020304" pitchFamily="18" charset="0"/>
                <a:cs typeface="Arial" panose="020B0604020202020204" pitchFamily="34" charset="0"/>
              </a:rPr>
              <a:t>61.12 ÷ 3.2.</a:t>
            </a:r>
          </a:p>
        </p:txBody>
      </p:sp>
    </p:spTree>
    <p:extLst>
      <p:ext uri="{BB962C8B-B14F-4D97-AF65-F5344CB8AC3E}">
        <p14:creationId xmlns:p14="http://schemas.microsoft.com/office/powerpoint/2010/main" val="2457467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12F0-5D1F-1045-72A2-052E2946697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8C22EC7-CE6F-2C51-8602-89940A4CE3B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A67500C-665A-2581-0E9B-D1F4303EB81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3A90A19-DFE5-998D-CD86-0AF5EEA9529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C239EDD-21A4-77C0-17BD-27C7919C408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F81C411-1E37-0182-8CD9-EF7E55ED29E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375593-B9C3-E0F9-7E1A-17DBA76CFDEB}"/>
              </a:ext>
            </a:extLst>
          </p:cNvPr>
          <p:cNvSpPr>
            <a:spLocks noChangeArrowheads="1"/>
          </p:cNvSpPr>
          <p:nvPr/>
        </p:nvSpPr>
        <p:spPr bwMode="auto">
          <a:xfrm>
            <a:off x="437660" y="1930980"/>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There is 0.162 liter of water in a 1-liter bottle. How much more water should be put in the bottle so it contains exactly 1 liter? Show your reasoning.</a:t>
            </a:r>
          </a:p>
        </p:txBody>
      </p:sp>
    </p:spTree>
    <p:extLst>
      <p:ext uri="{BB962C8B-B14F-4D97-AF65-F5344CB8AC3E}">
        <p14:creationId xmlns:p14="http://schemas.microsoft.com/office/powerpoint/2010/main" val="4195004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8C99-BEB2-7DB3-3E3C-2DA89F0D7C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7B9451-3CE8-B772-BEFD-DA0D45FE8B9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9F887F4-7DD2-B5DB-C109-7746AAF500F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64A13E4-B7F2-0D20-5CDF-7157DE380E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82E3614-15A7-663E-7AAC-65CC035A6F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7ADE9E6-8B5F-7BA5-183A-97A3F8EB1BB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964FCD4-DBE0-2A7B-276E-4A08883362F1}"/>
              </a:ext>
            </a:extLst>
          </p:cNvPr>
          <p:cNvSpPr>
            <a:spLocks noChangeArrowheads="1"/>
          </p:cNvSpPr>
          <p:nvPr/>
        </p:nvSpPr>
        <p:spPr bwMode="auto">
          <a:xfrm>
            <a:off x="437660" y="2146424"/>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Diego is 59.5 inches tall. His brother is 40.125 inches tall. How much taller than his brother is Diego? Show your reasoning.</a:t>
            </a:r>
          </a:p>
        </p:txBody>
      </p:sp>
    </p:spTree>
    <p:extLst>
      <p:ext uri="{BB962C8B-B14F-4D97-AF65-F5344CB8AC3E}">
        <p14:creationId xmlns:p14="http://schemas.microsoft.com/office/powerpoint/2010/main" val="3744169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B8C0A-3527-ECB9-515E-BB04FB05BD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7F264D-A37F-B77C-1CE0-71E143CEEB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F78C240-37C8-C6A2-22A8-93FED0B380C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B7D349-6ED7-2525-9054-996730A901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EFE78A3-D194-1F1E-0CB0-27FEC696C52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83626C9-F609-F919-7F46-909A72515A4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B4DC2D-F832-1999-FDFD-1DB7DEAF99C0}"/>
              </a:ext>
            </a:extLst>
          </p:cNvPr>
          <p:cNvSpPr>
            <a:spLocks noChangeArrowheads="1"/>
          </p:cNvSpPr>
          <p:nvPr/>
        </p:nvSpPr>
        <p:spPr bwMode="auto">
          <a:xfrm>
            <a:off x="437660" y="1715537"/>
            <a:ext cx="11002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 person rolls a ten-sided die multiple times. After each roll, they write the number in one of the available boxes. The goal is to create a question where the sum is as close to 10 as possible. Once a number has been written, it cannot be erased or rewritten. </a:t>
            </a:r>
          </a:p>
        </p:txBody>
      </p:sp>
      <p:pic>
        <p:nvPicPr>
          <p:cNvPr id="2" name="Picture 1" descr="A black square with a white square and a black plus&#10;&#10;AI-generated content may be incorrect.">
            <a:extLst>
              <a:ext uri="{FF2B5EF4-FFF2-40B4-BE49-F238E27FC236}">
                <a16:creationId xmlns:a16="http://schemas.microsoft.com/office/drawing/2014/main" id="{C3E23FE4-2086-B995-D72F-2E16B7F31198}"/>
              </a:ext>
            </a:extLst>
          </p:cNvPr>
          <p:cNvPicPr>
            <a:picLocks noChangeAspect="1"/>
          </p:cNvPicPr>
          <p:nvPr/>
        </p:nvPicPr>
        <p:blipFill>
          <a:blip r:embed="rId3"/>
          <a:stretch>
            <a:fillRect/>
          </a:stretch>
        </p:blipFill>
        <p:spPr>
          <a:xfrm>
            <a:off x="1888302" y="4065247"/>
            <a:ext cx="7914385" cy="1671165"/>
          </a:xfrm>
          <a:prstGeom prst="rect">
            <a:avLst/>
          </a:prstGeom>
        </p:spPr>
      </p:pic>
    </p:spTree>
    <p:extLst>
      <p:ext uri="{BB962C8B-B14F-4D97-AF65-F5344CB8AC3E}">
        <p14:creationId xmlns:p14="http://schemas.microsoft.com/office/powerpoint/2010/main" val="160335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05F2-230A-25EB-B98F-601726A03A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26576A-87C9-7397-6223-5C84B2E7430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6225F10-CFBF-359F-2EE1-5E43EC22BF3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4E7F6A4-E56B-3A12-0DFE-EFE049D9B7C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72DFDC-F109-25FB-3513-EA6D94AD25A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CA8589-0B49-A555-D138-FA3B144D09D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98A299C-6C4F-8E5C-4358-0BD88CF2E7AF}"/>
              </a:ext>
            </a:extLst>
          </p:cNvPr>
          <p:cNvSpPr>
            <a:spLocks noChangeArrowheads="1"/>
          </p:cNvSpPr>
          <p:nvPr/>
        </p:nvSpPr>
        <p:spPr bwMode="auto">
          <a:xfrm>
            <a:off x="284210" y="1975951"/>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The ratio of red beads to blue beads is 3 : 7.</a:t>
            </a:r>
            <a:br>
              <a:rPr lang="en-CA" sz="2800" dirty="0"/>
            </a:br>
            <a:r>
              <a:rPr lang="en-CA" sz="2800" dirty="0"/>
              <a:t>If there are 40 beads in total, how many are red?</a:t>
            </a:r>
          </a:p>
        </p:txBody>
      </p:sp>
    </p:spTree>
    <p:extLst>
      <p:ext uri="{BB962C8B-B14F-4D97-AF65-F5344CB8AC3E}">
        <p14:creationId xmlns:p14="http://schemas.microsoft.com/office/powerpoint/2010/main" val="2135217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C47A-83B5-890D-B9B2-27C113EE1F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1CDC35-92F6-5F8C-0CBA-96E7A78F29A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055A176-5140-9E22-8647-B391A0F8D55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A2F384-26DE-102C-0101-8142E8B38B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849B8ED-699B-3664-C97C-F014DA56640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B1F74A0-6DB1-166A-DB84-2B95276DBB5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528814F-EC77-62F9-E9E0-6B0D0E41A8A8}"/>
              </a:ext>
            </a:extLst>
          </p:cNvPr>
          <p:cNvSpPr>
            <a:spLocks noChangeArrowheads="1"/>
          </p:cNvSpPr>
          <p:nvPr/>
        </p:nvSpPr>
        <p:spPr bwMode="auto">
          <a:xfrm>
            <a:off x="437660" y="1874728"/>
            <a:ext cx="1100206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Jodi went to a concession stand that sells pretzels for $4.25, drinks for $2.85, and bags of popcorn for $1.99 each. He bought at least one of each item and spent no more than $15.</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Could Jodi have purchased 2 pretzels, 2 drinks, and 2 bags of popcorn? Explain your reasoning.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Could he have bought 1 pretzel, 1 drink, and 5 bags of popcorn? Explain your reasoning.</a:t>
            </a:r>
          </a:p>
        </p:txBody>
      </p:sp>
    </p:spTree>
    <p:extLst>
      <p:ext uri="{BB962C8B-B14F-4D97-AF65-F5344CB8AC3E}">
        <p14:creationId xmlns:p14="http://schemas.microsoft.com/office/powerpoint/2010/main" val="3084363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75CFA-1D8E-C44E-D673-16E147EAE3E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AE4DB6-3BD7-3888-AC94-872AF526468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24DB123-A54A-7D80-E25A-CA5C23482FC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18DCEAA-ABF2-5BE0-17AA-572B83F0299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7EB1364-B6A6-EC4A-148A-370D1F6DCE1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CEB7E21-5154-D10D-6991-397AF231EF7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5BF1FFA-58CA-58BC-7123-9B39AC2F87E2}"/>
              </a:ext>
            </a:extLst>
          </p:cNvPr>
          <p:cNvSpPr>
            <a:spLocks noChangeArrowheads="1"/>
          </p:cNvSpPr>
          <p:nvPr/>
        </p:nvSpPr>
        <p:spPr bwMode="auto">
          <a:xfrm>
            <a:off x="437660" y="1930980"/>
            <a:ext cx="11002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 bag of nickels weighs 5.1 kilogram. Each nickel weighs 2.5 grams. About how many nickels are in the bag?</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37968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34B1-66D6-379A-191E-56FD730F60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CD8995-37D9-85FC-44DC-C35FB7AC4C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3259059-D94D-13ED-2B70-16BAF79820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7B2C048-964C-6B10-4F8D-70AEC6C0E4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433C965-15C3-A255-4C9C-28F3E9624C4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32EC8F5-2F6A-3CFD-5B28-806E6074515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B036B70-18DB-94F2-D68E-4EC70A075F7B}"/>
              </a:ext>
            </a:extLst>
          </p:cNvPr>
          <p:cNvSpPr>
            <a:spLocks noChangeArrowheads="1"/>
          </p:cNvSpPr>
          <p:nvPr/>
        </p:nvSpPr>
        <p:spPr bwMode="auto">
          <a:xfrm>
            <a:off x="437660" y="1930980"/>
            <a:ext cx="11002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A roll of ribbon was 12 meters long. Diego cut 9 pieces of ribbon that were 0.4 meter each to tie some presents. He then used the remaining ribbon to make some wreaths. Each wreath required 0.6 meter. For each question, explain your reasoning.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meters of ribbon were available for making wreaths?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wreaths could Diego make with the available ribbon?</a:t>
            </a:r>
          </a:p>
        </p:txBody>
      </p:sp>
    </p:spTree>
    <p:extLst>
      <p:ext uri="{BB962C8B-B14F-4D97-AF65-F5344CB8AC3E}">
        <p14:creationId xmlns:p14="http://schemas.microsoft.com/office/powerpoint/2010/main" val="1665561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4DB14-D7CD-1AA4-CC56-EC0A694ED8D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1DCB03-552F-3F00-E2A0-B223E05BD96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92C8B18-4EA6-54DB-C27E-70ADD88876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3649FFC-8C25-7FC2-8AD1-C2BDE72FD1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3C5AD38-889F-6B99-FCC2-AF137BC9D6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CE231F2-75DF-833E-3803-B1E399E3E34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27DB504-487A-952D-75BE-A59E1928FFA5}"/>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 swimming pool is being filled with water at a rate of 2.4 liters per minute. After 35 minutes, the pool already has 18.5 liters in it?</a:t>
            </a:r>
          </a:p>
        </p:txBody>
      </p:sp>
    </p:spTree>
    <p:extLst>
      <p:ext uri="{BB962C8B-B14F-4D97-AF65-F5344CB8AC3E}">
        <p14:creationId xmlns:p14="http://schemas.microsoft.com/office/powerpoint/2010/main" val="3485786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4542-8920-7E3F-55CA-5C881D9F63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3A030C7-1B6F-ACB1-986C-8B23A3FC970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5590D19-592C-6347-566B-E9306CE6112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1309AF-6EAD-7C6F-E45F-9DBA4D84B1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F5D8C53-6302-4A1F-98F5-0D229449A8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26FF588-9EB1-19A2-E183-B5A3193B8F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DECIMALS: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93E5FC4-B52C-FD10-5A4A-886551CD0FF1}"/>
              </a:ext>
            </a:extLst>
          </p:cNvPr>
          <p:cNvSpPr>
            <a:spLocks noChangeArrowheads="1"/>
          </p:cNvSpPr>
          <p:nvPr/>
        </p:nvSpPr>
        <p:spPr bwMode="auto">
          <a:xfrm>
            <a:off x="437660" y="1715536"/>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A car travels 248.6 km on the first day and 312.4km on the second day. On the third day it travels half the distanced of the second day. What is the total distance travelled?</a:t>
            </a:r>
          </a:p>
        </p:txBody>
      </p:sp>
    </p:spTree>
    <p:extLst>
      <p:ext uri="{BB962C8B-B14F-4D97-AF65-F5344CB8AC3E}">
        <p14:creationId xmlns:p14="http://schemas.microsoft.com/office/powerpoint/2010/main" val="990236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267E7F-D88D-9025-4924-C4A24B9D7230}"/>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42DC44B2-6635-358E-1887-B8E460DE6659}"/>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7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PERCENTS</a:t>
            </a:r>
          </a:p>
        </p:txBody>
      </p:sp>
      <p:grpSp>
        <p:nvGrpSpPr>
          <p:cNvPr id="3" name="Group 2">
            <a:extLst>
              <a:ext uri="{FF2B5EF4-FFF2-40B4-BE49-F238E27FC236}">
                <a16:creationId xmlns:a16="http://schemas.microsoft.com/office/drawing/2014/main" id="{1BF261B0-5209-31D5-80AA-488D37A494BD}"/>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52863058-4D2B-B154-D68D-0117B8C924BB}"/>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E3B524AF-CCB5-740D-0C83-4929B41C3E6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0643A54A-DBDA-AC27-03E1-91A094C427FC}"/>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265254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65A4-764A-B28B-3DD1-B4C6157F27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2F35061-4E72-B610-4F05-4DC5999CF6E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C443FB6-54B0-29F2-5E72-40F3DF7A1DE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DAFEB4-96E1-85FB-5FBC-6155ADEBC4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BF218F-476E-6A16-66AB-967FC64D8DF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780AA5B-6086-199E-6A94-E2ACEAAC0D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DE34594-3A9D-781A-439D-2B8CB1FA5AE4}"/>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Convert the following decimals into percents.</a:t>
            </a:r>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DFA9BFEC-1661-2F4A-0C53-DBD97B6DE2B9}"/>
              </a:ext>
            </a:extLst>
          </p:cNvPr>
          <p:cNvGraphicFramePr>
            <a:graphicFrameLocks noGrp="1"/>
          </p:cNvGraphicFramePr>
          <p:nvPr>
            <p:extLst>
              <p:ext uri="{D42A27DB-BD31-4B8C-83A1-F6EECF244321}">
                <p14:modId xmlns:p14="http://schemas.microsoft.com/office/powerpoint/2010/main" val="839929249"/>
              </p:ext>
            </p:extLst>
          </p:nvPr>
        </p:nvGraphicFramePr>
        <p:xfrm>
          <a:off x="583306" y="2394380"/>
          <a:ext cx="8883423" cy="3374408"/>
        </p:xfrm>
        <a:graphic>
          <a:graphicData uri="http://schemas.openxmlformats.org/drawingml/2006/table">
            <a:tbl>
              <a:tblPr firstRow="1" bandRow="1">
                <a:tableStyleId>{5C22544A-7EE6-4342-B048-85BDC9FD1C3A}</a:tableStyleId>
              </a:tblPr>
              <a:tblGrid>
                <a:gridCol w="4329061">
                  <a:extLst>
                    <a:ext uri="{9D8B030D-6E8A-4147-A177-3AD203B41FA5}">
                      <a16:colId xmlns:a16="http://schemas.microsoft.com/office/drawing/2014/main" val="845188623"/>
                    </a:ext>
                  </a:extLst>
                </a:gridCol>
                <a:gridCol w="4554362">
                  <a:extLst>
                    <a:ext uri="{9D8B030D-6E8A-4147-A177-3AD203B41FA5}">
                      <a16:colId xmlns:a16="http://schemas.microsoft.com/office/drawing/2014/main" val="1517845125"/>
                    </a:ext>
                  </a:extLst>
                </a:gridCol>
              </a:tblGrid>
              <a:tr h="1687204">
                <a:tc>
                  <a:txBody>
                    <a:bodyPr/>
                    <a:lstStyle/>
                    <a:p>
                      <a:pPr marL="0" indent="0" algn="ctr">
                        <a:buFontTx/>
                        <a:buNone/>
                      </a:pPr>
                      <a:r>
                        <a:rPr lang="en-CA" sz="3200" b="0" dirty="0">
                          <a:solidFill>
                            <a:srgbClr val="000000"/>
                          </a:solidFill>
                          <a:ea typeface="Times New Roman" panose="02020603050405020304" pitchFamily="18" charset="0"/>
                          <a:cs typeface="Arial" panose="020B0604020202020204" pitchFamily="34" charset="0"/>
                        </a:rPr>
                        <a:t>0.6</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ase">
                        <a:buFontTx/>
                        <a:buNone/>
                      </a:pPr>
                      <a:r>
                        <a:rPr lang="en-CA" sz="3200" b="0" dirty="0">
                          <a:solidFill>
                            <a:srgbClr val="000000"/>
                          </a:solidFill>
                          <a:ea typeface="Times New Roman" panose="02020603050405020304" pitchFamily="18" charset="0"/>
                          <a:cs typeface="Arial" panose="020B0604020202020204" pitchFamily="34" charset="0"/>
                        </a:rPr>
                        <a:t>0.125</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922283"/>
                  </a:ext>
                </a:extLst>
              </a:tr>
              <a:tr h="1687204">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1.35</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0.048</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821612"/>
                  </a:ext>
                </a:extLst>
              </a:tr>
            </a:tbl>
          </a:graphicData>
        </a:graphic>
      </p:graphicFrame>
    </p:spTree>
    <p:extLst>
      <p:ext uri="{BB962C8B-B14F-4D97-AF65-F5344CB8AC3E}">
        <p14:creationId xmlns:p14="http://schemas.microsoft.com/office/powerpoint/2010/main" val="3060002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6410C-F098-94A8-EB7E-9B41298AED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DA2AFA8-8AD7-D34D-B02D-4BD600E6334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86A8697-D388-8B1F-110F-613DE124184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81E579A-BF36-4D8E-B395-BDB297A5533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BB0810-6712-046A-805C-754703B2BD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BC88C50-1669-A17A-9878-F252AA07660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A314D8E-BED9-BF22-F98F-35A2584739E9}"/>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Convert the following percents into decimals</a:t>
            </a:r>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9AB3EDFF-E460-E781-BD15-24BE8EFB9D0D}"/>
              </a:ext>
            </a:extLst>
          </p:cNvPr>
          <p:cNvGraphicFramePr>
            <a:graphicFrameLocks noGrp="1"/>
          </p:cNvGraphicFramePr>
          <p:nvPr>
            <p:extLst>
              <p:ext uri="{D42A27DB-BD31-4B8C-83A1-F6EECF244321}">
                <p14:modId xmlns:p14="http://schemas.microsoft.com/office/powerpoint/2010/main" val="1526007750"/>
              </p:ext>
            </p:extLst>
          </p:nvPr>
        </p:nvGraphicFramePr>
        <p:xfrm>
          <a:off x="569858" y="2394381"/>
          <a:ext cx="8695166" cy="3514664"/>
        </p:xfrm>
        <a:graphic>
          <a:graphicData uri="http://schemas.openxmlformats.org/drawingml/2006/table">
            <a:tbl>
              <a:tblPr firstRow="1" bandRow="1">
                <a:tableStyleId>{5C22544A-7EE6-4342-B048-85BDC9FD1C3A}</a:tableStyleId>
              </a:tblPr>
              <a:tblGrid>
                <a:gridCol w="4237319">
                  <a:extLst>
                    <a:ext uri="{9D8B030D-6E8A-4147-A177-3AD203B41FA5}">
                      <a16:colId xmlns:a16="http://schemas.microsoft.com/office/drawing/2014/main" val="845188623"/>
                    </a:ext>
                  </a:extLst>
                </a:gridCol>
                <a:gridCol w="4457847">
                  <a:extLst>
                    <a:ext uri="{9D8B030D-6E8A-4147-A177-3AD203B41FA5}">
                      <a16:colId xmlns:a16="http://schemas.microsoft.com/office/drawing/2014/main" val="1517845125"/>
                    </a:ext>
                  </a:extLst>
                </a:gridCol>
              </a:tblGrid>
              <a:tr h="1757332">
                <a:tc>
                  <a:txBody>
                    <a:bodyPr/>
                    <a:lstStyle/>
                    <a:p>
                      <a:pPr marL="0" indent="0" algn="ctr">
                        <a:buFontTx/>
                        <a:buNone/>
                      </a:pPr>
                      <a:r>
                        <a:rPr lang="en-CA" sz="3200" b="0" dirty="0">
                          <a:solidFill>
                            <a:srgbClr val="000000"/>
                          </a:solidFill>
                          <a:ea typeface="Times New Roman" panose="02020603050405020304" pitchFamily="18" charset="0"/>
                          <a:cs typeface="Arial" panose="020B0604020202020204" pitchFamily="34" charset="0"/>
                        </a:rPr>
                        <a:t>48%</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ase">
                        <a:buFontTx/>
                        <a:buNone/>
                      </a:pPr>
                      <a:r>
                        <a:rPr lang="en-CA" sz="3200" b="0" dirty="0">
                          <a:solidFill>
                            <a:srgbClr val="000000"/>
                          </a:solidFill>
                          <a:ea typeface="Times New Roman" panose="02020603050405020304" pitchFamily="18" charset="0"/>
                          <a:cs typeface="Arial" panose="020B0604020202020204" pitchFamily="34" charset="0"/>
                        </a:rPr>
                        <a:t>7.5%</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922283"/>
                  </a:ext>
                </a:extLst>
              </a:tr>
              <a:tr h="1757332">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120%</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0.4%</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821612"/>
                  </a:ext>
                </a:extLst>
              </a:tr>
            </a:tbl>
          </a:graphicData>
        </a:graphic>
      </p:graphicFrame>
    </p:spTree>
    <p:extLst>
      <p:ext uri="{BB962C8B-B14F-4D97-AF65-F5344CB8AC3E}">
        <p14:creationId xmlns:p14="http://schemas.microsoft.com/office/powerpoint/2010/main" val="1319222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640F1-CF94-9158-FA9C-BCCDA79ACED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A57697E-2E1E-EC99-2518-ED568683B26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0AD0C21-F87D-3F70-C97B-AAC09EFC15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DD1F73C-098F-D55B-0687-09BA7C5B577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F77A65-4916-4031-DAE9-C51F4A1FB2D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3E3BCBB-07F4-4AA2-8FB5-87E7CE363B2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7DE70C6-D880-498C-DAC5-74D48216F7F7}"/>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t>
            </a:r>
            <a:r>
              <a:rPr lang="en-CA" sz="2800" dirty="0"/>
              <a:t>Find 25% of 84.</a:t>
            </a:r>
          </a:p>
        </p:txBody>
      </p:sp>
    </p:spTree>
    <p:extLst>
      <p:ext uri="{BB962C8B-B14F-4D97-AF65-F5344CB8AC3E}">
        <p14:creationId xmlns:p14="http://schemas.microsoft.com/office/powerpoint/2010/main" val="1652331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C362-F671-005D-84C4-A158F4AE496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4C8036-1B23-DA58-1DD9-79552259313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80CC08-5824-B487-B81A-CB76F0EBFE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114875-4DC1-88E6-FDF9-3F821DB2D3A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5F1514B-FA2F-2C8D-0B97-3663BC66FCA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C822052-6FB7-7FE4-4925-6AB20F3491B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15C9D2A-8D58-18C1-63E7-E0B0D24D5642}"/>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a:t>
            </a:r>
            <a:r>
              <a:rPr lang="en-CA" sz="2800" dirty="0"/>
              <a:t>Find 18% of 250.</a:t>
            </a:r>
          </a:p>
        </p:txBody>
      </p:sp>
    </p:spTree>
    <p:extLst>
      <p:ext uri="{BB962C8B-B14F-4D97-AF65-F5344CB8AC3E}">
        <p14:creationId xmlns:p14="http://schemas.microsoft.com/office/powerpoint/2010/main" val="111880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0AFF7-C745-EAD6-11D3-119FCC82C6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EB85AE7-C043-8F80-E557-9151E827561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1D3CF24-1BA1-1D93-0B53-C1D67099E4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0830672-5A57-1F17-72E7-53337C9642A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C73557-EDDC-FB25-776A-363527F853A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74481A4-9871-2126-7FDB-6F662249B8E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C9F2C58-B7C4-A645-781B-ECE3001B313A}"/>
              </a:ext>
            </a:extLst>
          </p:cNvPr>
          <p:cNvSpPr>
            <a:spLocks noChangeArrowheads="1"/>
          </p:cNvSpPr>
          <p:nvPr/>
        </p:nvSpPr>
        <p:spPr bwMode="auto">
          <a:xfrm>
            <a:off x="284210" y="1760507"/>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A recipe uses flour and sugar in the ratio 4 : 5.</a:t>
            </a:r>
            <a:br>
              <a:rPr lang="en-CA" sz="2800" dirty="0"/>
            </a:br>
            <a:r>
              <a:rPr lang="en-CA" sz="2800" dirty="0"/>
              <a:t>If 20 cups of flour are used, how many cups of sugar are needed?</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1553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7D44-BE20-32FB-16F8-6E2253E493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84953D-D141-832E-1FDB-C865377193C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5F91198-F13B-C79E-CB5A-3B8E2AB44F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F18AECC-549F-A836-FCE4-6E9730D5A44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5FC3B1-B871-648C-A225-A09FCE40B10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9801CF-3B32-71F5-0E0C-C3E5E3E23C6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288ADE-3C64-466A-E1B6-171FED217FA6}"/>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t>
            </a:r>
            <a:r>
              <a:rPr lang="en-CA" sz="2800" dirty="0"/>
              <a:t>What is 150% of 60?</a:t>
            </a:r>
          </a:p>
        </p:txBody>
      </p:sp>
    </p:spTree>
    <p:extLst>
      <p:ext uri="{BB962C8B-B14F-4D97-AF65-F5344CB8AC3E}">
        <p14:creationId xmlns:p14="http://schemas.microsoft.com/office/powerpoint/2010/main" val="823296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6174-8906-57B4-2B9B-BDDA910B76D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1B590A-BB5F-CA0F-499F-3C12D6890A4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023B195-2243-6020-4CD7-3B97F4C6C88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4005848-20A1-7021-E526-EA852DCBD18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B60D33-8D8E-116B-19FF-DC4F08535EA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4713556-C881-4CFF-332A-046D8201881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519B3BC-3C42-9207-DDD3-418571F7478A}"/>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a:t>
            </a:r>
            <a:r>
              <a:rPr lang="en-CA" sz="2800" dirty="0"/>
              <a:t>What is 0.5% of 400?</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9704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E847-7D6A-2205-3103-78E23AA2B4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E785C56-AABB-96C2-433C-E99A3364D5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6C8202-526D-49E6-4D2B-98EFCEDB565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F08B71D-8A16-C5CC-88CA-1CE67EE186D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1AAE44D-1787-0DD0-1023-E09CD47EC6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69C7D96-7F9B-7DC6-0922-35CE7E48F33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58F6B2C-C6D1-EE5A-2CD8-93F3F6CDFA1B}"/>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t>
            </a:r>
            <a:r>
              <a:rPr lang="en-CA" sz="2800" dirty="0"/>
              <a:t>12 is 20% of what number?</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4871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68FD-211B-AFC3-88C1-693B97571F6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BB8A6C8-DA65-60B7-CCD7-F872AA0C72F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0BE9830-0A1E-88DD-1428-07C989872E4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7F10DB8-398F-62B0-5FDC-53A5532C4D4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32D344-33B7-DDB0-4BDA-15649551971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7748F0C-B62D-0943-EA6B-90943F41E61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AF2E91A-86EA-F108-D524-03BEEF317212}"/>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a:t>
            </a:r>
            <a:r>
              <a:rPr lang="en-CA" sz="2800" dirty="0"/>
              <a:t>45 is 75% of what number?</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8741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E5504-93C8-1B6F-E472-141CEEA274D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0D7939-1FF5-711A-311A-67EAF10A378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7A10376-8CF5-E33F-C6DC-06869E483FB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509E15D-234B-FA93-6C76-9F7B6FC8BAA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5FF4DE-31E1-FF8F-CC41-81814DBC96C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B82E212-1527-7FD4-BA71-FA6E2CF7B9D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C3018F3-BDBC-92DB-0FA9-C4C3DF27BBEA}"/>
              </a:ext>
            </a:extLst>
          </p:cNvPr>
          <p:cNvSpPr>
            <a:spLocks noChangeArrowheads="1"/>
          </p:cNvSpPr>
          <p:nvPr/>
        </p:nvSpPr>
        <p:spPr bwMode="auto">
          <a:xfrm>
            <a:off x="531789"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a:t>
            </a:r>
            <a:r>
              <a:rPr lang="en-CA" sz="2800" dirty="0"/>
              <a:t>A jacket costs 120 dollars. It is discounted by 15%.</a:t>
            </a:r>
            <a:br>
              <a:rPr lang="en-CA" sz="2800" dirty="0"/>
            </a:br>
            <a:r>
              <a:rPr lang="en-CA" sz="2800" dirty="0"/>
              <a:t>What is the sale price?</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294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F28D-24A0-4225-96E5-E0B71EC1D8B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26D10D-7FA9-12FE-726E-DB00328464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2E36C4A-7C9E-81EA-8CAF-C055B7734A3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701CCF0-2F60-A87C-A3FA-8E720F9F125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957654-DC52-D7A6-F485-694DFBB1A3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08CD9C0-51DE-7BC6-B84C-5DD1E1F2F8B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647314-FD81-5717-870A-86CDC565C169}"/>
              </a:ext>
            </a:extLst>
          </p:cNvPr>
          <p:cNvSpPr>
            <a:spLocks noChangeArrowheads="1"/>
          </p:cNvSpPr>
          <p:nvPr/>
        </p:nvSpPr>
        <p:spPr bwMode="auto">
          <a:xfrm>
            <a:off x="437660"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a:t>
            </a:r>
            <a:r>
              <a:rPr lang="en-CA" sz="2800" dirty="0"/>
              <a:t>A price increases from 80 dollars to 92 dollars.</a:t>
            </a:r>
            <a:br>
              <a:rPr lang="en-CA" sz="2800" dirty="0"/>
            </a:br>
            <a:r>
              <a:rPr lang="en-CA" sz="2800" dirty="0"/>
              <a:t>What is the percent increase?</a:t>
            </a:r>
          </a:p>
        </p:txBody>
      </p:sp>
    </p:spTree>
    <p:extLst>
      <p:ext uri="{BB962C8B-B14F-4D97-AF65-F5344CB8AC3E}">
        <p14:creationId xmlns:p14="http://schemas.microsoft.com/office/powerpoint/2010/main" val="982673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4BC4-8CA1-5F44-B230-EE8565C89F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B1B01CB-C7C2-80A2-DAD9-64AC300E1E4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F7E5D36-379B-2B9E-45D2-1BC89D0F412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ADDB241-3EC1-3ACA-3B24-30E932FEE9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AE2DF94-1645-35AF-8833-5DF93E7B48A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76D6BE7-ED4D-8131-1EF7-8BB6A95B7B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66DFF31-BE18-B399-A791-ACFC23551022}"/>
              </a:ext>
            </a:extLst>
          </p:cNvPr>
          <p:cNvSpPr>
            <a:spLocks noChangeArrowheads="1"/>
          </p:cNvSpPr>
          <p:nvPr/>
        </p:nvSpPr>
        <p:spPr bwMode="auto">
          <a:xfrm>
            <a:off x="437660"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a:t>
            </a:r>
            <a:r>
              <a:rPr lang="en-CA" sz="2800" dirty="0"/>
              <a:t>A population decreases from 500 to 425.</a:t>
            </a:r>
            <a:br>
              <a:rPr lang="en-CA" sz="2800" dirty="0"/>
            </a:br>
            <a:r>
              <a:rPr lang="en-CA" sz="2800" dirty="0"/>
              <a:t>What is the percent decrease?</a:t>
            </a:r>
          </a:p>
        </p:txBody>
      </p:sp>
    </p:spTree>
    <p:extLst>
      <p:ext uri="{BB962C8B-B14F-4D97-AF65-F5344CB8AC3E}">
        <p14:creationId xmlns:p14="http://schemas.microsoft.com/office/powerpoint/2010/main" val="4168168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3AF3-3FDD-681A-5A19-F82FC1994CA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7B39F7-5F31-C728-347A-BA39DA4540C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39018AB-990A-2B18-9245-E8FB15F09D8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BA70911-810E-7A48-D402-E4B8598EA78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002FCFE-3BD9-466D-FFEB-F51F583197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4A3D220-D6A1-093C-0CED-9D00ABFE2A3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F49F2E6-21ED-E83D-0D66-CA16F693A3F5}"/>
              </a:ext>
            </a:extLst>
          </p:cNvPr>
          <p:cNvSpPr>
            <a:spLocks noChangeArrowheads="1"/>
          </p:cNvSpPr>
          <p:nvPr/>
        </p:nvSpPr>
        <p:spPr bwMode="auto">
          <a:xfrm>
            <a:off x="437660"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 </a:t>
            </a:r>
            <a:r>
              <a:rPr lang="en-CA" sz="2800" dirty="0"/>
              <a:t>Which is greater:</a:t>
            </a:r>
            <a:br>
              <a:rPr lang="en-CA" sz="2800" dirty="0"/>
            </a:br>
            <a:r>
              <a:rPr lang="en-CA" sz="2800" dirty="0"/>
              <a:t>35% of 200 or 60% of 120?</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2202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0DB9-4C41-D31D-2759-2654097BC3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3D7C84-DC25-45B3-402C-A521BA890F2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DDE29FF-6F40-FF5E-D73B-A963055E6B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1044826-D562-C50F-411D-A06950EFD2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B9A2DF8-EB98-F517-AE76-5A3D66F8900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33C91F6-FACC-9675-DE2A-0D6BA621FA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13E695-B234-D71F-37E0-8C2648CDB5A7}"/>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13. </a:t>
            </a:r>
            <a:r>
              <a:rPr lang="en-CA" sz="2800" dirty="0"/>
              <a:t>Explain why 25%, 0.25, and 1/4 represent the same quantity.</a:t>
            </a:r>
            <a:br>
              <a:rPr lang="en-CA" sz="2800" dirty="0"/>
            </a:br>
            <a:r>
              <a:rPr lang="en-CA" sz="2800" dirty="0"/>
              <a:t>Use a model or example to support your explanation.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123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598F-0FA1-3274-98F4-17635FCFAED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F22356C-54B9-D57E-902B-EB1EBD16C76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266B989-BB26-5F48-4053-15142075BA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6F1A132-3587-D459-C067-D9D307826C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5D66CD-2967-8DE2-2F0C-F1C8931758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6BC1AB0-32C0-4293-7960-8B32A057122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8C3A02E-0DC0-2F09-283B-249018213EFD}"/>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14. </a:t>
            </a:r>
            <a:r>
              <a:rPr lang="en-CA" sz="2800" dirty="0"/>
              <a:t>Without calculating exactly, determine which is greater:</a:t>
            </a:r>
            <a:br>
              <a:rPr lang="en-CA" sz="2800" dirty="0"/>
            </a:br>
            <a:r>
              <a:rPr lang="en-CA" sz="2800" dirty="0"/>
              <a:t>40% of 90 or 30% of 120.</a:t>
            </a:r>
            <a:br>
              <a:rPr lang="en-CA" sz="2800" dirty="0"/>
            </a:br>
            <a:r>
              <a:rPr lang="en-CA" sz="2800" dirty="0"/>
              <a:t>Explain your reasoning.</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719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F67E6-9E18-C44B-8D85-70EFB00BA1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15842BD-E7AF-7DB5-D53B-6DB52B9299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9691483-A159-6D2E-6DCC-8BE6AFB248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A984235-0B73-F58C-582F-BD2C08F5BA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CB81AE-B800-D36E-CAA5-B8D3AA4B79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7D15F57-CA51-F2F8-8633-85C358E293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54F9FEA-8B29-8CA1-B402-4A99DCD38AE1}"/>
              </a:ext>
            </a:extLst>
          </p:cNvPr>
          <p:cNvSpPr>
            <a:spLocks noChangeArrowheads="1"/>
          </p:cNvSpPr>
          <p:nvPr/>
        </p:nvSpPr>
        <p:spPr bwMode="auto">
          <a:xfrm>
            <a:off x="28421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a:t>
            </a:r>
            <a:r>
              <a:rPr lang="en-CA" sz="2800" dirty="0"/>
              <a:t>The ratio of grade 6’s to grade 7’s in a class is 2 : 3.</a:t>
            </a:r>
            <a:br>
              <a:rPr lang="en-CA" sz="2800" dirty="0"/>
            </a:br>
            <a:r>
              <a:rPr lang="en-CA" sz="2800" dirty="0"/>
              <a:t>There are 30 students in total.</a:t>
            </a:r>
            <a:br>
              <a:rPr lang="en-CA" sz="2800" dirty="0"/>
            </a:br>
            <a:r>
              <a:rPr lang="en-CA" sz="2800" dirty="0"/>
              <a:t>How many are grade 6’s? How many are grade 7’s?</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22780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45779-34B8-5DE0-3F8E-814E56CA8DC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355CDB-58DE-0FD4-B155-2189B5988F4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48D011D-FC6E-3C24-2683-D74CBA8A48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81A2EA0-45C5-E332-808F-E1A19044B89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105DAA6-8D1F-FB10-0A73-0F0FB45C10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ED7ADC7-A65E-6365-5B7F-56F9377202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F68A22F-2888-FD9D-A071-A0180DECC1DE}"/>
              </a:ext>
            </a:extLst>
          </p:cNvPr>
          <p:cNvSpPr>
            <a:spLocks noChangeArrowheads="1"/>
          </p:cNvSpPr>
          <p:nvPr/>
        </p:nvSpPr>
        <p:spPr bwMode="auto">
          <a:xfrm>
            <a:off x="437660" y="1561006"/>
            <a:ext cx="1076927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15. </a:t>
            </a:r>
            <a:r>
              <a:rPr lang="en-CA" sz="2800" dirty="0"/>
              <a:t>A student says:</a:t>
            </a:r>
            <a:br>
              <a:rPr lang="en-CA" sz="2800" dirty="0"/>
            </a:br>
            <a:r>
              <a:rPr lang="en-CA" sz="2800" dirty="0"/>
              <a:t>“Increasing a number by 20% and then decreasing it by 20% returns the number to its original value.”</a:t>
            </a:r>
            <a:br>
              <a:rPr lang="en-CA" sz="2800" dirty="0"/>
            </a:br>
            <a:r>
              <a:rPr lang="en-CA" sz="2800" dirty="0"/>
              <a:t>Do you agree? Explain why or why not.</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0566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B91A-35D4-7D50-66D5-99BF24E82B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8D2AB58-3A14-06A5-8910-4E1B2C72388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7CBBF2E-0F2A-5018-8454-ECC792B41F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3FC29F-2DDB-F429-C925-B209E1C1FF6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4ABDAD-978E-BA23-9978-455A3D9A40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102FFEC-6557-EACD-2F5C-EE5D3811424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EFB4B9-A2CE-07D2-382E-685D65C33986}"/>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16. </a:t>
            </a:r>
            <a:r>
              <a:rPr lang="en-CA" sz="2800" dirty="0"/>
              <a:t>Explain why 150% of a number is greater than the original number.</a:t>
            </a:r>
            <a:br>
              <a:rPr lang="en-CA" sz="2800" dirty="0"/>
            </a:br>
            <a:r>
              <a:rPr lang="en-CA" sz="2800" dirty="0"/>
              <a:t>Use an example to support your explanation.</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7048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EE107-14A4-A42F-56AC-F0E8FC820F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D86CBDA-A464-2417-86DC-EFB729500A6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93750B7-0CAD-DDEB-9865-550AF41939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EBA1234-7CB9-1E84-7590-8353430DEE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869424-992D-AE2E-A382-E581380B59D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FCD29BE-3083-8AE7-4721-73B2DF4C4C8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F3991C-F975-22C4-9C21-1A15C88ACFD8}"/>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17. </a:t>
            </a:r>
            <a:r>
              <a:rPr lang="en-CA" sz="2800" dirty="0"/>
              <a:t>Create a real-life situation where 5% would represent a very large amount.</a:t>
            </a:r>
            <a:br>
              <a:rPr lang="en-CA" sz="2800" dirty="0"/>
            </a:br>
            <a:r>
              <a:rPr lang="en-CA" sz="2800" dirty="0"/>
              <a:t>Explain your reasoning.</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41847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826D1-AD7D-627C-AA47-F8DE09DB52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C32B2B9-C61D-53A6-B377-EE469E5C116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A665CA4-B57C-6DC4-614F-06F08E7203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FFE8235-F788-AD82-FEFC-0F9B73FA17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1CF20AE-D8D3-AC5E-8471-3F7EC0EB954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6C9D9B3-4522-C92F-2F08-377512B9D0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449873F-2175-59F2-8D6A-AC32950C72FE}"/>
              </a:ext>
            </a:extLst>
          </p:cNvPr>
          <p:cNvSpPr>
            <a:spLocks noChangeArrowheads="1"/>
          </p:cNvSpPr>
          <p:nvPr/>
        </p:nvSpPr>
        <p:spPr bwMode="auto">
          <a:xfrm>
            <a:off x="437660" y="1776449"/>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a:t>
            </a:r>
            <a:r>
              <a:rPr lang="en-CA" sz="2800" dirty="0"/>
              <a:t>A store advertises 30% off.</a:t>
            </a:r>
            <a:br>
              <a:rPr lang="en-CA" sz="2800" dirty="0"/>
            </a:br>
            <a:r>
              <a:rPr lang="en-CA" sz="2800" dirty="0"/>
              <a:t>Explain two different ways you could determine the sale price of an item.</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2507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C3E0-7734-55E9-D479-461F28B994F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DABA10-07B2-C32D-4E99-BF3CDA13EC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93E24F4-5E9A-8587-E6DB-6D57F0E84CB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6CAC0C3-2D10-21A6-38E3-DAFD8C09DF5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86D1A0-7F5C-85C3-0408-D6AF72F901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FD93EE9-C11E-B1C9-70D5-F723FF5D801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D4993F4-86EC-BE37-8B1B-38C704A0CBC5}"/>
              </a:ext>
            </a:extLst>
          </p:cNvPr>
          <p:cNvSpPr>
            <a:spLocks noChangeArrowheads="1"/>
          </p:cNvSpPr>
          <p:nvPr/>
        </p:nvSpPr>
        <p:spPr bwMode="auto">
          <a:xfrm>
            <a:off x="437660" y="1776449"/>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19. </a:t>
            </a:r>
            <a:r>
              <a:rPr lang="en-CA" sz="2800" dirty="0"/>
              <a:t>Without converting to decimals, determine whether 3/8 is greater or less than 40%.</a:t>
            </a:r>
            <a:br>
              <a:rPr lang="en-CA" sz="2800" dirty="0"/>
            </a:br>
            <a:r>
              <a:rPr lang="en-CA" sz="2800" dirty="0"/>
              <a:t>Explain how you know.</a:t>
            </a:r>
          </a:p>
        </p:txBody>
      </p:sp>
    </p:spTree>
    <p:extLst>
      <p:ext uri="{BB962C8B-B14F-4D97-AF65-F5344CB8AC3E}">
        <p14:creationId xmlns:p14="http://schemas.microsoft.com/office/powerpoint/2010/main" val="381637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E37DC-1E73-E0BC-B04D-A37A5B3739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7FF919-BE8D-AF2C-2058-7BA1A5CBFA7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B7B7AA6-D1F9-5853-9038-388D4C30DA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DCFF3B5-1C52-13CA-340C-F15CD5C654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FFD7FB7-DC15-2373-151D-DBBE16A14F9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D80DC46-CEE6-B6AF-BD56-A30EAF4ED92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PERCENTS: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7F0751-20FA-002E-A999-007090813147}"/>
              </a:ext>
            </a:extLst>
          </p:cNvPr>
          <p:cNvSpPr>
            <a:spLocks noChangeArrowheads="1"/>
          </p:cNvSpPr>
          <p:nvPr/>
        </p:nvSpPr>
        <p:spPr bwMode="auto">
          <a:xfrm>
            <a:off x="437660" y="1930980"/>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20. </a:t>
            </a:r>
            <a:r>
              <a:rPr lang="en-CA" sz="2800" dirty="0"/>
              <a:t>Describe what 0.5% represents.</a:t>
            </a:r>
            <a:br>
              <a:rPr lang="en-CA" sz="2800" dirty="0"/>
            </a:br>
            <a:r>
              <a:rPr lang="en-CA" sz="2800" dirty="0"/>
              <a:t>Use a visual or numerical example to support your explanation.</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747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045069" y="2467606"/>
            <a:ext cx="10101862"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7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INTEGERS</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995118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930980"/>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Write the integers modelled by the counters below, if red counters are negative and yellow counters are positive.</a:t>
            </a:r>
          </a:p>
          <a:p>
            <a:r>
              <a:rPr lang="en-CA" sz="2800" dirty="0">
                <a:solidFill>
                  <a:srgbClr val="000000"/>
                </a:solidFill>
                <a:ea typeface="Times New Roman" panose="02020603050405020304" pitchFamily="18" charset="0"/>
                <a:cs typeface="Arial" panose="020B0604020202020204" pitchFamily="34" charset="0"/>
              </a:rPr>
              <a:t>a)							b) </a:t>
            </a:r>
          </a:p>
        </p:txBody>
      </p:sp>
      <p:pic>
        <p:nvPicPr>
          <p:cNvPr id="5" name="Picture 2" descr="A red circles with black outline&#10;&#10;AI-generated content may be incorrect.">
            <a:extLst>
              <a:ext uri="{FF2B5EF4-FFF2-40B4-BE49-F238E27FC236}">
                <a16:creationId xmlns:a16="http://schemas.microsoft.com/office/drawing/2014/main" id="{51CDE54A-2321-FA27-125B-9575A6A1F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31" y="2981945"/>
            <a:ext cx="4131248" cy="8485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yellow circle with black border&#10;&#10;AI-generated content may be incorrect.">
            <a:extLst>
              <a:ext uri="{FF2B5EF4-FFF2-40B4-BE49-F238E27FC236}">
                <a16:creationId xmlns:a16="http://schemas.microsoft.com/office/drawing/2014/main" id="{08AAFD73-7820-EC48-1608-DAE655535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120" y="2981945"/>
            <a:ext cx="2027220" cy="66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39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3CA6-2848-6CA1-02C7-4A7C2CC6D16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9079D3-14F4-28AE-CF2D-CA9E5F83A63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600ECC5-73FF-A54A-7973-8BC16007559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AA101F-193D-6129-8286-64EB14723F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B6787F4-1B45-6A7E-0419-A12B409BE65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CB10CCB-9672-69E7-F260-D2A3CABEC23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6B9B980-1B69-805D-A5BB-997689A0C69C}"/>
              </a:ext>
            </a:extLst>
          </p:cNvPr>
          <p:cNvSpPr>
            <a:spLocks noChangeArrowheads="1"/>
          </p:cNvSpPr>
          <p:nvPr/>
        </p:nvSpPr>
        <p:spPr bwMode="auto">
          <a:xfrm>
            <a:off x="374976" y="197595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Mark these integers on the number line below:</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-8</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+9</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a:t>
            </a:r>
          </a:p>
        </p:txBody>
      </p:sp>
      <p:pic>
        <p:nvPicPr>
          <p:cNvPr id="2" name="Picture 6">
            <a:extLst>
              <a:ext uri="{FF2B5EF4-FFF2-40B4-BE49-F238E27FC236}">
                <a16:creationId xmlns:a16="http://schemas.microsoft.com/office/drawing/2014/main" id="{0AD9A20E-8F8B-137A-EB41-96103084C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67" y="4536999"/>
            <a:ext cx="11630024" cy="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31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0BD7-1C3A-441F-6BCE-024825BAD4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F18E20-FFAE-2D7E-1875-7789DEFDA62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8BD94C9-FE9C-D994-2C76-77BCCA238D2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01D9976-F421-C16D-73FA-E5D687BA6AD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83791B-C444-1D9C-8FEF-9D3D06D9AE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11E5480-DCD5-1401-34A4-C8553D3D3BE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F821507-F13F-BD61-F60E-D83EB1AC152C}"/>
              </a:ext>
            </a:extLst>
          </p:cNvPr>
          <p:cNvSpPr>
            <a:spLocks noChangeArrowheads="1"/>
          </p:cNvSpPr>
          <p:nvPr/>
        </p:nvSpPr>
        <p:spPr bwMode="auto">
          <a:xfrm>
            <a:off x="374976" y="1874728"/>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Use an integer to represent each situation.</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15 m below sea level</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Lola deposited $35 in her bank account</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Miku the dog dug a hole 2 m deep</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parking spot 3 levels above ground level</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drop in price of $1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 steps backward</a:t>
            </a:r>
          </a:p>
        </p:txBody>
      </p:sp>
    </p:spTree>
    <p:extLst>
      <p:ext uri="{BB962C8B-B14F-4D97-AF65-F5344CB8AC3E}">
        <p14:creationId xmlns:p14="http://schemas.microsoft.com/office/powerpoint/2010/main" val="194861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DBE52-7BB2-0654-486E-77B7DD16A3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0482DBE-BE49-61FC-F750-F4FA9AD6BD3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2FAEDC5-9D7F-61E8-AECC-246ADD24F2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E057A7-4F52-C39F-0EBD-05B750CA0E2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1EA7674-FFA3-EE9B-ABCC-8CB6359D751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EE1E384-C8F0-6579-7DEB-CCE5BC71DC9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B5B2424-64B1-FE0A-868D-3D0C58BBD98D}"/>
              </a:ext>
            </a:extLst>
          </p:cNvPr>
          <p:cNvSpPr>
            <a:spLocks noChangeArrowheads="1"/>
          </p:cNvSpPr>
          <p:nvPr/>
        </p:nvSpPr>
        <p:spPr bwMode="auto">
          <a:xfrm>
            <a:off x="28421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Explain why the ratios 6 : 9 and 2 : 3 are equivalent.</a:t>
            </a:r>
            <a:br>
              <a:rPr lang="en-CA" sz="2800" dirty="0"/>
            </a:br>
            <a:r>
              <a:rPr lang="en-CA" sz="2800" dirty="0"/>
              <a:t>Use more than one method to justify your answer.</a:t>
            </a:r>
          </a:p>
        </p:txBody>
      </p:sp>
    </p:spTree>
    <p:extLst>
      <p:ext uri="{BB962C8B-B14F-4D97-AF65-F5344CB8AC3E}">
        <p14:creationId xmlns:p14="http://schemas.microsoft.com/office/powerpoint/2010/main" val="1078655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6306-88A6-3788-6761-B99B2597A1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376C942-D8C0-EBC3-1F46-54DA034DDB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B401989-6A4A-3D6F-6C68-BD166FA8C8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32C65D3-6C88-961C-1A56-07A5D7ABC87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C86F4FD-10E5-A119-72EA-BA4B7EEE1D7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BF2F44E-4FE8-31B3-BE99-5C631D9C2D0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ECCEF79-E994-0D5D-D0B5-7CDFD09D6F13}"/>
              </a:ext>
            </a:extLst>
          </p:cNvPr>
          <p:cNvSpPr>
            <a:spLocks noChangeArrowheads="1"/>
          </p:cNvSpPr>
          <p:nvPr/>
        </p:nvSpPr>
        <p:spPr bwMode="auto">
          <a:xfrm>
            <a:off x="374976" y="2191394"/>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Order the integers in the following sets from least to greatest.</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 -11, +11, 0, -3</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+46, -38, -40, -11, +25</a:t>
            </a:r>
          </a:p>
        </p:txBody>
      </p:sp>
    </p:spTree>
    <p:extLst>
      <p:ext uri="{BB962C8B-B14F-4D97-AF65-F5344CB8AC3E}">
        <p14:creationId xmlns:p14="http://schemas.microsoft.com/office/powerpoint/2010/main" val="41408126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5BA1-467D-A022-A4BE-FE49D27A80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A157D0-7593-1DDD-06FD-AC42B8D87A3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5D7E752-1F14-5710-256A-D0E1C71A18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A4A3D70-4ED4-6A2E-3A61-FA18674811D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66309CB-36AF-60F6-D840-D8E25BC6A8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FB8FF78-188C-7283-BEB5-AAD0A01DB6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43A6E7-85F7-02F1-536D-9204C4EAD8E5}"/>
              </a:ext>
            </a:extLst>
          </p:cNvPr>
          <p:cNvSpPr>
            <a:spLocks noChangeArrowheads="1"/>
          </p:cNvSpPr>
          <p:nvPr/>
        </p:nvSpPr>
        <p:spPr bwMode="auto">
          <a:xfrm>
            <a:off x="374976" y="2090172"/>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Name the opposite of each integer.</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-20</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125</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a:t>
            </a:r>
          </a:p>
        </p:txBody>
      </p:sp>
    </p:spTree>
    <p:extLst>
      <p:ext uri="{BB962C8B-B14F-4D97-AF65-F5344CB8AC3E}">
        <p14:creationId xmlns:p14="http://schemas.microsoft.com/office/powerpoint/2010/main" val="2348359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DC2E6-6007-4733-3BC7-3F8991E6FBD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8BEAFB9-3575-7263-90E8-64261B3735C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1473424-2CBD-52F3-F662-08C63A81371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43CA6A6-F797-363B-203E-2766F8DA861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981174-FAB3-3276-A94C-77BF77C95C1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113B57A-9289-6C0E-4309-CCC11C1C05F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284176-B5B7-A57E-C8D8-606B4978267B}"/>
              </a:ext>
            </a:extLst>
          </p:cNvPr>
          <p:cNvSpPr>
            <a:spLocks noChangeArrowheads="1"/>
          </p:cNvSpPr>
          <p:nvPr/>
        </p:nvSpPr>
        <p:spPr bwMode="auto">
          <a:xfrm>
            <a:off x="374976" y="2090171"/>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What integer comes next in each of the following number patterns:</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 2, 1, 0, -1, -2,</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 -4, -2, </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10, 7, 4 ,1, </a:t>
            </a:r>
          </a:p>
        </p:txBody>
      </p:sp>
    </p:spTree>
    <p:extLst>
      <p:ext uri="{BB962C8B-B14F-4D97-AF65-F5344CB8AC3E}">
        <p14:creationId xmlns:p14="http://schemas.microsoft.com/office/powerpoint/2010/main" val="3690065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EECD-DF32-C48C-AD9C-22237A235F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BF78F8-F519-5548-7185-E5A0E276BF8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3E5B46F-1FEA-2134-19AD-2C2A1E7CF8A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6620082-E84A-AD93-C75E-B35B9DC8FA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79855D-5261-5606-5CB8-9517A4FDBCF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857BF9D-4E21-F334-DBF1-AF2EBF2990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8831250-E9A9-958A-ED7D-C08829F471AA}"/>
              </a:ext>
            </a:extLst>
          </p:cNvPr>
          <p:cNvSpPr>
            <a:spLocks noChangeArrowheads="1"/>
          </p:cNvSpPr>
          <p:nvPr/>
        </p:nvSpPr>
        <p:spPr bwMode="auto">
          <a:xfrm>
            <a:off x="374976" y="1930980"/>
            <a:ext cx="115328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Fill in the less than (&lt;) or the greater than (&gt;) symbol to show the relationship between each pair or numbers.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____ 6</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 _____ 5</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 _____ -7</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_____ 2</a:t>
            </a:r>
          </a:p>
        </p:txBody>
      </p:sp>
    </p:spTree>
    <p:extLst>
      <p:ext uri="{BB962C8B-B14F-4D97-AF65-F5344CB8AC3E}">
        <p14:creationId xmlns:p14="http://schemas.microsoft.com/office/powerpoint/2010/main" val="1504452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0D55-E6CA-98B0-4F7D-7ABA6F6F584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DBDACB-0931-7635-6D79-E4EED3041AF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A11910-A2F8-0A16-576E-4AA9387099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FC93B08-D008-58F3-B1BC-C29865587F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8A7CD7-E4AC-0467-B5FB-0B1334CD42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A175E4E-670A-7BAE-9DFF-3ACDB341DC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2604A0C-35A1-5CFC-5AA3-CA6B16C21DCE}"/>
              </a:ext>
            </a:extLst>
          </p:cNvPr>
          <p:cNvSpPr>
            <a:spLocks noChangeArrowheads="1"/>
          </p:cNvSpPr>
          <p:nvPr/>
        </p:nvSpPr>
        <p:spPr bwMode="auto">
          <a:xfrm>
            <a:off x="329592" y="197595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What is the sum of -2 and +2? </a:t>
            </a:r>
          </a:p>
          <a:p>
            <a:r>
              <a:rPr lang="en-CA" sz="2800" dirty="0">
                <a:solidFill>
                  <a:srgbClr val="000000"/>
                </a:solidFill>
                <a:ea typeface="Times New Roman" panose="02020603050405020304" pitchFamily="18" charset="0"/>
                <a:cs typeface="Arial" panose="020B0604020202020204" pitchFamily="34" charset="0"/>
              </a:rPr>
              <a:t>Explain your thinking using either a number line or double-sided counters. </a:t>
            </a:r>
          </a:p>
          <a:p>
            <a:r>
              <a:rPr lang="en-CA" sz="2800" dirty="0">
                <a:solidFill>
                  <a:srgbClr val="000000"/>
                </a:solidFill>
                <a:ea typeface="Times New Roman" panose="02020603050405020304" pitchFamily="18" charset="0"/>
                <a:cs typeface="Arial" panose="020B0604020202020204" pitchFamily="34" charset="0"/>
              </a:rPr>
              <a:t>Use your response to predict the sum of any opposite integers. Explain your thinking.</a:t>
            </a:r>
          </a:p>
        </p:txBody>
      </p:sp>
    </p:spTree>
    <p:extLst>
      <p:ext uri="{BB962C8B-B14F-4D97-AF65-F5344CB8AC3E}">
        <p14:creationId xmlns:p14="http://schemas.microsoft.com/office/powerpoint/2010/main" val="2987262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C56C-004B-EF27-6CB7-24B722F9328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784362C-252F-FCCB-C3AA-28475411526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83E57CF-0FDF-8A3D-A2C4-E05D1E58771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8180DA9-F5F6-4336-A7F7-B4EB04A7D98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963521F-471D-C545-8675-D757CCFD00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AEF15A8-574A-A31F-F195-0D045DE2FD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1EB3C60-0C63-4668-0EB5-EF725618229A}"/>
              </a:ext>
            </a:extLst>
          </p:cNvPr>
          <p:cNvSpPr>
            <a:spLocks noChangeArrowheads="1"/>
          </p:cNvSpPr>
          <p:nvPr/>
        </p:nvSpPr>
        <p:spPr bwMode="auto">
          <a:xfrm>
            <a:off x="284210" y="1930980"/>
            <a:ext cx="4826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Use double sided counters to find the sum of (+4) and (-2). Use the graphic organizer to show your thinking.</a:t>
            </a:r>
          </a:p>
        </p:txBody>
      </p:sp>
      <p:graphicFrame>
        <p:nvGraphicFramePr>
          <p:cNvPr id="2" name="Table 1">
            <a:extLst>
              <a:ext uri="{FF2B5EF4-FFF2-40B4-BE49-F238E27FC236}">
                <a16:creationId xmlns:a16="http://schemas.microsoft.com/office/drawing/2014/main" id="{7AF8CC7B-BE22-EAB8-DE70-0755649CDCEC}"/>
              </a:ext>
            </a:extLst>
          </p:cNvPr>
          <p:cNvGraphicFramePr>
            <a:graphicFrameLocks noGrp="1"/>
          </p:cNvGraphicFramePr>
          <p:nvPr/>
        </p:nvGraphicFramePr>
        <p:xfrm>
          <a:off x="5356156" y="1930980"/>
          <a:ext cx="6317036" cy="4221806"/>
        </p:xfrm>
        <a:graphic>
          <a:graphicData uri="http://schemas.openxmlformats.org/drawingml/2006/table">
            <a:tbl>
              <a:tblPr firstRow="1" bandRow="1">
                <a:tableStyleId>{5C22544A-7EE6-4342-B048-85BDC9FD1C3A}</a:tableStyleId>
              </a:tblPr>
              <a:tblGrid>
                <a:gridCol w="3158518">
                  <a:extLst>
                    <a:ext uri="{9D8B030D-6E8A-4147-A177-3AD203B41FA5}">
                      <a16:colId xmlns:a16="http://schemas.microsoft.com/office/drawing/2014/main" val="262964407"/>
                    </a:ext>
                  </a:extLst>
                </a:gridCol>
                <a:gridCol w="3158518">
                  <a:extLst>
                    <a:ext uri="{9D8B030D-6E8A-4147-A177-3AD203B41FA5}">
                      <a16:colId xmlns:a16="http://schemas.microsoft.com/office/drawing/2014/main" val="1171362453"/>
                    </a:ext>
                  </a:extLst>
                </a:gridCol>
              </a:tblGrid>
              <a:tr h="2038011">
                <a:tc>
                  <a:txBody>
                    <a:bodyPr/>
                    <a:lstStyle/>
                    <a:p>
                      <a:pPr algn="l" rtl="0"/>
                      <a:r>
                        <a:rPr lang="en-CA" sz="2000" b="0" i="0" u="none" strike="noStrike" kern="1200" dirty="0">
                          <a:solidFill>
                            <a:schemeClr val="tx1"/>
                          </a:solidFill>
                          <a:effectLst/>
                          <a:latin typeface="+mn-lt"/>
                          <a:ea typeface="+mn-ea"/>
                          <a:cs typeface="+mn-cs"/>
                        </a:rPr>
                        <a:t>Draw a picture of the counters that represent +4 and -2.</a:t>
                      </a:r>
                      <a:endParaRPr lang="en-CA" sz="2000" b="0" dirty="0">
                        <a:solidFill>
                          <a:schemeClr val="tx1"/>
                        </a:solidFill>
                        <a:effectLst/>
                      </a:endParaRPr>
                    </a:p>
                    <a:p>
                      <a:pPr algn="l"/>
                      <a:br>
                        <a:rPr lang="en-CA" sz="2000" dirty="0">
                          <a:solidFill>
                            <a:schemeClr val="tx1"/>
                          </a:solidFill>
                        </a:rPr>
                      </a:b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2000" b="0" i="0" u="none" strike="noStrike" dirty="0">
                          <a:solidFill>
                            <a:schemeClr val="tx1"/>
                          </a:solidFill>
                          <a:effectLst/>
                          <a:latin typeface="Aptos" panose="020B0004020202020204" pitchFamily="34" charset="0"/>
                        </a:rPr>
                        <a:t>Combine the counters by organizing them into as many zero pairs as possible.</a:t>
                      </a:r>
                      <a:endParaRPr lang="en-CA" sz="2000" dirty="0">
                        <a:solidFill>
                          <a:schemeClr val="tx1"/>
                        </a:solidFill>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2183795">
                <a:tc>
                  <a:txBody>
                    <a:bodyPr/>
                    <a:lstStyle/>
                    <a:p>
                      <a:pPr algn="l"/>
                      <a:r>
                        <a:rPr lang="en-CA" sz="2000" b="0" i="0" u="none" strike="noStrike" kern="1200" dirty="0">
                          <a:solidFill>
                            <a:schemeClr val="tx1"/>
                          </a:solidFill>
                          <a:effectLst/>
                          <a:latin typeface="+mn-lt"/>
                          <a:ea typeface="+mn-ea"/>
                          <a:cs typeface="+mn-cs"/>
                        </a:rPr>
                        <a:t>Draw the counters that are left over. Write the integer that represents these counters.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2000" b="0" i="0" u="none" strike="noStrike" kern="1200" dirty="0">
                          <a:solidFill>
                            <a:schemeClr val="tx1"/>
                          </a:solidFill>
                          <a:effectLst/>
                          <a:latin typeface="+mn-lt"/>
                          <a:ea typeface="+mn-ea"/>
                          <a:cs typeface="+mn-cs"/>
                        </a:rPr>
                        <a:t>Complete the addition statement (+4) + (-2) = ____</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spTree>
    <p:extLst>
      <p:ext uri="{BB962C8B-B14F-4D97-AF65-F5344CB8AC3E}">
        <p14:creationId xmlns:p14="http://schemas.microsoft.com/office/powerpoint/2010/main" val="40972305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F0A6-C9BE-6F5D-9048-A04026C1A9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3BDE26D-200A-533A-D64E-95374EA9B12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2259C2-9AA8-EBBC-C878-06374C7CD9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8597EF6-248E-DA38-E57E-E7C6885AF4E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8565891-B711-FBA4-8137-FFDE504B49F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182407F-EB68-80ED-8A98-82918CD1C52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74298F5-D343-FCA5-0958-3F72F54E80E0}"/>
              </a:ext>
            </a:extLst>
          </p:cNvPr>
          <p:cNvSpPr>
            <a:spLocks noChangeArrowheads="1"/>
          </p:cNvSpPr>
          <p:nvPr/>
        </p:nvSpPr>
        <p:spPr bwMode="auto">
          <a:xfrm>
            <a:off x="437660" y="1714340"/>
            <a:ext cx="1070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What addition statement does the diagram represent?</a:t>
            </a:r>
          </a:p>
        </p:txBody>
      </p:sp>
      <p:pic>
        <p:nvPicPr>
          <p:cNvPr id="3" name="Picture 2" descr="A group of red and yellow circles&#10;&#10;AI-generated content may be incorrect.">
            <a:extLst>
              <a:ext uri="{FF2B5EF4-FFF2-40B4-BE49-F238E27FC236}">
                <a16:creationId xmlns:a16="http://schemas.microsoft.com/office/drawing/2014/main" id="{91C9B3F4-C300-26D1-A3EC-1983FA737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43" y="2612557"/>
            <a:ext cx="6265720" cy="214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3621-8A30-64DD-B809-140534610AC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0B59F48-7CDF-BBCD-8DD3-3CB52E8D61F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95E611D-CADB-3FA8-16A6-F7F528AC72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93B20D-3B8F-1961-367B-834110BF0C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D9922B3-C3DE-AC5F-31F5-96CC218B7F1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29574B4-3553-ADB2-96D7-5C136E05911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924819-774F-9294-BA35-48EE975E7ACD}"/>
              </a:ext>
            </a:extLst>
          </p:cNvPr>
          <p:cNvSpPr>
            <a:spLocks noChangeArrowheads="1"/>
          </p:cNvSpPr>
          <p:nvPr/>
        </p:nvSpPr>
        <p:spPr bwMode="auto">
          <a:xfrm>
            <a:off x="437660" y="1795568"/>
            <a:ext cx="107080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Use a number line to find the sum of (+9) and (-5). Use the graphic organizer below to show your thinking.</a:t>
            </a:r>
          </a:p>
        </p:txBody>
      </p:sp>
      <p:graphicFrame>
        <p:nvGraphicFramePr>
          <p:cNvPr id="2" name="Table 1">
            <a:extLst>
              <a:ext uri="{FF2B5EF4-FFF2-40B4-BE49-F238E27FC236}">
                <a16:creationId xmlns:a16="http://schemas.microsoft.com/office/drawing/2014/main" id="{9E388E94-E497-9DBB-A2F4-6B895FFECDA8}"/>
              </a:ext>
            </a:extLst>
          </p:cNvPr>
          <p:cNvGraphicFramePr>
            <a:graphicFrameLocks noGrp="1"/>
          </p:cNvGraphicFramePr>
          <p:nvPr/>
        </p:nvGraphicFramePr>
        <p:xfrm>
          <a:off x="1912564" y="3160930"/>
          <a:ext cx="7795640" cy="2726102"/>
        </p:xfrm>
        <a:graphic>
          <a:graphicData uri="http://schemas.openxmlformats.org/drawingml/2006/table">
            <a:tbl>
              <a:tblPr firstRow="1" bandRow="1">
                <a:tableStyleId>{5C22544A-7EE6-4342-B048-85BDC9FD1C3A}</a:tableStyleId>
              </a:tblPr>
              <a:tblGrid>
                <a:gridCol w="3897820">
                  <a:extLst>
                    <a:ext uri="{9D8B030D-6E8A-4147-A177-3AD203B41FA5}">
                      <a16:colId xmlns:a16="http://schemas.microsoft.com/office/drawing/2014/main" val="262964407"/>
                    </a:ext>
                  </a:extLst>
                </a:gridCol>
                <a:gridCol w="3897820">
                  <a:extLst>
                    <a:ext uri="{9D8B030D-6E8A-4147-A177-3AD203B41FA5}">
                      <a16:colId xmlns:a16="http://schemas.microsoft.com/office/drawing/2014/main" val="1171362453"/>
                    </a:ext>
                  </a:extLst>
                </a:gridCol>
              </a:tblGrid>
              <a:tr h="2726102">
                <a:tc>
                  <a:txBody>
                    <a:bodyPr/>
                    <a:lstStyle/>
                    <a:p>
                      <a:pPr algn="l"/>
                      <a:r>
                        <a:rPr lang="en-CA" sz="2000" b="0" i="0" u="none" strike="noStrike" kern="1200" dirty="0">
                          <a:solidFill>
                            <a:schemeClr val="tx1"/>
                          </a:solidFill>
                          <a:effectLst/>
                          <a:latin typeface="+mn-lt"/>
                          <a:ea typeface="+mn-ea"/>
                          <a:cs typeface="+mn-cs"/>
                        </a:rPr>
                        <a:t>Represent your thinking on the number line.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2000" b="0" i="0" u="none" strike="noStrike" kern="1200" dirty="0">
                          <a:solidFill>
                            <a:schemeClr val="tx1"/>
                          </a:solidFill>
                          <a:effectLst/>
                          <a:latin typeface="+mn-lt"/>
                          <a:ea typeface="+mn-ea"/>
                          <a:cs typeface="+mn-cs"/>
                        </a:rPr>
                        <a:t>Complete the addition statement </a:t>
                      </a:r>
                    </a:p>
                    <a:p>
                      <a:pPr algn="l"/>
                      <a:r>
                        <a:rPr lang="en-CA" sz="2000" b="0" i="0" u="none" strike="noStrike" kern="1200" dirty="0">
                          <a:solidFill>
                            <a:schemeClr val="tx1"/>
                          </a:solidFill>
                          <a:effectLst/>
                          <a:latin typeface="+mn-lt"/>
                          <a:ea typeface="+mn-ea"/>
                          <a:cs typeface="+mn-cs"/>
                        </a:rPr>
                        <a:t>(+9) + (-5) = ____</a:t>
                      </a:r>
                    </a:p>
                    <a:p>
                      <a:pPr algn="l"/>
                      <a:endParaRPr lang="en-CA" sz="2000" b="0" i="0" u="none" strike="noStrik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pic>
        <p:nvPicPr>
          <p:cNvPr id="4" name="Picture 4">
            <a:extLst>
              <a:ext uri="{FF2B5EF4-FFF2-40B4-BE49-F238E27FC236}">
                <a16:creationId xmlns:a16="http://schemas.microsoft.com/office/drawing/2014/main" id="{82FCFB8E-FB97-A363-73A0-87AD0B10F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400" y="5005312"/>
            <a:ext cx="3707988" cy="64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07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DBB9-AB36-3C39-8C53-D282A263E0B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38ADF6-AF6D-4962-D5EB-FAA35B842A0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C0091E3-4C8A-509A-C58A-CFAE84064D5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C10861F-D242-A736-F85F-0AE666E47B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9978746-3BA8-548D-CF4F-A3C48AE35C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DDBCAB0-88A1-0495-2A4A-F51B34BDCF6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F9CBC7A-5D79-94FC-BC22-BEE3F2D6F0E3}"/>
              </a:ext>
            </a:extLst>
          </p:cNvPr>
          <p:cNvSpPr>
            <a:spLocks noChangeArrowheads="1"/>
          </p:cNvSpPr>
          <p:nvPr/>
        </p:nvSpPr>
        <p:spPr bwMode="auto">
          <a:xfrm>
            <a:off x="437660" y="1930980"/>
            <a:ext cx="1070804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 Find the sum.</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 + (4 )=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(+11) + (– 7 )=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 + (-6)=</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 (+1) + (-9)=</a:t>
            </a:r>
          </a:p>
        </p:txBody>
      </p:sp>
    </p:spTree>
    <p:extLst>
      <p:ext uri="{BB962C8B-B14F-4D97-AF65-F5344CB8AC3E}">
        <p14:creationId xmlns:p14="http://schemas.microsoft.com/office/powerpoint/2010/main" val="34699967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5CD5B-BBE6-813B-B0D5-4AB3C514CD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F3B9CA-99D5-5F9F-C92E-D9EF648B22D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8F34591-D8F9-BBFB-380F-653985C085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7391471-B114-05BD-BBAD-CE0C1EF30E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6AC3F0-D057-F444-A91F-5601BC18FD1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490B4E2-C554-871A-63E3-27F104C022F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981D3F-74BA-70F5-8759-6FE436E3FBBE}"/>
              </a:ext>
            </a:extLst>
          </p:cNvPr>
          <p:cNvSpPr>
            <a:spLocks noChangeArrowheads="1"/>
          </p:cNvSpPr>
          <p:nvPr/>
        </p:nvSpPr>
        <p:spPr bwMode="auto">
          <a:xfrm>
            <a:off x="437660" y="1930980"/>
            <a:ext cx="1070804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 Find the sum.</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 + (4 )=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(+11) + (– 7 )=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 + (-6)=</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 (+1) + (-9)=</a:t>
            </a:r>
          </a:p>
        </p:txBody>
      </p:sp>
    </p:spTree>
    <p:extLst>
      <p:ext uri="{BB962C8B-B14F-4D97-AF65-F5344CB8AC3E}">
        <p14:creationId xmlns:p14="http://schemas.microsoft.com/office/powerpoint/2010/main" val="178707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E121-3C88-12FB-D788-37359A6A1D6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B1E140-5EAE-6B88-5868-A6608F044B9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1ED8395-F113-8153-3667-090A224DAF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7F34655-211C-F7E4-2D32-A4D305BF4E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38ED439-243D-4AB5-683D-70695F473A2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D4C49C-F250-762D-5DB7-5A902E4B37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RATIOS: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E343CA4-5FEE-528A-2798-B8CDC2BF86FF}"/>
              </a:ext>
            </a:extLst>
          </p:cNvPr>
          <p:cNvSpPr>
            <a:spLocks noChangeArrowheads="1"/>
          </p:cNvSpPr>
          <p:nvPr/>
        </p:nvSpPr>
        <p:spPr bwMode="auto">
          <a:xfrm>
            <a:off x="28421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a:t>
            </a:r>
            <a:r>
              <a:rPr lang="en-CA" sz="2800" dirty="0"/>
              <a:t>A student says:</a:t>
            </a:r>
            <a:br>
              <a:rPr lang="en-CA" sz="2800" dirty="0"/>
            </a:br>
            <a:r>
              <a:rPr lang="en-CA" sz="2800" dirty="0"/>
              <a:t>“If you double both numbers in a ratio, the ratio changes.”</a:t>
            </a:r>
            <a:br>
              <a:rPr lang="en-CA" sz="2800" dirty="0"/>
            </a:br>
            <a:r>
              <a:rPr lang="en-CA" sz="2800" dirty="0"/>
              <a:t>Do you agree? Explain.</a:t>
            </a:r>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105861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454FC-91A7-1371-2CEB-07E730F882E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823A90-ED93-ADE6-B7E3-FE804041038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DB0B7C-6F67-EF30-3EB7-AD4740AC74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03F1D13-E1CB-0725-DBCE-F031D367827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D60FB96-425A-68B0-1C47-5B1233B0E1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2BB6F3-DD34-AA5C-E1B0-547A3E444F6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013E33E-5741-875E-5BCB-1D8875EDF0E3}"/>
              </a:ext>
            </a:extLst>
          </p:cNvPr>
          <p:cNvSpPr>
            <a:spLocks noChangeArrowheads="1"/>
          </p:cNvSpPr>
          <p:nvPr/>
        </p:nvSpPr>
        <p:spPr bwMode="auto">
          <a:xfrm>
            <a:off x="437660" y="1975950"/>
            <a:ext cx="537948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13. A magic square is a grid where the sum of each row, column and diagonal is the same. Fill in the missing numbers in the magic square below. Show your thinking and check your work. </a:t>
            </a:r>
          </a:p>
        </p:txBody>
      </p:sp>
      <p:graphicFrame>
        <p:nvGraphicFramePr>
          <p:cNvPr id="2" name="Table 1">
            <a:extLst>
              <a:ext uri="{FF2B5EF4-FFF2-40B4-BE49-F238E27FC236}">
                <a16:creationId xmlns:a16="http://schemas.microsoft.com/office/drawing/2014/main" id="{0339C035-DEA9-3EEB-A2CD-3700A9D4758A}"/>
              </a:ext>
            </a:extLst>
          </p:cNvPr>
          <p:cNvGraphicFramePr>
            <a:graphicFrameLocks noGrp="1"/>
          </p:cNvGraphicFramePr>
          <p:nvPr/>
        </p:nvGraphicFramePr>
        <p:xfrm>
          <a:off x="6095999" y="1975949"/>
          <a:ext cx="4565514" cy="3529905"/>
        </p:xfrm>
        <a:graphic>
          <a:graphicData uri="http://schemas.openxmlformats.org/drawingml/2006/table">
            <a:tbl>
              <a:tblPr firstRow="1" bandRow="1">
                <a:tableStyleId>{5C22544A-7EE6-4342-B048-85BDC9FD1C3A}</a:tableStyleId>
              </a:tblPr>
              <a:tblGrid>
                <a:gridCol w="1521838">
                  <a:extLst>
                    <a:ext uri="{9D8B030D-6E8A-4147-A177-3AD203B41FA5}">
                      <a16:colId xmlns:a16="http://schemas.microsoft.com/office/drawing/2014/main" val="3559333281"/>
                    </a:ext>
                  </a:extLst>
                </a:gridCol>
                <a:gridCol w="1521838">
                  <a:extLst>
                    <a:ext uri="{9D8B030D-6E8A-4147-A177-3AD203B41FA5}">
                      <a16:colId xmlns:a16="http://schemas.microsoft.com/office/drawing/2014/main" val="127380948"/>
                    </a:ext>
                  </a:extLst>
                </a:gridCol>
                <a:gridCol w="1521838">
                  <a:extLst>
                    <a:ext uri="{9D8B030D-6E8A-4147-A177-3AD203B41FA5}">
                      <a16:colId xmlns:a16="http://schemas.microsoft.com/office/drawing/2014/main" val="1345728644"/>
                    </a:ext>
                  </a:extLst>
                </a:gridCol>
              </a:tblGrid>
              <a:tr h="1176635">
                <a:tc>
                  <a:txBody>
                    <a:bodyPr/>
                    <a:lstStyle/>
                    <a:p>
                      <a:pPr algn="ctr"/>
                      <a:r>
                        <a:rPr lang="en-US" sz="2800"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274978"/>
                  </a:ext>
                </a:extLst>
              </a:tr>
              <a:tr h="1176635">
                <a:tc>
                  <a:txBody>
                    <a:bodyPr/>
                    <a:lstStyle/>
                    <a:p>
                      <a:pPr algn="ctr"/>
                      <a:endParaRPr lang="en-US" sz="2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475547"/>
                  </a:ext>
                </a:extLst>
              </a:tr>
              <a:tr h="1176635">
                <a:tc>
                  <a:txBody>
                    <a:bodyPr/>
                    <a:lstStyle/>
                    <a:p>
                      <a:pPr algn="ctr"/>
                      <a:r>
                        <a:rPr lang="en-US" sz="28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51923"/>
                  </a:ext>
                </a:extLst>
              </a:tr>
            </a:tbl>
          </a:graphicData>
        </a:graphic>
      </p:graphicFrame>
    </p:spTree>
    <p:extLst>
      <p:ext uri="{BB962C8B-B14F-4D97-AF65-F5344CB8AC3E}">
        <p14:creationId xmlns:p14="http://schemas.microsoft.com/office/powerpoint/2010/main" val="28429015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89DB-3FA2-63D2-9E0C-6D1259F842B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CAFDC1-25ED-EFC0-07D5-EEAB3D4B88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CDB0B11-618B-45D5-EFDA-5606C074A4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CD58F35-AA11-55B6-DF25-B5DE80CD76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4F6624-8DFA-44EF-3501-40928984B9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230878A-43BA-6522-D3CC-F83BEECC0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1EFF0AE-CBD8-CD26-F0CB-13151AEAB216}"/>
              </a:ext>
            </a:extLst>
          </p:cNvPr>
          <p:cNvSpPr>
            <a:spLocks noChangeArrowheads="1"/>
          </p:cNvSpPr>
          <p:nvPr/>
        </p:nvSpPr>
        <p:spPr bwMode="auto">
          <a:xfrm>
            <a:off x="437660" y="1930980"/>
            <a:ext cx="53794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14. Is the puzzle below a magic square? Explain and justify your thinking.</a:t>
            </a:r>
          </a:p>
        </p:txBody>
      </p:sp>
      <p:graphicFrame>
        <p:nvGraphicFramePr>
          <p:cNvPr id="3" name="Table 2">
            <a:extLst>
              <a:ext uri="{FF2B5EF4-FFF2-40B4-BE49-F238E27FC236}">
                <a16:creationId xmlns:a16="http://schemas.microsoft.com/office/drawing/2014/main" id="{8757B356-2236-C217-2015-3F5160F8C2FD}"/>
              </a:ext>
            </a:extLst>
          </p:cNvPr>
          <p:cNvGraphicFramePr>
            <a:graphicFrameLocks noGrp="1"/>
          </p:cNvGraphicFramePr>
          <p:nvPr/>
        </p:nvGraphicFramePr>
        <p:xfrm>
          <a:off x="6795849" y="1930980"/>
          <a:ext cx="4546602" cy="4119624"/>
        </p:xfrm>
        <a:graphic>
          <a:graphicData uri="http://schemas.openxmlformats.org/drawingml/2006/table">
            <a:tbl>
              <a:tblPr firstRow="1" bandRow="1">
                <a:tableStyleId>{5C22544A-7EE6-4342-B048-85BDC9FD1C3A}</a:tableStyleId>
              </a:tblPr>
              <a:tblGrid>
                <a:gridCol w="1515534">
                  <a:extLst>
                    <a:ext uri="{9D8B030D-6E8A-4147-A177-3AD203B41FA5}">
                      <a16:colId xmlns:a16="http://schemas.microsoft.com/office/drawing/2014/main" val="3559333281"/>
                    </a:ext>
                  </a:extLst>
                </a:gridCol>
                <a:gridCol w="1515534">
                  <a:extLst>
                    <a:ext uri="{9D8B030D-6E8A-4147-A177-3AD203B41FA5}">
                      <a16:colId xmlns:a16="http://schemas.microsoft.com/office/drawing/2014/main" val="127380948"/>
                    </a:ext>
                  </a:extLst>
                </a:gridCol>
                <a:gridCol w="1515534">
                  <a:extLst>
                    <a:ext uri="{9D8B030D-6E8A-4147-A177-3AD203B41FA5}">
                      <a16:colId xmlns:a16="http://schemas.microsoft.com/office/drawing/2014/main" val="1345728644"/>
                    </a:ext>
                  </a:extLst>
                </a:gridCol>
              </a:tblGrid>
              <a:tr h="1373208">
                <a:tc>
                  <a:txBody>
                    <a:bodyPr/>
                    <a:lstStyle/>
                    <a:p>
                      <a:pPr algn="ctr" rtl="0" fontAlgn="t">
                        <a:buNone/>
                      </a:pPr>
                      <a:r>
                        <a:rPr lang="en-CA" sz="2800" b="0" i="0" u="none" strike="noStrike">
                          <a:solidFill>
                            <a:srgbClr val="000000"/>
                          </a:solidFill>
                          <a:effectLst/>
                          <a:latin typeface="Aptos" panose="020B0004020202020204" pitchFamily="34" charset="0"/>
                        </a:rPr>
                        <a:t>-8</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-1</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6</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274978"/>
                  </a:ext>
                </a:extLst>
              </a:tr>
              <a:tr h="1373208">
                <a:tc>
                  <a:txBody>
                    <a:bodyPr/>
                    <a:lstStyle/>
                    <a:p>
                      <a:pPr algn="ctr" rtl="0" fontAlgn="t">
                        <a:buNone/>
                      </a:pPr>
                      <a:r>
                        <a:rPr lang="en-CA" sz="2800" b="0" i="0" u="none" strike="noStrike">
                          <a:solidFill>
                            <a:srgbClr val="000000"/>
                          </a:solidFill>
                          <a:effectLst/>
                          <a:latin typeface="Aptos" panose="020B0004020202020204" pitchFamily="34" charset="0"/>
                        </a:rPr>
                        <a:t>3</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4</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7</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475547"/>
                  </a:ext>
                </a:extLst>
              </a:tr>
              <a:tr h="1373208">
                <a:tc>
                  <a:txBody>
                    <a:bodyPr/>
                    <a:lstStyle/>
                    <a:p>
                      <a:pPr algn="ctr" rtl="0" fontAlgn="t">
                        <a:buNone/>
                      </a:pPr>
                      <a:r>
                        <a:rPr lang="en-CA" sz="2800" b="0" i="0" u="none" strike="noStrike" dirty="0">
                          <a:solidFill>
                            <a:srgbClr val="000000"/>
                          </a:solidFill>
                          <a:effectLst/>
                          <a:latin typeface="Aptos" panose="020B0004020202020204" pitchFamily="34" charset="0"/>
                        </a:rPr>
                        <a:t>-2</a:t>
                      </a:r>
                      <a:endParaRPr lang="en-CA" sz="2800" b="0" dirty="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9</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ptos" panose="020B0004020202020204" pitchFamily="34" charset="0"/>
                        </a:rPr>
                        <a:t>5</a:t>
                      </a:r>
                      <a:endParaRPr lang="en-CA" sz="2800" b="0" dirty="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51923"/>
                  </a:ext>
                </a:extLst>
              </a:tr>
            </a:tbl>
          </a:graphicData>
        </a:graphic>
      </p:graphicFrame>
    </p:spTree>
    <p:extLst>
      <p:ext uri="{BB962C8B-B14F-4D97-AF65-F5344CB8AC3E}">
        <p14:creationId xmlns:p14="http://schemas.microsoft.com/office/powerpoint/2010/main" val="12775567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5FAA-7C4C-6B30-F12E-7D2495CFE3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82462F2-3718-286A-CAEE-A57598A77FC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BBB6A77-3066-7A60-F849-220155BB22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D2647C1-407C-91ED-BF63-22F2F45963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EE3C89-1020-B54B-8EE6-5040EB8010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F7A7484-6822-D856-1471-74F15F28377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3FADDA7-F581-EFE9-4BA2-5420460B6924}"/>
              </a:ext>
            </a:extLst>
          </p:cNvPr>
          <p:cNvSpPr>
            <a:spLocks noChangeArrowheads="1"/>
          </p:cNvSpPr>
          <p:nvPr/>
        </p:nvSpPr>
        <p:spPr bwMode="auto">
          <a:xfrm>
            <a:off x="437660" y="1975950"/>
            <a:ext cx="452344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15. Use double sided counters to find the difference, (+3) – (-6). Use the graphic organizer below to show your thinking.</a:t>
            </a:r>
          </a:p>
        </p:txBody>
      </p:sp>
      <p:graphicFrame>
        <p:nvGraphicFramePr>
          <p:cNvPr id="2" name="Table 1">
            <a:extLst>
              <a:ext uri="{FF2B5EF4-FFF2-40B4-BE49-F238E27FC236}">
                <a16:creationId xmlns:a16="http://schemas.microsoft.com/office/drawing/2014/main" id="{43F3C40E-D89F-676D-23DC-8F180172D6DC}"/>
              </a:ext>
            </a:extLst>
          </p:cNvPr>
          <p:cNvGraphicFramePr>
            <a:graphicFrameLocks noGrp="1"/>
          </p:cNvGraphicFramePr>
          <p:nvPr/>
        </p:nvGraphicFramePr>
        <p:xfrm>
          <a:off x="5235673" y="1975950"/>
          <a:ext cx="6090650" cy="3724459"/>
        </p:xfrm>
        <a:graphic>
          <a:graphicData uri="http://schemas.openxmlformats.org/drawingml/2006/table">
            <a:tbl>
              <a:tblPr firstRow="1" bandRow="1">
                <a:tableStyleId>{5C22544A-7EE6-4342-B048-85BDC9FD1C3A}</a:tableStyleId>
              </a:tblPr>
              <a:tblGrid>
                <a:gridCol w="3045325">
                  <a:extLst>
                    <a:ext uri="{9D8B030D-6E8A-4147-A177-3AD203B41FA5}">
                      <a16:colId xmlns:a16="http://schemas.microsoft.com/office/drawing/2014/main" val="262964407"/>
                    </a:ext>
                  </a:extLst>
                </a:gridCol>
                <a:gridCol w="3045325">
                  <a:extLst>
                    <a:ext uri="{9D8B030D-6E8A-4147-A177-3AD203B41FA5}">
                      <a16:colId xmlns:a16="http://schemas.microsoft.com/office/drawing/2014/main" val="1171362453"/>
                    </a:ext>
                  </a:extLst>
                </a:gridCol>
              </a:tblGrid>
              <a:tr h="1798382">
                <a:tc>
                  <a:txBody>
                    <a:bodyPr/>
                    <a:lstStyle/>
                    <a:p>
                      <a:pPr algn="l" rtl="0" fontAlgn="t">
                        <a:buNone/>
                      </a:pPr>
                      <a:r>
                        <a:rPr lang="en-CA" sz="2000" b="0" i="0" u="none" strike="noStrike" dirty="0">
                          <a:solidFill>
                            <a:srgbClr val="000000"/>
                          </a:solidFill>
                          <a:effectLst/>
                          <a:latin typeface="+mj-lt"/>
                        </a:rPr>
                        <a:t>Draw a picture of the counters that represent</a:t>
                      </a:r>
                      <a:r>
                        <a:rPr lang="en-CA" sz="2000" b="1" i="0" u="none" strike="noStrike" dirty="0">
                          <a:solidFill>
                            <a:schemeClr val="lt1"/>
                          </a:solidFill>
                          <a:effectLst/>
                          <a:latin typeface="+mj-lt"/>
                        </a:rPr>
                        <a:t> </a:t>
                      </a:r>
                      <a:r>
                        <a:rPr lang="en-CA" sz="2000" b="0" i="0" u="none" strike="noStrike" dirty="0">
                          <a:solidFill>
                            <a:srgbClr val="000000"/>
                          </a:solidFill>
                          <a:effectLst/>
                          <a:latin typeface="+mj-lt"/>
                        </a:rPr>
                        <a:t>(+3).</a:t>
                      </a:r>
                      <a:br>
                        <a:rPr lang="en-CA" sz="2000" dirty="0">
                          <a:effectLst/>
                          <a:latin typeface="+mj-lt"/>
                        </a:rPr>
                      </a:b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2000" b="0" i="0" u="none" strike="noStrike" dirty="0">
                          <a:solidFill>
                            <a:srgbClr val="000000"/>
                          </a:solidFill>
                          <a:effectLst/>
                          <a:latin typeface="+mj-lt"/>
                        </a:rPr>
                        <a:t>Draw the zero pairs needed to be able to </a:t>
                      </a:r>
                      <a:endParaRPr lang="en-CA" sz="2000" dirty="0">
                        <a:effectLst/>
                        <a:latin typeface="+mj-lt"/>
                      </a:endParaRPr>
                    </a:p>
                    <a:p>
                      <a:pPr algn="l" rtl="0" fontAlgn="t">
                        <a:buNone/>
                      </a:pPr>
                      <a:r>
                        <a:rPr lang="en-CA" sz="2000" b="0" i="0" u="none" strike="noStrike" dirty="0">
                          <a:solidFill>
                            <a:srgbClr val="000000"/>
                          </a:solidFill>
                          <a:effectLst/>
                          <a:latin typeface="+mj-lt"/>
                        </a:rPr>
                        <a:t>remove (-6).</a:t>
                      </a: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1926077">
                <a:tc>
                  <a:txBody>
                    <a:bodyPr/>
                    <a:lstStyle/>
                    <a:p>
                      <a:pPr algn="l" rtl="0" fontAlgn="t">
                        <a:buNone/>
                      </a:pPr>
                      <a:r>
                        <a:rPr lang="en-CA" sz="2000" b="0" i="0" u="none" strike="noStrike" dirty="0">
                          <a:solidFill>
                            <a:srgbClr val="000000"/>
                          </a:solidFill>
                          <a:effectLst/>
                          <a:latin typeface="+mj-lt"/>
                        </a:rPr>
                        <a:t>Remove (-6), and draw the counters that are left over.</a:t>
                      </a:r>
                      <a:endParaRPr lang="en-CA" sz="2000" dirty="0">
                        <a:effectLst/>
                        <a:latin typeface="+mj-lt"/>
                      </a:endParaRPr>
                    </a:p>
                    <a:p>
                      <a:pPr algn="l" fontAlgn="t">
                        <a:buNone/>
                      </a:pPr>
                      <a:br>
                        <a:rPr lang="en-CA" sz="2000" dirty="0">
                          <a:effectLst/>
                          <a:latin typeface="+mj-lt"/>
                        </a:rPr>
                      </a:b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2000" b="0" i="0" u="none" strike="noStrike" dirty="0">
                          <a:solidFill>
                            <a:srgbClr val="000000"/>
                          </a:solidFill>
                          <a:effectLst/>
                          <a:latin typeface="+mj-lt"/>
                        </a:rPr>
                        <a:t>Complete the subtraction statement </a:t>
                      </a:r>
                      <a:endParaRPr lang="en-CA" sz="2000" dirty="0">
                        <a:effectLst/>
                        <a:latin typeface="+mj-lt"/>
                      </a:endParaRPr>
                    </a:p>
                    <a:p>
                      <a:pPr algn="l" rtl="0" fontAlgn="t">
                        <a:buNone/>
                      </a:pPr>
                      <a:r>
                        <a:rPr lang="en-CA" sz="2000" b="0" i="0" u="none" strike="noStrike" dirty="0">
                          <a:solidFill>
                            <a:srgbClr val="000000"/>
                          </a:solidFill>
                          <a:effectLst/>
                          <a:latin typeface="+mj-lt"/>
                        </a:rPr>
                        <a:t>(+3) - (-6) = ____</a:t>
                      </a: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spTree>
    <p:extLst>
      <p:ext uri="{BB962C8B-B14F-4D97-AF65-F5344CB8AC3E}">
        <p14:creationId xmlns:p14="http://schemas.microsoft.com/office/powerpoint/2010/main" val="18835237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9D50-1454-41A5-0AA4-B165C9DE0F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ADF74EE-49F4-8E36-FA05-A948B2FA8F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E32E084-9CFE-E567-7D03-B9DA9F379A8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69F882C-FEB7-E18E-09AD-2A4ECBF6F5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59C36CE-5A52-4066-2B71-FE477B3618A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6367DA1-700D-4802-89EC-96988237DEC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301598-E87A-1B05-21F3-2C96BDEB6EE1}"/>
              </a:ext>
            </a:extLst>
          </p:cNvPr>
          <p:cNvSpPr>
            <a:spLocks noChangeArrowheads="1"/>
          </p:cNvSpPr>
          <p:nvPr/>
        </p:nvSpPr>
        <p:spPr bwMode="auto">
          <a:xfrm>
            <a:off x="437660" y="2044005"/>
            <a:ext cx="45234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16. Write the subtraction statement that the diagram represents.</a:t>
            </a:r>
          </a:p>
        </p:txBody>
      </p:sp>
      <p:pic>
        <p:nvPicPr>
          <p:cNvPr id="3" name="Picture 2" descr="A diagram of red and yellow dots&#10;&#10;AI-generated content may be incorrect.">
            <a:extLst>
              <a:ext uri="{FF2B5EF4-FFF2-40B4-BE49-F238E27FC236}">
                <a16:creationId xmlns:a16="http://schemas.microsoft.com/office/drawing/2014/main" id="{93D0E86A-CE90-8117-C31F-B25837784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148" y="1786968"/>
            <a:ext cx="4523445" cy="447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141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DD35-ACC2-894F-4ED8-38C5DA11F38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14CBC7-C014-0357-B9ED-C43CFC3ABBF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945FFA-A2A5-0826-3849-D493CB1E11C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39F6D00-C409-4284-F2E2-FC47D7ABC3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434E17-D471-1816-72ED-9780D37F7BB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65AFDF6-9E95-11CD-3ECE-04698B41E92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32D1335-12EB-FBD6-8CB1-E6B04667D4B3}"/>
              </a:ext>
            </a:extLst>
          </p:cNvPr>
          <p:cNvSpPr>
            <a:spLocks noChangeArrowheads="1"/>
          </p:cNvSpPr>
          <p:nvPr/>
        </p:nvSpPr>
        <p:spPr bwMode="auto">
          <a:xfrm>
            <a:off x="437660" y="193098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17. Determine the difference using double-sided counters. Show your thinking using picture and numbers.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(-5) – (-3)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 – (-5)=</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 (+9) =</a:t>
            </a:r>
          </a:p>
        </p:txBody>
      </p:sp>
    </p:spTree>
    <p:extLst>
      <p:ext uri="{BB962C8B-B14F-4D97-AF65-F5344CB8AC3E}">
        <p14:creationId xmlns:p14="http://schemas.microsoft.com/office/powerpoint/2010/main" val="24108062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F7CBE-0D5E-A2BC-F763-BCA4DDFD21E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96332DA-7A3A-986D-912E-300E8A2A208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0A26A0B-1B3F-D7E2-FA01-82DC2E5CF2E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E8BBA06-0076-5F04-1053-B7D3763DFEE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620FC34-2C85-26C5-BA20-4FACE3FCBB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CD1ADF8-81DF-374E-8E77-E903CB9B496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96C012-3D40-F280-39F8-0DA381F86DB8}"/>
              </a:ext>
            </a:extLst>
          </p:cNvPr>
          <p:cNvSpPr>
            <a:spLocks noChangeArrowheads="1"/>
          </p:cNvSpPr>
          <p:nvPr/>
        </p:nvSpPr>
        <p:spPr bwMode="auto">
          <a:xfrm>
            <a:off x="437660" y="1740732"/>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Write the subtraction statement that the diagram represents.</a:t>
            </a:r>
          </a:p>
          <a:p>
            <a:r>
              <a:rPr lang="en-CA" sz="2800" dirty="0">
                <a:solidFill>
                  <a:srgbClr val="000000"/>
                </a:solidFill>
                <a:ea typeface="Times New Roman" panose="02020603050405020304" pitchFamily="18" charset="0"/>
                <a:cs typeface="Arial" panose="020B0604020202020204" pitchFamily="34" charset="0"/>
              </a:rPr>
              <a:t>a)</a:t>
            </a:r>
          </a:p>
        </p:txBody>
      </p:sp>
      <p:pic>
        <p:nvPicPr>
          <p:cNvPr id="2" name="Picture 2" descr="A graph of a function&#10;&#10;AI-generated content may be incorrect.">
            <a:extLst>
              <a:ext uri="{FF2B5EF4-FFF2-40B4-BE49-F238E27FC236}">
                <a16:creationId xmlns:a16="http://schemas.microsoft.com/office/drawing/2014/main" id="{2FB6AE77-112D-459F-2D77-90F14F9CA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84" y="3429000"/>
            <a:ext cx="10236431" cy="124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648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CB7C2-AFE1-D582-0C06-3BED53D338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E0DFACE-700D-5393-9020-80B4B2AB8F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7F8F6EE-3899-1429-4BC4-AD4FBEDF68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5C00BE9-D600-05FC-B916-341390CF64C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5BEAFD-82D0-AB56-83C4-4B99806F01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2B9F763-ED3A-2144-5B76-5415F345F4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76E790-3E5C-F96B-48EF-430115706207}"/>
              </a:ext>
            </a:extLst>
          </p:cNvPr>
          <p:cNvSpPr>
            <a:spLocks noChangeArrowheads="1"/>
          </p:cNvSpPr>
          <p:nvPr/>
        </p:nvSpPr>
        <p:spPr bwMode="auto">
          <a:xfrm>
            <a:off x="437660" y="1740732"/>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Write the subtraction statement that the diagram represents.</a:t>
            </a:r>
          </a:p>
          <a:p>
            <a:r>
              <a:rPr lang="en-CA" sz="2800" dirty="0">
                <a:solidFill>
                  <a:srgbClr val="000000"/>
                </a:solidFill>
                <a:ea typeface="Times New Roman" panose="02020603050405020304" pitchFamily="18" charset="0"/>
                <a:cs typeface="Arial" panose="020B0604020202020204" pitchFamily="34" charset="0"/>
              </a:rPr>
              <a:t>b)</a:t>
            </a:r>
          </a:p>
        </p:txBody>
      </p:sp>
      <p:pic>
        <p:nvPicPr>
          <p:cNvPr id="3" name="Picture 4" descr="A line with numbers and a red line&#10;&#10;AI-generated content may be incorrect.">
            <a:extLst>
              <a:ext uri="{FF2B5EF4-FFF2-40B4-BE49-F238E27FC236}">
                <a16:creationId xmlns:a16="http://schemas.microsoft.com/office/drawing/2014/main" id="{BF9BF309-6878-E535-7908-6EB2D755B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9" y="3429000"/>
            <a:ext cx="1132228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274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1F-16B3-2CAB-AB40-65A56826C6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0BFE5A-1214-F6BF-2336-EAFEC58228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4B1989-6F2A-95D3-772D-5532F88C5D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6AE063E-9EE9-C2AF-4DDD-C20DDAAE26B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5255EE6-919C-5C27-E488-3D05ABFA916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BD689D2-2216-6FE5-4EE9-715718D45C1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5992769-4D4F-1A41-0871-0AA33C4BAFD8}"/>
              </a:ext>
            </a:extLst>
          </p:cNvPr>
          <p:cNvSpPr>
            <a:spLocks noChangeArrowheads="1"/>
          </p:cNvSpPr>
          <p:nvPr/>
        </p:nvSpPr>
        <p:spPr bwMode="auto">
          <a:xfrm>
            <a:off x="437660" y="1740732"/>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Write the subtraction statement that the diagram represents.</a:t>
            </a:r>
          </a:p>
          <a:p>
            <a:r>
              <a:rPr lang="en-CA" sz="2800" dirty="0">
                <a:solidFill>
                  <a:srgbClr val="000000"/>
                </a:solidFill>
                <a:ea typeface="Times New Roman" panose="02020603050405020304" pitchFamily="18" charset="0"/>
                <a:cs typeface="Arial" panose="020B0604020202020204" pitchFamily="34" charset="0"/>
              </a:rPr>
              <a:t>c)</a:t>
            </a:r>
          </a:p>
        </p:txBody>
      </p:sp>
      <p:pic>
        <p:nvPicPr>
          <p:cNvPr id="2" name="Picture 6" descr="A line with numbers and a number on it&#10;&#10;AI-generated content may be incorrect.">
            <a:extLst>
              <a:ext uri="{FF2B5EF4-FFF2-40B4-BE49-F238E27FC236}">
                <a16:creationId xmlns:a16="http://schemas.microsoft.com/office/drawing/2014/main" id="{ED401EAC-4F57-E78D-1602-468BEBB8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85" y="3051258"/>
            <a:ext cx="10528230" cy="240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316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BF34-7F20-B13D-C331-CEF5FFE618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1F87AC-A72B-9860-CA4D-41AE0689BE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439EB0-3280-02F1-C44F-B91DFBFD325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F8581EE-5AB0-0AAC-D658-92357FF7DA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0F53DF-67A5-31DA-A600-6A1A0A1E347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AF88300-173C-A1D6-4CBD-6AB8F32155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6DA0164-81E7-5894-8DEF-A6C7CD7D282F}"/>
              </a:ext>
            </a:extLst>
          </p:cNvPr>
          <p:cNvSpPr>
            <a:spLocks noChangeArrowheads="1"/>
          </p:cNvSpPr>
          <p:nvPr/>
        </p:nvSpPr>
        <p:spPr bwMode="auto">
          <a:xfrm>
            <a:off x="437660" y="1755882"/>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19. Find the difference using an open number line. Show your thinking.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(-23) – (+17) =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(+122) – (- 46) =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(-415) – (-55) = </a:t>
            </a:r>
          </a:p>
        </p:txBody>
      </p:sp>
      <p:cxnSp>
        <p:nvCxnSpPr>
          <p:cNvPr id="3" name="Straight Arrow Connector 2">
            <a:extLst>
              <a:ext uri="{FF2B5EF4-FFF2-40B4-BE49-F238E27FC236}">
                <a16:creationId xmlns:a16="http://schemas.microsoft.com/office/drawing/2014/main" id="{E423C8D6-6804-B537-DED8-ABD12A465258}"/>
              </a:ext>
            </a:extLst>
          </p:cNvPr>
          <p:cNvCxnSpPr>
            <a:cxnSpLocks/>
          </p:cNvCxnSpPr>
          <p:nvPr/>
        </p:nvCxnSpPr>
        <p:spPr>
          <a:xfrm>
            <a:off x="551823" y="5043055"/>
            <a:ext cx="1108835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6906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FB50-C6DC-9C45-AC44-63CD46000A9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D429DC-8637-7D6A-33F3-86FD65D1A98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F1D66CD-F001-0628-F2B7-E808E37799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273EB27-8B7A-50F6-46B3-7A0EF3DB12A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90067A1-D78E-6080-80A9-BB91CF24AF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630B22E-17E7-7D74-E3E0-2A1AD0AB979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INTEGERS: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66A7FA-44D2-667B-3F00-83E6871DF3C7}"/>
              </a:ext>
            </a:extLst>
          </p:cNvPr>
          <p:cNvSpPr>
            <a:spLocks noChangeArrowheads="1"/>
          </p:cNvSpPr>
          <p:nvPr/>
        </p:nvSpPr>
        <p:spPr bwMode="auto">
          <a:xfrm>
            <a:off x="437660" y="1907535"/>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20. Determine the multiplication statement that the diagram represents.</a:t>
            </a:r>
          </a:p>
          <a:p>
            <a:r>
              <a:rPr lang="en-CA" sz="2800" dirty="0">
                <a:solidFill>
                  <a:srgbClr val="000000"/>
                </a:solidFill>
                <a:ea typeface="Times New Roman" panose="02020603050405020304" pitchFamily="18" charset="0"/>
                <a:cs typeface="Arial" panose="020B0604020202020204" pitchFamily="34" charset="0"/>
              </a:rPr>
              <a:t>a)</a:t>
            </a:r>
          </a:p>
        </p:txBody>
      </p:sp>
      <p:pic>
        <p:nvPicPr>
          <p:cNvPr id="2" name="Picture 2">
            <a:extLst>
              <a:ext uri="{FF2B5EF4-FFF2-40B4-BE49-F238E27FC236}">
                <a16:creationId xmlns:a16="http://schemas.microsoft.com/office/drawing/2014/main" id="{86E9FD7C-2C04-36D3-3B30-3CE06A9D9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270" y="3860722"/>
            <a:ext cx="8729459" cy="102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42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4698</TotalTime>
  <Words>4857</Words>
  <Application>Microsoft Macintosh PowerPoint</Application>
  <PresentationFormat>Widescreen</PresentationFormat>
  <Paragraphs>687</Paragraphs>
  <Slides>128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30</cp:revision>
  <cp:lastPrinted>2025-12-16T18:23:47Z</cp:lastPrinted>
  <dcterms:created xsi:type="dcterms:W3CDTF">2025-08-19T18:11:59Z</dcterms:created>
  <dcterms:modified xsi:type="dcterms:W3CDTF">2026-02-23T15:51:46Z</dcterms:modified>
</cp:coreProperties>
</file>