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402" r:id="rId3"/>
    <p:sldId id="403" r:id="rId4"/>
    <p:sldId id="404" r:id="rId5"/>
    <p:sldId id="405" r:id="rId6"/>
    <p:sldId id="406" r:id="rId7"/>
    <p:sldId id="407" r:id="rId8"/>
    <p:sldId id="408" r:id="rId9"/>
    <p:sldId id="409" r:id="rId10"/>
    <p:sldId id="410" r:id="rId11"/>
    <p:sldId id="411" r:id="rId12"/>
    <p:sldId id="412" r:id="rId13"/>
    <p:sldId id="413" r:id="rId14"/>
    <p:sldId id="414" r:id="rId15"/>
    <p:sldId id="415" r:id="rId16"/>
    <p:sldId id="416" r:id="rId17"/>
    <p:sldId id="417" r:id="rId18"/>
    <p:sldId id="418" r:id="rId19"/>
    <p:sldId id="419" r:id="rId20"/>
    <p:sldId id="420" r:id="rId21"/>
    <p:sldId id="421" r:id="rId22"/>
    <p:sldId id="42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53"/>
  </p:normalViewPr>
  <p:slideViewPr>
    <p:cSldViewPr snapToGrid="0">
      <p:cViewPr varScale="1">
        <p:scale>
          <a:sx n="95" d="100"/>
          <a:sy n="95" d="100"/>
        </p:scale>
        <p:origin x="200"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A0E1C-71A9-5167-4501-2520EC0131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F7DAC9-B56A-E13A-08A0-EAE322046D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C8D5FA-CE3F-F38D-9166-A9940F299A41}"/>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CF1C20E6-68DD-B91F-8C88-1A87964157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3ECD1-878B-B17A-612E-80EAD4540E8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3874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79E05-0923-1811-C490-CC2A4AFB58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6E1A5B-BA45-D6A0-F8F0-9874BEE13D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39E9DB-3665-05CF-53F2-0B8139E8F5DB}"/>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A120E7AF-313F-3B3A-2496-DCD4149A33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43193B-D08C-B5A1-F4EB-3E0106A054C8}"/>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096703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D99019-E69F-583F-2F9F-F9C5F7CB8E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3D7F8F-901B-04C7-3A9E-C0F90BB0DB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D1B73E-44F5-7AE6-9BB1-12434CBADAFA}"/>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58CAA04E-A617-3E75-B788-F1A4279C3E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254A40-98C7-10D3-3ED6-6D2946CFF54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16805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98C90-8943-8E6A-87E1-9DA3E7D0E2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3B6B5-9D38-B2AD-4AA3-228E31E84F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8B15AE-E6BA-F275-FFAD-90D73B5FC658}"/>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342F7B0F-4A89-15F2-8BA7-75812A596B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B7B606-AF0F-65D4-906F-CB6B95C977FB}"/>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09136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D3BFD-E4C9-B174-BC32-523C19E293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637160-272C-9ADE-8202-B48D4E260EB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3D4E3A-31BA-1A8B-5AD6-1430E085FD6F}"/>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E28234EF-009C-D68C-7C6C-C30AD9E89F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81230-895F-F852-1E49-43BE3ED0E316}"/>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707913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4BE0A-27B2-C196-28F5-C893942E4B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C43E50-6364-461B-4DBE-45215C866D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A2ADD0-A0ED-C95C-9B6D-0DC3666954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B428F7-FF29-794F-262B-6A5991639428}"/>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6" name="Footer Placeholder 5">
            <a:extLst>
              <a:ext uri="{FF2B5EF4-FFF2-40B4-BE49-F238E27FC236}">
                <a16:creationId xmlns:a16="http://schemas.microsoft.com/office/drawing/2014/main" id="{837C99F1-4CC2-2905-EDA0-B3F45F6890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E8ADBB-B7E9-06B6-EC1C-24F6724DE17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63332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A5FE6-F4AD-794A-7BDB-DC7742BDA5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EFE8C7-CDCE-4B5F-0B85-705B983D5A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BA8772-ED67-8FC0-2C8F-353D794A6D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D9DB0B-2220-D60F-80DD-11C98C370B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14293B-651B-375A-47CC-C878031682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64742B-5082-020A-CE90-F0604A5B3ECC}"/>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8" name="Footer Placeholder 7">
            <a:extLst>
              <a:ext uri="{FF2B5EF4-FFF2-40B4-BE49-F238E27FC236}">
                <a16:creationId xmlns:a16="http://schemas.microsoft.com/office/drawing/2014/main" id="{CCAA1F57-4394-4FB7-0C23-249473C321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54482E-0D7D-4056-6594-804027EF959D}"/>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182368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B00A-B766-96EA-BBAF-E67EB70D27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F8DA4AF-AC52-3BB7-2E87-4A83ED8D8C51}"/>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4" name="Footer Placeholder 3">
            <a:extLst>
              <a:ext uri="{FF2B5EF4-FFF2-40B4-BE49-F238E27FC236}">
                <a16:creationId xmlns:a16="http://schemas.microsoft.com/office/drawing/2014/main" id="{6BCACA9C-0E5B-2696-E561-D2F2520C22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18C20-BA29-928F-676F-DB3287B034FE}"/>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91886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90DEB4-00F4-FF6B-37CB-634B44CF54F3}"/>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3" name="Footer Placeholder 2">
            <a:extLst>
              <a:ext uri="{FF2B5EF4-FFF2-40B4-BE49-F238E27FC236}">
                <a16:creationId xmlns:a16="http://schemas.microsoft.com/office/drawing/2014/main" id="{670759AB-3581-5962-AA29-22AF57F227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AD1DEC-1EC2-0314-2E6C-D9C575E8D9CC}"/>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22076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7515-4102-2A45-D537-EE868E7723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AD28BD-7444-C66A-F69A-EF9C4EEA24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159DE2-E203-751B-4A3D-36B050DBA4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A82F34-5B29-B1ED-B50A-05C99DB2B74B}"/>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6" name="Footer Placeholder 5">
            <a:extLst>
              <a:ext uri="{FF2B5EF4-FFF2-40B4-BE49-F238E27FC236}">
                <a16:creationId xmlns:a16="http://schemas.microsoft.com/office/drawing/2014/main" id="{D76DCAC4-6309-1DE7-3D48-D61332C1D6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CEDFF-9FBC-14E6-B4C4-B35C08CBB7D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50357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D6C22-C919-0C09-7383-1DA4863F0D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4608F8-EAF5-BC4D-03B0-28ACA4C992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96C450-11D4-5876-7F05-ABDD923BFF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1E0DA6-D145-4C88-9366-7699D1721B67}"/>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6" name="Footer Placeholder 5">
            <a:extLst>
              <a:ext uri="{FF2B5EF4-FFF2-40B4-BE49-F238E27FC236}">
                <a16:creationId xmlns:a16="http://schemas.microsoft.com/office/drawing/2014/main" id="{1A0CDD07-CA11-5E2F-8451-A424B6A2A9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497356-A12D-8339-E9BE-D827F16420C7}"/>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740773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B8FD7F-7798-A4C3-397C-968D7DB269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2796F3-0B4D-8A34-8EE3-CC3B2AE364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4072C1-9169-089F-91B5-E427F00050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0FE0EDD0-D860-6C4C-3B94-3E88D3FF0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C79F8C4-666F-C1BF-AC13-0D89AFDF98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895FC-7136-C44A-81A0-07755FBB13E6}" type="slidenum">
              <a:rPr lang="en-US" smtClean="0"/>
              <a:t>‹#›</a:t>
            </a:fld>
            <a:endParaRPr lang="en-US"/>
          </a:p>
        </p:txBody>
      </p:sp>
    </p:spTree>
    <p:extLst>
      <p:ext uri="{BB962C8B-B14F-4D97-AF65-F5344CB8AC3E}">
        <p14:creationId xmlns:p14="http://schemas.microsoft.com/office/powerpoint/2010/main" val="2459873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Text Box 2">
            <a:extLst>
              <a:ext uri="{FF2B5EF4-FFF2-40B4-BE49-F238E27FC236}">
                <a16:creationId xmlns:a16="http://schemas.microsoft.com/office/drawing/2014/main" id="{F11B2BCC-FD86-2CD7-F85C-7FF327BFFD94}"/>
              </a:ext>
            </a:extLst>
          </p:cNvPr>
          <p:cNvSpPr txBox="1"/>
          <p:nvPr/>
        </p:nvSpPr>
        <p:spPr>
          <a:xfrm>
            <a:off x="1045069" y="2467606"/>
            <a:ext cx="10101862"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CA" sz="4000" kern="100" dirty="0">
                <a:solidFill>
                  <a:schemeClr val="bg1"/>
                </a:solidFill>
                <a:latin typeface="+mj-lt"/>
                <a:ea typeface="Aptos" panose="020B0004020202020204" pitchFamily="34" charset="0"/>
                <a:cs typeface="Times New Roman" panose="02020603050405020304" pitchFamily="18" charset="0"/>
              </a:rPr>
              <a:t>GRADE 7 PRACTICE QUESTIONS </a:t>
            </a:r>
          </a:p>
          <a:p>
            <a:pPr algn="ctr"/>
            <a:r>
              <a:rPr lang="en-CA" sz="6000" b="1" kern="100" dirty="0">
                <a:solidFill>
                  <a:schemeClr val="bg1"/>
                </a:solidFill>
                <a:latin typeface="+mj-lt"/>
                <a:ea typeface="Aptos" panose="020B0004020202020204" pitchFamily="34" charset="0"/>
                <a:cs typeface="Times New Roman" panose="02020603050405020304" pitchFamily="18" charset="0"/>
              </a:rPr>
              <a:t>TWO-STEP EQUATIONS</a:t>
            </a:r>
          </a:p>
        </p:txBody>
      </p:sp>
      <p:grpSp>
        <p:nvGrpSpPr>
          <p:cNvPr id="3" name="Group 2">
            <a:extLst>
              <a:ext uri="{FF2B5EF4-FFF2-40B4-BE49-F238E27FC236}">
                <a16:creationId xmlns:a16="http://schemas.microsoft.com/office/drawing/2014/main" id="{19BAEC7F-C769-8406-B355-E0C589D84095}"/>
              </a:ext>
            </a:extLst>
          </p:cNvPr>
          <p:cNvGrpSpPr/>
          <p:nvPr/>
        </p:nvGrpSpPr>
        <p:grpSpPr>
          <a:xfrm>
            <a:off x="271077" y="91715"/>
            <a:ext cx="4920331" cy="1422087"/>
            <a:chOff x="2430532" y="761755"/>
            <a:chExt cx="6267545" cy="2222462"/>
          </a:xfrm>
        </p:grpSpPr>
        <p:pic>
          <p:nvPicPr>
            <p:cNvPr id="8" name="Picture 7" descr="A black and white logo&#10;&#10;AI-generated content may be incorrect.">
              <a:extLst>
                <a:ext uri="{FF2B5EF4-FFF2-40B4-BE49-F238E27FC236}">
                  <a16:creationId xmlns:a16="http://schemas.microsoft.com/office/drawing/2014/main" id="{43F3BE70-D1B6-7AF8-9E5A-F09C4B9B9E5D}"/>
                </a:ext>
              </a:extLst>
            </p:cNvPr>
            <p:cNvPicPr>
              <a:picLocks noChangeAspect="1"/>
            </p:cNvPicPr>
            <p:nvPr/>
          </p:nvPicPr>
          <p:blipFill>
            <a:blip r:embed="rId2"/>
            <a:srcRect t="27729" r="75903" b="47306"/>
            <a:stretch>
              <a:fillRect/>
            </a:stretch>
          </p:blipFill>
          <p:spPr>
            <a:xfrm>
              <a:off x="2430532" y="761755"/>
              <a:ext cx="1895764" cy="2222462"/>
            </a:xfrm>
            <a:prstGeom prst="rect">
              <a:avLst/>
            </a:prstGeom>
          </p:spPr>
        </p:pic>
        <p:sp>
          <p:nvSpPr>
            <p:cNvPr id="9" name="Text Box 2">
              <a:extLst>
                <a:ext uri="{FF2B5EF4-FFF2-40B4-BE49-F238E27FC236}">
                  <a16:creationId xmlns:a16="http://schemas.microsoft.com/office/drawing/2014/main" id="{44C0351B-0363-F377-BC31-E6A9A73C45C7}"/>
                </a:ext>
              </a:extLst>
            </p:cNvPr>
            <p:cNvSpPr txBox="1"/>
            <p:nvPr/>
          </p:nvSpPr>
          <p:spPr>
            <a:xfrm>
              <a:off x="4330716" y="2139177"/>
              <a:ext cx="4362939"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 name="Picture 1" descr="A black and white logo&#10;&#10;AI-generated content may be incorrect.">
              <a:extLst>
                <a:ext uri="{FF2B5EF4-FFF2-40B4-BE49-F238E27FC236}">
                  <a16:creationId xmlns:a16="http://schemas.microsoft.com/office/drawing/2014/main" id="{2BDEA459-AB60-D706-295C-AAD2355B6C7E}"/>
                </a:ext>
              </a:extLst>
            </p:cNvPr>
            <p:cNvPicPr>
              <a:picLocks noChangeAspect="1"/>
            </p:cNvPicPr>
            <p:nvPr/>
          </p:nvPicPr>
          <p:blipFill>
            <a:blip r:embed="rId2"/>
            <a:srcRect l="23285" t="37318" r="5666" b="51187"/>
            <a:stretch>
              <a:fillRect/>
            </a:stretch>
          </p:blipFill>
          <p:spPr>
            <a:xfrm>
              <a:off x="4326296" y="1472798"/>
              <a:ext cx="4371781" cy="800375"/>
            </a:xfrm>
            <a:prstGeom prst="rect">
              <a:avLst/>
            </a:prstGeom>
          </p:spPr>
        </p:pic>
      </p:grpSp>
    </p:spTree>
    <p:extLst>
      <p:ext uri="{BB962C8B-B14F-4D97-AF65-F5344CB8AC3E}">
        <p14:creationId xmlns:p14="http://schemas.microsoft.com/office/powerpoint/2010/main" val="3598853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B0776-D0A9-F21E-ECC2-3E427BDB499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97C253E-EF69-24E2-8FF5-FD3DEDDE901E}"/>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5E3E0A1B-87EB-2F55-7365-B05FBBC9F52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1E3A50B-B959-8BC7-E155-E5410790E113}"/>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E025DCC-7081-5060-23DD-6C001F2A96A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68101BF-4856-B210-05D0-D4C121BA0CAB}"/>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96CE11B-9B82-7FAF-C7AD-07207DDFDF26}"/>
              </a:ext>
            </a:extLst>
          </p:cNvPr>
          <p:cNvSpPr>
            <a:spLocks noChangeArrowheads="1"/>
          </p:cNvSpPr>
          <p:nvPr/>
        </p:nvSpPr>
        <p:spPr bwMode="auto">
          <a:xfrm>
            <a:off x="573352" y="1930980"/>
            <a:ext cx="1104529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5. Show whether x = -5 is the solution to each equation.</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-6x + 4 = 34</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3 – 8x = 43</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27 = -9x – 18</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40 = 5x + 65</a:t>
            </a:r>
          </a:p>
        </p:txBody>
      </p:sp>
    </p:spTree>
    <p:extLst>
      <p:ext uri="{BB962C8B-B14F-4D97-AF65-F5344CB8AC3E}">
        <p14:creationId xmlns:p14="http://schemas.microsoft.com/office/powerpoint/2010/main" val="944049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D71FB-0BAE-CCD2-7A7C-08A7658D454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D545B78-1BDD-AD0B-AD9A-A2BEF40F640D}"/>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D96D60D7-C647-F2D1-72B7-80EE77A3AEB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8474D6A-E1FD-CFB7-CAAC-80A2695135B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B9D45FC-3D2E-02DD-646F-31DEFCBDFDE3}"/>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2AA7B0E-FFC4-D59E-28C1-C466603D0623}"/>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0498FC1D-58E9-482C-214D-FE46D177ED3A}"/>
              </a:ext>
            </a:extLst>
          </p:cNvPr>
          <p:cNvSpPr>
            <a:spLocks noChangeArrowheads="1"/>
          </p:cNvSpPr>
          <p:nvPr/>
        </p:nvSpPr>
        <p:spPr bwMode="auto">
          <a:xfrm>
            <a:off x="573352" y="1930980"/>
            <a:ext cx="1104529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6. What is the first operation you should perform to solve each equation. Share your thinking.</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2x – 2 = 16</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9 – 9y = -27</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71 = -9x -1</a:t>
            </a:r>
          </a:p>
        </p:txBody>
      </p:sp>
    </p:spTree>
    <p:extLst>
      <p:ext uri="{BB962C8B-B14F-4D97-AF65-F5344CB8AC3E}">
        <p14:creationId xmlns:p14="http://schemas.microsoft.com/office/powerpoint/2010/main" val="3399299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8781B-C457-C8F6-F3C4-039AB7EEE1F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0A18C3D8-E7AC-D57B-821A-1309885EE8B0}"/>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96A5C2F7-C234-A17A-61BA-F5E051FE028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F8B1EE6D-BC94-D34E-3291-6FB5F31F0C1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B19222D-C8A4-4C19-4BDA-6A32631C34F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377380FD-7D11-56C3-DBED-D056ED89F6D1}"/>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AFDCA9A8-4B10-C9B6-825F-AE0C6A2897C3}"/>
              </a:ext>
            </a:extLst>
          </p:cNvPr>
          <p:cNvSpPr>
            <a:spLocks noChangeArrowheads="1"/>
          </p:cNvSpPr>
          <p:nvPr/>
        </p:nvSpPr>
        <p:spPr bwMode="auto">
          <a:xfrm>
            <a:off x="573352" y="1930980"/>
            <a:ext cx="11045296"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7. Use inverse operations to solve the equations. Show your steps and check your solutions.</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6x-4 = -32</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22= -5x – 3</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-30 = 7x – 9</a:t>
            </a:r>
          </a:p>
        </p:txBody>
      </p:sp>
    </p:spTree>
    <p:extLst>
      <p:ext uri="{BB962C8B-B14F-4D97-AF65-F5344CB8AC3E}">
        <p14:creationId xmlns:p14="http://schemas.microsoft.com/office/powerpoint/2010/main" val="25903666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D21E0-DEE8-E618-F4F0-74FFF9E6D993}"/>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3370465B-3B87-49A5-E07B-3454B8F2A14C}"/>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114753E9-2D0B-80A5-E385-CBBDBE834C10}"/>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DE58FDF-C46E-4BBD-5572-4070F85FF04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F573EA3E-C0C4-8B67-2041-037E33CDBF4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9EFB470-E8A3-ED36-75C2-4ACBBDEBCE2B}"/>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F9D65C2B-6B01-4126-D7F3-841FDBBC4778}"/>
              </a:ext>
            </a:extLst>
          </p:cNvPr>
          <p:cNvSpPr>
            <a:spLocks noChangeArrowheads="1"/>
          </p:cNvSpPr>
          <p:nvPr/>
        </p:nvSpPr>
        <p:spPr bwMode="auto">
          <a:xfrm>
            <a:off x="573352" y="1975950"/>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8. Use inverse operations to solve the equations. Show your steps and check your solutions.</a:t>
            </a:r>
          </a:p>
        </p:txBody>
      </p:sp>
      <p:pic>
        <p:nvPicPr>
          <p:cNvPr id="2" name="Picture 1" descr="A number with black text&#10;&#10;AI-generated content may be incorrect.">
            <a:extLst>
              <a:ext uri="{FF2B5EF4-FFF2-40B4-BE49-F238E27FC236}">
                <a16:creationId xmlns:a16="http://schemas.microsoft.com/office/drawing/2014/main" id="{96F49CCF-761F-740C-455F-B861982B84C5}"/>
              </a:ext>
            </a:extLst>
          </p:cNvPr>
          <p:cNvPicPr>
            <a:picLocks noChangeAspect="1"/>
          </p:cNvPicPr>
          <p:nvPr/>
        </p:nvPicPr>
        <p:blipFill>
          <a:blip r:embed="rId3"/>
          <a:stretch>
            <a:fillRect/>
          </a:stretch>
        </p:blipFill>
        <p:spPr>
          <a:xfrm>
            <a:off x="1170536" y="3565493"/>
            <a:ext cx="2743200" cy="939800"/>
          </a:xfrm>
          <a:prstGeom prst="rect">
            <a:avLst/>
          </a:prstGeom>
        </p:spPr>
      </p:pic>
      <p:pic>
        <p:nvPicPr>
          <p:cNvPr id="3" name="Picture 2" descr="A number and equal sign&#10;&#10;AI-generated content may be incorrect.">
            <a:extLst>
              <a:ext uri="{FF2B5EF4-FFF2-40B4-BE49-F238E27FC236}">
                <a16:creationId xmlns:a16="http://schemas.microsoft.com/office/drawing/2014/main" id="{7FA8CB05-0031-990D-E764-6DC17AFCE544}"/>
              </a:ext>
            </a:extLst>
          </p:cNvPr>
          <p:cNvPicPr>
            <a:picLocks noChangeAspect="1"/>
          </p:cNvPicPr>
          <p:nvPr/>
        </p:nvPicPr>
        <p:blipFill>
          <a:blip r:embed="rId4"/>
          <a:stretch>
            <a:fillRect/>
          </a:stretch>
        </p:blipFill>
        <p:spPr>
          <a:xfrm>
            <a:off x="6814461" y="3565493"/>
            <a:ext cx="3835400" cy="889000"/>
          </a:xfrm>
          <a:prstGeom prst="rect">
            <a:avLst/>
          </a:prstGeom>
        </p:spPr>
      </p:pic>
    </p:spTree>
    <p:extLst>
      <p:ext uri="{BB962C8B-B14F-4D97-AF65-F5344CB8AC3E}">
        <p14:creationId xmlns:p14="http://schemas.microsoft.com/office/powerpoint/2010/main" val="3463967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2FDEB-F743-608E-50C6-AFC0C120B563}"/>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FA63D40-D621-23E2-D84B-9446704D7DA4}"/>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1932B2F4-D3C5-F249-7D06-AF20D34B6A2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54C119E-F2F6-8AB1-8225-8E7EDB24A1A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A36A6F4-0CF5-961E-80BA-B8691B83EEB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048E0D6-0373-0285-C8FA-017A0E742AF4}"/>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5A8D149A-AE88-F7A9-31D8-B954CB557AB1}"/>
              </a:ext>
            </a:extLst>
          </p:cNvPr>
          <p:cNvSpPr>
            <a:spLocks noChangeArrowheads="1"/>
          </p:cNvSpPr>
          <p:nvPr/>
        </p:nvSpPr>
        <p:spPr bwMode="auto">
          <a:xfrm>
            <a:off x="573352" y="1529273"/>
            <a:ext cx="110452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9. Create word sentences. </a:t>
            </a:r>
          </a:p>
        </p:txBody>
      </p:sp>
      <p:graphicFrame>
        <p:nvGraphicFramePr>
          <p:cNvPr id="4" name="Table 3">
            <a:extLst>
              <a:ext uri="{FF2B5EF4-FFF2-40B4-BE49-F238E27FC236}">
                <a16:creationId xmlns:a16="http://schemas.microsoft.com/office/drawing/2014/main" id="{8B0640BF-8C18-80ED-CAED-200430FE3A3A}"/>
              </a:ext>
            </a:extLst>
          </p:cNvPr>
          <p:cNvGraphicFramePr>
            <a:graphicFrameLocks noGrp="1"/>
          </p:cNvGraphicFramePr>
          <p:nvPr>
            <p:extLst>
              <p:ext uri="{D42A27DB-BD31-4B8C-83A1-F6EECF244321}">
                <p14:modId xmlns:p14="http://schemas.microsoft.com/office/powerpoint/2010/main" val="3187009104"/>
              </p:ext>
            </p:extLst>
          </p:nvPr>
        </p:nvGraphicFramePr>
        <p:xfrm>
          <a:off x="767905" y="2144948"/>
          <a:ext cx="9699057" cy="4355734"/>
        </p:xfrm>
        <a:graphic>
          <a:graphicData uri="http://schemas.openxmlformats.org/drawingml/2006/table">
            <a:tbl>
              <a:tblPr firstRow="1" bandRow="1">
                <a:tableStyleId>{5C22544A-7EE6-4342-B048-85BDC9FD1C3A}</a:tableStyleId>
              </a:tblPr>
              <a:tblGrid>
                <a:gridCol w="6496862">
                  <a:extLst>
                    <a:ext uri="{9D8B030D-6E8A-4147-A177-3AD203B41FA5}">
                      <a16:colId xmlns:a16="http://schemas.microsoft.com/office/drawing/2014/main" val="1155244571"/>
                    </a:ext>
                  </a:extLst>
                </a:gridCol>
                <a:gridCol w="3202195">
                  <a:extLst>
                    <a:ext uri="{9D8B030D-6E8A-4147-A177-3AD203B41FA5}">
                      <a16:colId xmlns:a16="http://schemas.microsoft.com/office/drawing/2014/main" val="3530805042"/>
                    </a:ext>
                  </a:extLst>
                </a:gridCol>
              </a:tblGrid>
              <a:tr h="531947">
                <a:tc>
                  <a:txBody>
                    <a:bodyPr/>
                    <a:lstStyle/>
                    <a:p>
                      <a:pPr algn="ctr" rtl="0" fontAlgn="t">
                        <a:spcAft>
                          <a:spcPts val="800"/>
                        </a:spcAft>
                        <a:buNone/>
                      </a:pPr>
                      <a:r>
                        <a:rPr lang="en-CA" sz="2400" b="1" i="0" u="none" strike="noStrike">
                          <a:solidFill>
                            <a:srgbClr val="000000"/>
                          </a:solidFill>
                          <a:effectLst/>
                          <a:latin typeface="+mj-lt"/>
                        </a:rPr>
                        <a:t>Word Sentence</a:t>
                      </a:r>
                      <a:endParaRPr lang="en-CA" sz="240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400" b="1" i="0" u="none" strike="noStrike">
                          <a:solidFill>
                            <a:srgbClr val="000000"/>
                          </a:solidFill>
                          <a:effectLst/>
                          <a:latin typeface="+mj-lt"/>
                        </a:rPr>
                        <a:t>Equation</a:t>
                      </a:r>
                      <a:endParaRPr lang="en-CA" sz="240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968117"/>
                  </a:ext>
                </a:extLst>
              </a:tr>
              <a:tr h="531947">
                <a:tc>
                  <a:txBody>
                    <a:bodyPr/>
                    <a:lstStyle/>
                    <a:p>
                      <a:pPr rtl="0" fontAlgn="t">
                        <a:spcAft>
                          <a:spcPts val="800"/>
                        </a:spcAft>
                        <a:buNone/>
                      </a:pPr>
                      <a:r>
                        <a:rPr lang="en-CA" sz="2400" b="0" i="0" u="none" strike="noStrike">
                          <a:solidFill>
                            <a:srgbClr val="000000"/>
                          </a:solidFill>
                          <a:effectLst/>
                          <a:latin typeface="+mj-lt"/>
                        </a:rPr>
                        <a:t>Three times a number plus two is ten.</a:t>
                      </a:r>
                      <a:endParaRPr lang="en-CA" sz="240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spcAft>
                          <a:spcPts val="800"/>
                        </a:spcAft>
                        <a:buNone/>
                      </a:pPr>
                      <a:r>
                        <a:rPr lang="en-CA" sz="2400" b="0" i="0" u="none" strike="noStrike">
                          <a:solidFill>
                            <a:srgbClr val="000000"/>
                          </a:solidFill>
                          <a:effectLst/>
                          <a:latin typeface="+mj-lt"/>
                        </a:rPr>
                        <a:t>3x + 2 = 10</a:t>
                      </a:r>
                      <a:endParaRPr lang="en-CA" sz="240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4289971"/>
                  </a:ext>
                </a:extLst>
              </a:tr>
              <a:tr h="774284">
                <a:tc>
                  <a:txBody>
                    <a:bodyPr/>
                    <a:lstStyle/>
                    <a:p>
                      <a:pPr fontAlgn="t">
                        <a:buNone/>
                      </a:pPr>
                      <a:br>
                        <a:rPr lang="en-CA" sz="2400">
                          <a:effectLst/>
                          <a:latin typeface="+mj-lt"/>
                        </a:rPr>
                      </a:br>
                      <a:endParaRPr lang="en-CA" sz="240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spcAft>
                          <a:spcPts val="800"/>
                        </a:spcAft>
                        <a:buNone/>
                      </a:pPr>
                      <a:r>
                        <a:rPr lang="en-CA" sz="2400" b="0" i="0" u="none" strike="noStrike">
                          <a:solidFill>
                            <a:srgbClr val="000000"/>
                          </a:solidFill>
                          <a:effectLst/>
                          <a:latin typeface="+mj-lt"/>
                        </a:rPr>
                        <a:t>3x = 9</a:t>
                      </a:r>
                      <a:endParaRPr lang="en-CA" sz="240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38693311"/>
                  </a:ext>
                </a:extLst>
              </a:tr>
              <a:tr h="774284">
                <a:tc>
                  <a:txBody>
                    <a:bodyPr/>
                    <a:lstStyle/>
                    <a:p>
                      <a:pPr fontAlgn="t">
                        <a:buNone/>
                      </a:pPr>
                      <a:br>
                        <a:rPr lang="en-CA" sz="2400">
                          <a:effectLst/>
                          <a:latin typeface="+mj-lt"/>
                        </a:rPr>
                      </a:br>
                      <a:endParaRPr lang="en-CA" sz="240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spcAft>
                          <a:spcPts val="800"/>
                        </a:spcAft>
                        <a:buNone/>
                      </a:pPr>
                      <a:r>
                        <a:rPr lang="en-CA" sz="2400" b="0" i="0" u="none" strike="noStrike">
                          <a:solidFill>
                            <a:srgbClr val="000000"/>
                          </a:solidFill>
                          <a:effectLst/>
                          <a:latin typeface="+mj-lt"/>
                        </a:rPr>
                        <a:t>2x + 4 = 10</a:t>
                      </a:r>
                      <a:endParaRPr lang="en-CA" sz="240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41930720"/>
                  </a:ext>
                </a:extLst>
              </a:tr>
              <a:tr h="774284">
                <a:tc>
                  <a:txBody>
                    <a:bodyPr/>
                    <a:lstStyle/>
                    <a:p>
                      <a:pPr fontAlgn="t">
                        <a:buNone/>
                      </a:pPr>
                      <a:br>
                        <a:rPr lang="en-CA" sz="2400">
                          <a:effectLst/>
                          <a:latin typeface="+mj-lt"/>
                        </a:rPr>
                      </a:br>
                      <a:endParaRPr lang="en-CA" sz="240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spcAft>
                          <a:spcPts val="800"/>
                        </a:spcAft>
                        <a:buNone/>
                      </a:pPr>
                      <a:r>
                        <a:rPr lang="en-CA" sz="2400" b="0" i="0" u="none" strike="noStrike">
                          <a:solidFill>
                            <a:srgbClr val="000000"/>
                          </a:solidFill>
                          <a:effectLst/>
                          <a:latin typeface="+mj-lt"/>
                        </a:rPr>
                        <a:t>9 = 5x - 27</a:t>
                      </a:r>
                      <a:endParaRPr lang="en-CA" sz="240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83333235"/>
                  </a:ext>
                </a:extLst>
              </a:tr>
              <a:tr h="774284">
                <a:tc>
                  <a:txBody>
                    <a:bodyPr/>
                    <a:lstStyle/>
                    <a:p>
                      <a:pPr fontAlgn="t">
                        <a:buNone/>
                      </a:pPr>
                      <a:br>
                        <a:rPr lang="en-CA" sz="2400">
                          <a:effectLst/>
                          <a:latin typeface="+mj-lt"/>
                        </a:rPr>
                      </a:br>
                      <a:endParaRPr lang="en-CA" sz="240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0" fontAlgn="t">
                        <a:spcAft>
                          <a:spcPts val="800"/>
                        </a:spcAft>
                        <a:buNone/>
                      </a:pPr>
                      <a:r>
                        <a:rPr lang="en-CA" sz="2400" b="0" i="0" u="none" strike="noStrike" dirty="0">
                          <a:solidFill>
                            <a:srgbClr val="000000"/>
                          </a:solidFill>
                          <a:effectLst/>
                          <a:latin typeface="+mj-lt"/>
                        </a:rPr>
                        <a:t>7 + 4x = 12</a:t>
                      </a:r>
                      <a:endParaRPr lang="en-CA" sz="2400" dirty="0">
                        <a:effectLst/>
                        <a:latin typeface="+mj-l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438329"/>
                  </a:ext>
                </a:extLst>
              </a:tr>
            </a:tbl>
          </a:graphicData>
        </a:graphic>
      </p:graphicFrame>
    </p:spTree>
    <p:extLst>
      <p:ext uri="{BB962C8B-B14F-4D97-AF65-F5344CB8AC3E}">
        <p14:creationId xmlns:p14="http://schemas.microsoft.com/office/powerpoint/2010/main" val="3410846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546DF-ABD9-D103-5C32-62F312EE217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B4B3F5B-B20C-6BF2-B0E7-585F60D4F97C}"/>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6169D503-18AB-8CBB-9247-A6639D831FB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7F0F2FD-0CEA-97E9-6C15-7EFB0382718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C267721-EF4B-A158-5064-6459E0D7580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08C610D-89E3-D684-7F80-04BE4711F74A}"/>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EE4F35B6-A779-968C-AD84-2C2011FA7EF8}"/>
              </a:ext>
            </a:extLst>
          </p:cNvPr>
          <p:cNvSpPr>
            <a:spLocks noChangeArrowheads="1"/>
          </p:cNvSpPr>
          <p:nvPr/>
        </p:nvSpPr>
        <p:spPr bwMode="auto">
          <a:xfrm>
            <a:off x="573352" y="1714340"/>
            <a:ext cx="1104529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10.</a:t>
            </a:r>
          </a:p>
        </p:txBody>
      </p:sp>
      <p:pic>
        <p:nvPicPr>
          <p:cNvPr id="2" name="Picture 2" descr="A white rectangular diagram with black text&#10;&#10;AI-generated content may be incorrect.">
            <a:extLst>
              <a:ext uri="{FF2B5EF4-FFF2-40B4-BE49-F238E27FC236}">
                <a16:creationId xmlns:a16="http://schemas.microsoft.com/office/drawing/2014/main" id="{C3A45E79-CB82-BB90-F583-08F9388807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6291" y="1591045"/>
            <a:ext cx="6866592" cy="52259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6825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86982-04D6-E603-FDBF-9212B02DFDEE}"/>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CA39855-45EA-3FA8-2BFC-83B2DA2C6F66}"/>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D732503F-4B9F-52B4-6EE2-CB8D245D779A}"/>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DF5CFFBB-0875-97DD-677D-A8847A2C37E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B45E494-5C97-50AD-8971-18B52FA67DB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FEC6BBAE-21CA-B95B-A810-9EE9F417A4C5}"/>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9DE3D45D-3451-D0CD-D53A-37F159319E9C}"/>
              </a:ext>
            </a:extLst>
          </p:cNvPr>
          <p:cNvSpPr>
            <a:spLocks noChangeArrowheads="1"/>
          </p:cNvSpPr>
          <p:nvPr/>
        </p:nvSpPr>
        <p:spPr bwMode="auto">
          <a:xfrm>
            <a:off x="573352" y="1930980"/>
            <a:ext cx="11045296"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11. You write the equation 4x – 5 = 15 to solve a word problem. What might the word problem be?</a:t>
            </a:r>
          </a:p>
          <a:p>
            <a:endParaRPr lang="en-CA" sz="2800" dirty="0">
              <a:solidFill>
                <a:srgbClr val="000000"/>
              </a:solidFill>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32270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AD9C5-2668-F7BD-6988-8C3ED267F1D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A16EADE-6CF7-8D50-E158-7D839592FE45}"/>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1BD8F1C1-9A82-B0EC-EE51-822FDD35083F}"/>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7D3FFD4-BC7E-7240-8235-4933E525798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D74B410-A977-AB39-0AE0-F645087D75E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A5924E5-A0BE-3AF8-BDCE-18287FAB34DA}"/>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91E939B-0765-4727-8D58-640185BA5568}"/>
              </a:ext>
            </a:extLst>
          </p:cNvPr>
          <p:cNvSpPr>
            <a:spLocks noChangeArrowheads="1"/>
          </p:cNvSpPr>
          <p:nvPr/>
        </p:nvSpPr>
        <p:spPr bwMode="auto">
          <a:xfrm>
            <a:off x="573352" y="1930980"/>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12.</a:t>
            </a:r>
          </a:p>
          <a:p>
            <a:endParaRPr lang="en-CA" sz="2800" dirty="0">
              <a:solidFill>
                <a:srgbClr val="000000"/>
              </a:solidFill>
              <a:ea typeface="Times New Roman" panose="02020603050405020304" pitchFamily="18" charset="0"/>
              <a:cs typeface="Arial" panose="020B0604020202020204" pitchFamily="34" charset="0"/>
            </a:endParaRPr>
          </a:p>
        </p:txBody>
      </p:sp>
      <p:pic>
        <p:nvPicPr>
          <p:cNvPr id="56322" name="Picture 2" descr="A math equation with a square and plus symbol&#10;&#10;AI-generated content may be incorrect.">
            <a:extLst>
              <a:ext uri="{FF2B5EF4-FFF2-40B4-BE49-F238E27FC236}">
                <a16:creationId xmlns:a16="http://schemas.microsoft.com/office/drawing/2014/main" id="{2411BB2B-85F3-2B8E-116E-F53B4A0BFB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13173" y="1930980"/>
            <a:ext cx="9625105" cy="4182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8098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0395E-3984-7E8B-4B04-046D96423FD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3D77B61-5634-8D85-131F-269684313D87}"/>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51C42B2A-088D-97C2-AB5C-61D1EC838DA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D8E6986-A345-4E1F-F809-6C5D4491D72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257C5AE-0609-E091-1E0B-D45F3BAFF72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41AC121-3520-ABAF-32F2-044371067E0C}"/>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PROBLEMS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BB1200B-3725-241E-4E3C-35168CADBCF3}"/>
              </a:ext>
            </a:extLst>
          </p:cNvPr>
          <p:cNvSpPr>
            <a:spLocks noChangeArrowheads="1"/>
          </p:cNvSpPr>
          <p:nvPr/>
        </p:nvSpPr>
        <p:spPr bwMode="auto">
          <a:xfrm>
            <a:off x="573352" y="1715536"/>
            <a:ext cx="11045296"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 How many laps did the players run if the coach told them to run nine less than six times the number of laps they ran yesterday, and that total was 15?</a:t>
            </a:r>
          </a:p>
        </p:txBody>
      </p:sp>
    </p:spTree>
    <p:extLst>
      <p:ext uri="{BB962C8B-B14F-4D97-AF65-F5344CB8AC3E}">
        <p14:creationId xmlns:p14="http://schemas.microsoft.com/office/powerpoint/2010/main" val="12090564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16B59-D2A9-1712-053D-1059C40DC95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08C366E-719D-9FD3-4FE4-DE0F0FFD7A38}"/>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C20BCE07-099D-3570-C2C2-D4F1A3630632}"/>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BF295EE-7F3C-A9CB-9210-8D48B7F3C13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737E10C-1E53-6D98-68A4-13EADDEAEAF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6CE08FA-90A0-4591-B5BD-AF9FADF89BC0}"/>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PROBLEMS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526696AA-6E06-4B68-65BB-9407D813DE2C}"/>
              </a:ext>
            </a:extLst>
          </p:cNvPr>
          <p:cNvSpPr>
            <a:spLocks noChangeArrowheads="1"/>
          </p:cNvSpPr>
          <p:nvPr/>
        </p:nvSpPr>
        <p:spPr bwMode="auto">
          <a:xfrm>
            <a:off x="573352" y="1794793"/>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2. Lilly has two more than three times as many candies as Max. If she has 17 candies, how many does Max have?</a:t>
            </a:r>
          </a:p>
        </p:txBody>
      </p:sp>
    </p:spTree>
    <p:extLst>
      <p:ext uri="{BB962C8B-B14F-4D97-AF65-F5344CB8AC3E}">
        <p14:creationId xmlns:p14="http://schemas.microsoft.com/office/powerpoint/2010/main" val="2299711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C12EB-9046-C313-2779-74C910B3D5B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580E1CB-DAC3-0DA0-48D8-0F1B6F3BC466}"/>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4023458A-7C6A-7B9B-564C-7C042A2C9CA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92D4A30-A49E-259D-8BAE-607ACD31EAC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AEF730C-A7F4-B37F-8955-A3990A9C72C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03BDDDA-F0AC-BC6E-D9B2-3B5A8284EDE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D046109A-95A7-1B12-74FE-F44BE3923DB0}"/>
              </a:ext>
            </a:extLst>
          </p:cNvPr>
          <p:cNvSpPr>
            <a:spLocks noChangeArrowheads="1"/>
          </p:cNvSpPr>
          <p:nvPr/>
        </p:nvSpPr>
        <p:spPr bwMode="auto">
          <a:xfrm>
            <a:off x="374976" y="1838567"/>
            <a:ext cx="5721024"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 Use an algebraic equation to determine the value of the crescent moon. Show your thinking.</a:t>
            </a:r>
          </a:p>
        </p:txBody>
      </p:sp>
      <p:pic>
        <p:nvPicPr>
          <p:cNvPr id="11" name="Picture 8" descr="A mobile with stars and a moon&#10;&#10;AI-generated content may be incorrect.">
            <a:extLst>
              <a:ext uri="{FF2B5EF4-FFF2-40B4-BE49-F238E27FC236}">
                <a16:creationId xmlns:a16="http://schemas.microsoft.com/office/drawing/2014/main" id="{BE5588AE-B588-3D4B-94C8-B4BA6538DD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1898" y="1883509"/>
            <a:ext cx="4253180" cy="40482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8959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95D38-24D9-4059-188A-9034EF065B3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6694EF4-6788-F79B-2B3F-6EB20B83780F}"/>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38D50EE6-44E2-3BFB-C048-47114C0DC94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52EE37E-07D1-3333-F4A9-54DF7458197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CC99D873-0B13-49C9-56DA-3A106E061BC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EE50CBD4-7C04-AE94-77D9-964CC760C696}"/>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PROBLEMS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DBA71E52-628C-8982-6532-67EB1984316C}"/>
              </a:ext>
            </a:extLst>
          </p:cNvPr>
          <p:cNvSpPr>
            <a:spLocks noChangeArrowheads="1"/>
          </p:cNvSpPr>
          <p:nvPr/>
        </p:nvSpPr>
        <p:spPr bwMode="auto">
          <a:xfrm>
            <a:off x="573352" y="1794793"/>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 How many pencils are there if, five times the number of pencils plus nine equals thirty-four.</a:t>
            </a:r>
          </a:p>
        </p:txBody>
      </p:sp>
    </p:spTree>
    <p:extLst>
      <p:ext uri="{BB962C8B-B14F-4D97-AF65-F5344CB8AC3E}">
        <p14:creationId xmlns:p14="http://schemas.microsoft.com/office/powerpoint/2010/main" val="836519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01D99-EF17-7723-1055-D7CE80186133}"/>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7CC84A3-28E8-2C6C-BD9A-3F622889167D}"/>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6F1B96BB-E42F-2974-C91D-DD2B740C5830}"/>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8E0755C0-E285-F978-BC02-5A2CB944170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D2CE663-6CCA-C009-A97E-F53659DE03B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EBCD80D-F92E-9A44-748B-5231900FAF10}"/>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PROBLEMS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5008F584-3B48-2494-230B-9C9242FF82FB}"/>
              </a:ext>
            </a:extLst>
          </p:cNvPr>
          <p:cNvSpPr>
            <a:spLocks noChangeArrowheads="1"/>
          </p:cNvSpPr>
          <p:nvPr/>
        </p:nvSpPr>
        <p:spPr bwMode="auto">
          <a:xfrm>
            <a:off x="573352" y="1930980"/>
            <a:ext cx="11045296"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4. If Marcus triples the amount of money he has now, and then spends $75, he will have just enough left to buy a new laptop that costs $450. Write and solve an equation to determine how much money Marcus has now.</a:t>
            </a:r>
          </a:p>
        </p:txBody>
      </p:sp>
    </p:spTree>
    <p:extLst>
      <p:ext uri="{BB962C8B-B14F-4D97-AF65-F5344CB8AC3E}">
        <p14:creationId xmlns:p14="http://schemas.microsoft.com/office/powerpoint/2010/main" val="30476135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2A4E8-008A-6EB5-760D-6FCC1384D42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071FADA-FF54-15C7-DBB9-0B58B8C892CC}"/>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43CA2FF1-CF25-D6D0-914C-E52598FBCDF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561A502-5F2E-7C50-C214-87C7DF6B1D6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11EAE6F-7C39-E52C-2466-E34D0831804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16EB7AE-63EA-D9C8-AC89-4035F95D1864}"/>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PROBLEMS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3A69D9BA-BD16-63F1-7A10-15AB4883DB45}"/>
              </a:ext>
            </a:extLst>
          </p:cNvPr>
          <p:cNvSpPr>
            <a:spLocks noChangeArrowheads="1"/>
          </p:cNvSpPr>
          <p:nvPr/>
        </p:nvSpPr>
        <p:spPr bwMode="auto">
          <a:xfrm>
            <a:off x="573352" y="1930980"/>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5. If a number is doubled and five is subtracted from the product, the result is nine. What is the number?</a:t>
            </a:r>
          </a:p>
        </p:txBody>
      </p:sp>
    </p:spTree>
    <p:extLst>
      <p:ext uri="{BB962C8B-B14F-4D97-AF65-F5344CB8AC3E}">
        <p14:creationId xmlns:p14="http://schemas.microsoft.com/office/powerpoint/2010/main" val="3190265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6CC95-EB83-7A0C-530D-B7B22811BBD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882C22F9-D706-7491-DA2D-43FFFBC29087}"/>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7E1AAD33-EC84-671B-1FCD-01CF52F10CC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0222265-6A6C-01D8-E01A-D0901717EA0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DB246F6-5B81-3220-9078-3AD4ED07932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E50F833D-C11B-E857-283A-E80B2786D1D1}"/>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F72B476-89CF-0395-D4D7-36484D4F1684}"/>
              </a:ext>
            </a:extLst>
          </p:cNvPr>
          <p:cNvSpPr>
            <a:spLocks noChangeArrowheads="1"/>
          </p:cNvSpPr>
          <p:nvPr/>
        </p:nvSpPr>
        <p:spPr bwMode="auto">
          <a:xfrm>
            <a:off x="374976" y="2269455"/>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2. Draw a picture to model the equation -3x + 7 = 19, using algebra tiles.</a:t>
            </a:r>
          </a:p>
        </p:txBody>
      </p:sp>
    </p:spTree>
    <p:extLst>
      <p:ext uri="{BB962C8B-B14F-4D97-AF65-F5344CB8AC3E}">
        <p14:creationId xmlns:p14="http://schemas.microsoft.com/office/powerpoint/2010/main" val="432292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1A4D7-AA2E-2730-7E8A-C88EAE349859}"/>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A460B12-BEFB-D651-86F3-106B8C2A9841}"/>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D626F0F7-4920-90A4-3675-0A137EEF41E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ACA5F6E-8F39-2547-F740-F955956E455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AD7D4C3-6A79-20FE-EB1D-C0C1215DDEA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3BA59C37-D981-14C0-95AD-DACF3CB9C21B}"/>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49196124-6641-9177-A137-A786F39A6C8E}"/>
              </a:ext>
            </a:extLst>
          </p:cNvPr>
          <p:cNvSpPr>
            <a:spLocks noChangeArrowheads="1"/>
          </p:cNvSpPr>
          <p:nvPr/>
        </p:nvSpPr>
        <p:spPr bwMode="auto">
          <a:xfrm>
            <a:off x="437660" y="1930980"/>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3a. Solve the equation modelled by each balance scale. Show your thinking using pictures and numbers.</a:t>
            </a:r>
          </a:p>
        </p:txBody>
      </p:sp>
      <p:pic>
        <p:nvPicPr>
          <p:cNvPr id="41986" name="Picture 2" descr="A scale with orange boxes and numbers on them&#10;&#10;AI-generated content may be incorrect.">
            <a:extLst>
              <a:ext uri="{FF2B5EF4-FFF2-40B4-BE49-F238E27FC236}">
                <a16:creationId xmlns:a16="http://schemas.microsoft.com/office/drawing/2014/main" id="{E6879426-89F7-3CB1-E41C-6F3FB21A3E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8079" y="3285553"/>
            <a:ext cx="8128337" cy="34605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3094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0B2EF-D8CA-8093-D903-608AD56EE66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786EE25B-CA6A-D22B-A529-395D539359F7}"/>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58067050-4938-CBA9-A79B-12D60A8BE32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66BB79B-8549-BF23-1301-FED23910EEE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24F483E-014E-E803-DA3F-6CC715DB0EC5}"/>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19B8232-7FFC-02C7-45A5-7B061068CE6D}"/>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44A3E05B-7B26-3D7C-0E0F-AADEA42B0002}"/>
              </a:ext>
            </a:extLst>
          </p:cNvPr>
          <p:cNvSpPr>
            <a:spLocks noChangeArrowheads="1"/>
          </p:cNvSpPr>
          <p:nvPr/>
        </p:nvSpPr>
        <p:spPr bwMode="auto">
          <a:xfrm>
            <a:off x="437660" y="1930980"/>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3b. Solve the equation modelled by each balance scale. Show your thinking using pictures and numbers.</a:t>
            </a:r>
          </a:p>
        </p:txBody>
      </p:sp>
      <p:pic>
        <p:nvPicPr>
          <p:cNvPr id="44034" name="Picture 2" descr="A green and grey scale&#10;&#10;AI-generated content may be incorrect.">
            <a:extLst>
              <a:ext uri="{FF2B5EF4-FFF2-40B4-BE49-F238E27FC236}">
                <a16:creationId xmlns:a16="http://schemas.microsoft.com/office/drawing/2014/main" id="{CEF8818F-18BF-CE96-28A1-CA29A8E644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6348" y="3118937"/>
            <a:ext cx="8954480" cy="33817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0454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EED36-9A25-80B7-65C1-D1E13F33C41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341524CA-C170-C68A-C708-1D34A2571EC0}"/>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F438D890-5D56-2996-1DDB-C1FEAE43B35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DACE0880-4FB2-3C1C-9E52-3A7033700870}"/>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78D84B5-83EE-FD84-79F0-137E95A93DB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C8B118D-AE3B-4B3D-AAC7-602F049A857B}"/>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F52A6614-5DEB-4539-B916-693350DA73E1}"/>
              </a:ext>
            </a:extLst>
          </p:cNvPr>
          <p:cNvSpPr>
            <a:spLocks noChangeArrowheads="1"/>
          </p:cNvSpPr>
          <p:nvPr/>
        </p:nvSpPr>
        <p:spPr bwMode="auto">
          <a:xfrm>
            <a:off x="437660" y="1930980"/>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3c. Solve the equation modelled by each balance scale. Show your thinking using pictures and numbers.</a:t>
            </a:r>
          </a:p>
        </p:txBody>
      </p:sp>
      <p:pic>
        <p:nvPicPr>
          <p:cNvPr id="2" name="Picture 10" descr="A scale with pink boxes and white text&#10;&#10;AI-generated content may be incorrect.">
            <a:extLst>
              <a:ext uri="{FF2B5EF4-FFF2-40B4-BE49-F238E27FC236}">
                <a16:creationId xmlns:a16="http://schemas.microsoft.com/office/drawing/2014/main" id="{61EEA448-6A6D-1ECC-B678-A5AAFF3888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6337" y="2885087"/>
            <a:ext cx="7587942" cy="31420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4981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F204C-F8AC-98D7-BC36-507BA37D02F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867881F2-A0AC-5A53-A01F-A74FB2260BC1}"/>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B20BA32E-A88E-5225-B962-6841331C829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1336E038-5F38-E778-22D5-15365808C690}"/>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08B10AA-5BE5-8C04-08AD-671A7BE6B98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9CD23955-618A-24BC-8E6F-5DD4817421C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D4C33E7E-2D84-2A9A-499B-DFB2DD5824B0}"/>
              </a:ext>
            </a:extLst>
          </p:cNvPr>
          <p:cNvSpPr>
            <a:spLocks noChangeArrowheads="1"/>
          </p:cNvSpPr>
          <p:nvPr/>
        </p:nvSpPr>
        <p:spPr bwMode="auto">
          <a:xfrm>
            <a:off x="437660" y="1930980"/>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4a. Use algebra tiles to solve the equations. Check each solution using symbols. </a:t>
            </a:r>
          </a:p>
        </p:txBody>
      </p:sp>
      <p:pic>
        <p:nvPicPr>
          <p:cNvPr id="48130" name="Picture 2" descr="A pink squares with white text&#10;&#10;AI-generated content may be incorrect.">
            <a:extLst>
              <a:ext uri="{FF2B5EF4-FFF2-40B4-BE49-F238E27FC236}">
                <a16:creationId xmlns:a16="http://schemas.microsoft.com/office/drawing/2014/main" id="{FC257747-CCF5-A81D-FF65-FE892C7A7E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6276" y="3167484"/>
            <a:ext cx="8659447" cy="17896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4315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E9491-AA5A-EA1B-C8F8-B85624892C8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0072AD1-6B33-224E-EA22-D0E2645DC88D}"/>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842B11AD-330A-9CD8-4B4A-C779E0AD646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C2835E1C-D686-DC50-B2AE-E1C7C39679E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40ED1BD-EB5B-97C8-EE10-80E42549780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2339491-80EE-AB2D-362D-6CBC21DB7A6F}"/>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2D5E204B-F8FC-7806-22BB-92DCBA9C727C}"/>
              </a:ext>
            </a:extLst>
          </p:cNvPr>
          <p:cNvSpPr>
            <a:spLocks noChangeArrowheads="1"/>
          </p:cNvSpPr>
          <p:nvPr/>
        </p:nvSpPr>
        <p:spPr bwMode="auto">
          <a:xfrm>
            <a:off x="437660" y="1930980"/>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4b. Use algebra tiles to solve the equations. Check each solution using symbols. </a:t>
            </a:r>
          </a:p>
        </p:txBody>
      </p:sp>
      <p:pic>
        <p:nvPicPr>
          <p:cNvPr id="2" name="Picture 2" descr="A group of squares with numbers&#10;&#10;AI-generated content may be incorrect.">
            <a:extLst>
              <a:ext uri="{FF2B5EF4-FFF2-40B4-BE49-F238E27FC236}">
                <a16:creationId xmlns:a16="http://schemas.microsoft.com/office/drawing/2014/main" id="{823F44B2-90B3-11BC-BF97-D07992DE26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5435" y="3078913"/>
            <a:ext cx="6672922" cy="2505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7340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EDD71-D0D7-CB6A-464C-28443FACC0A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141B510-DDE3-3D15-5F4C-006E9320D6F0}"/>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16DEF474-B594-E206-0EBE-44E04A9F7BD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DA4C9D9B-87F9-2EDC-E21E-4534380F0E3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3F2F9679-4EC7-753E-F607-F6A9A9E5F2E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35E558E7-FFE7-9724-EAFE-B9290531FDA8}"/>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TWO-STEP EQUATIONS: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7D76CA2-C253-C5CC-E221-C9C986EFD875}"/>
              </a:ext>
            </a:extLst>
          </p:cNvPr>
          <p:cNvSpPr>
            <a:spLocks noChangeArrowheads="1"/>
          </p:cNvSpPr>
          <p:nvPr/>
        </p:nvSpPr>
        <p:spPr bwMode="auto">
          <a:xfrm>
            <a:off x="437660" y="1930980"/>
            <a:ext cx="1104529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4c. Use algebra tiles to solve the equations. Check each solution using symbols. </a:t>
            </a:r>
          </a:p>
        </p:txBody>
      </p:sp>
      <p:pic>
        <p:nvPicPr>
          <p:cNvPr id="3" name="Picture 4" descr="A green rectangular object with white letters&#10;&#10;AI-generated content may be incorrect.">
            <a:extLst>
              <a:ext uri="{FF2B5EF4-FFF2-40B4-BE49-F238E27FC236}">
                <a16:creationId xmlns:a16="http://schemas.microsoft.com/office/drawing/2014/main" id="{BA488848-FEE8-7797-DBFD-A3F66E0D8B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1581" y="3315274"/>
            <a:ext cx="8980233" cy="2269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58859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4714</TotalTime>
  <Words>712</Words>
  <Application>Microsoft Macintosh PowerPoint</Application>
  <PresentationFormat>Widescreen</PresentationFormat>
  <Paragraphs>109</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Aptos Display</vt:lpstr>
      <vt:lpstr>Arial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 Mann</dc:creator>
  <cp:lastModifiedBy>Yas Mann</cp:lastModifiedBy>
  <cp:revision>24</cp:revision>
  <cp:lastPrinted>2025-12-16T18:23:47Z</cp:lastPrinted>
  <dcterms:created xsi:type="dcterms:W3CDTF">2025-08-19T18:11:59Z</dcterms:created>
  <dcterms:modified xsi:type="dcterms:W3CDTF">2026-02-22T18:04:06Z</dcterms:modified>
</cp:coreProperties>
</file>