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3"/>
    <p:restoredTop sz="94661"/>
  </p:normalViewPr>
  <p:slideViewPr>
    <p:cSldViewPr snapToGrid="0">
      <p:cViewPr>
        <p:scale>
          <a:sx n="63" d="100"/>
          <a:sy n="63" d="100"/>
        </p:scale>
        <p:origin x="2208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4/18/26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4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DATA &amp; PROBABILITY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0D300-2323-4418-DB45-A886DD40B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A01B8FF-3ECA-CD25-4C25-DC39A8B24202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F091FC-5594-C601-6B65-D97C681E35AD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4C0958F-4C89-066D-9225-FF34F4B4C3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44927C-B39C-8AED-A7C9-02D2C7200B6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429714B-4AFD-D01B-5303-36189CB6106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9DEF58B-900E-F8FB-97C6-9D4301211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39087"/>
            <a:ext cx="1104314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9. Make a chart for the numbers 0 to 12.  Predict which numbers will happen the most often if you roll 2 dice and add the numbers together.  Explain your predictions.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91D5BA-B1DE-FD86-B067-0707D78051F1}"/>
              </a:ext>
            </a:extLst>
          </p:cNvPr>
          <p:cNvSpPr txBox="1"/>
          <p:nvPr/>
        </p:nvSpPr>
        <p:spPr>
          <a:xfrm>
            <a:off x="10222939" y="5446893"/>
            <a:ext cx="222479" cy="44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42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7F685-0221-956D-B4DA-277CBF03F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2614511-D9D7-33E9-98E9-B495E95A601C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3EA2C6F-DAFF-AF0F-B0D5-7953D36FB9D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C58C4AB-8734-FE3F-1FC4-F6E82B5AEF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199A63D-E5CC-3221-F8E0-3A750D40153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2EE61AE-3645-308D-3D08-4E41800030AF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E99196C-EE15-84E5-6CA8-FB85CF340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54531"/>
            <a:ext cx="1104314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10. Bobby is doing a probability experiment.  She has 6 coloured pieces in a bag.  Without looking, she pulls out a piece, records the colour, and places it back into the bag. Then she repeats the experiment.</a:t>
            </a:r>
          </a:p>
          <a:p>
            <a:endParaRPr lang="en-CA" sz="2800" dirty="0"/>
          </a:p>
          <a:p>
            <a:r>
              <a:rPr lang="en-CA" sz="2800" dirty="0"/>
              <a:t>In her first 20 tries, she pulls out 11 yellow pieces, 6 blue pieces and 3 red pieces.  Based on what she has pulled out so far, what do you predict is in the bag? Explain your reasoning.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E6EC1D-59E8-5AA4-F733-29119D7231A2}"/>
              </a:ext>
            </a:extLst>
          </p:cNvPr>
          <p:cNvSpPr txBox="1"/>
          <p:nvPr/>
        </p:nvSpPr>
        <p:spPr>
          <a:xfrm>
            <a:off x="10222939" y="5446893"/>
            <a:ext cx="222479" cy="44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7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976" y="2050500"/>
            <a:ext cx="11532815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You are rolling a regular 6-sided die.  Use the words certain, impossible or possible to answer the questions.</a:t>
            </a:r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You will get an even number.</a:t>
            </a:r>
          </a:p>
          <a:p>
            <a:pPr marL="228600" indent="-228600">
              <a:buFont typeface="+mj-lt"/>
              <a:buAutoNum type="alphaLcParenR"/>
            </a:pPr>
            <a:endParaRPr lang="en-CA" sz="2800" dirty="0"/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You will get a number between 1 and 6.</a:t>
            </a:r>
          </a:p>
          <a:p>
            <a:pPr marL="228600" indent="-228600">
              <a:buFont typeface="+mj-lt"/>
              <a:buAutoNum type="alphaLcParenR"/>
            </a:pPr>
            <a:endParaRPr lang="en-CA" sz="2800" dirty="0"/>
          </a:p>
          <a:p>
            <a:pPr marL="228600" indent="-228600">
              <a:buFont typeface="+mj-lt"/>
              <a:buAutoNum type="alphaLcParenR"/>
            </a:pPr>
            <a:r>
              <a:rPr lang="en-CA" sz="2800" dirty="0"/>
              <a:t>You will get a 10.</a:t>
            </a:r>
          </a:p>
        </p:txBody>
      </p:sp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080AC-5448-0D22-1394-470ECDA19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B14D4F4-76B5-ED48-A8A8-083E66DAD8C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8AA5D15-D316-CC6D-CCDC-3272502E733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AC9795B-933E-0352-EE0C-22EF9A3394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3B5F241-B1E4-D06B-E1F0-18CDE7A7380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7D40226-EDED-D104-8878-883874AFE3B7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6DF7A3D-8F98-1F41-47E5-0E921A111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210" y="1852841"/>
            <a:ext cx="838294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You are using this colour spinner. </a:t>
            </a:r>
          </a:p>
          <a:p>
            <a:r>
              <a:rPr lang="en-CA" sz="2800" dirty="0"/>
              <a:t>Use the words unlikely, less likely, more likely or equally likely to answer the questions.</a:t>
            </a:r>
          </a:p>
          <a:p>
            <a:pPr marL="342900" indent="-342900">
              <a:buFont typeface="+mj-lt"/>
              <a:buAutoNum type="alphaLcParenR"/>
            </a:pPr>
            <a:r>
              <a:rPr lang="en-CA" sz="2800" dirty="0"/>
              <a:t>You will land on yellow five times in a row.</a:t>
            </a:r>
          </a:p>
          <a:p>
            <a:pPr marL="342900" indent="-342900">
              <a:buFont typeface="+mj-lt"/>
              <a:buAutoNum type="alphaLcParenR"/>
            </a:pPr>
            <a:endParaRPr lang="en-CA" sz="2800" dirty="0"/>
          </a:p>
          <a:p>
            <a:pPr marL="342900" indent="-342900">
              <a:buFont typeface="+mj-lt"/>
              <a:buAutoNum type="alphaLcParenR"/>
            </a:pPr>
            <a:r>
              <a:rPr lang="en-CA" sz="2800" dirty="0"/>
              <a:t>You will land on a warm colour (red, yellow pink) instead of a cool colour (green, turquoise, blue).</a:t>
            </a:r>
          </a:p>
          <a:p>
            <a:pPr marL="342900" indent="-342900">
              <a:buFont typeface="+mj-lt"/>
              <a:buAutoNum type="alphaLcParenR"/>
            </a:pPr>
            <a:endParaRPr lang="en-CA" sz="2800" dirty="0"/>
          </a:p>
          <a:p>
            <a:pPr marL="342900" indent="-342900">
              <a:buFont typeface="+mj-lt"/>
              <a:buAutoNum type="alphaLcParenR"/>
            </a:pPr>
            <a:r>
              <a:rPr lang="en-CA" sz="2800" dirty="0"/>
              <a:t>You will land on a primary colour (red, yellow, blue) instead of a secondary colour (green).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C24CD9D-E378-621A-EAD6-4A9142F7E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264" y="2076074"/>
            <a:ext cx="3613526" cy="361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36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9D3BB-3BBF-974A-96CF-4C5CD9A65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362A400-FDE0-B00A-585C-5B4C4295640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F688A0-666D-C0D7-C037-1E8CFEFA5C4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21523E4-5C40-30C9-AB36-28A66645D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78C61EE-CB74-1B03-605E-2A405FC2E90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FCF7982-6DF9-37AB-347F-7EE8FAFB0F99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5E2BB1D-14A2-1958-E2D7-73EFF0008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785" y="1931422"/>
            <a:ext cx="1144043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Explain how pictographs and bar graphs are similar and how they are different.</a:t>
            </a:r>
          </a:p>
        </p:txBody>
      </p:sp>
    </p:spTree>
    <p:extLst>
      <p:ext uri="{BB962C8B-B14F-4D97-AF65-F5344CB8AC3E}">
        <p14:creationId xmlns:p14="http://schemas.microsoft.com/office/powerpoint/2010/main" val="2439624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C39F0-91BC-69D3-4DD9-26E9D8BB3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3C695D6-8D51-9E52-1835-33A163FFFA43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2DA21FE-55B2-115A-BC29-86DDC94AB54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3E83C63-4213-1903-E7A5-A0EF19C9FD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12BE8D6-8DD3-6F25-8DB9-131869F1D5C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513D411-37F5-7635-7E57-40DEC145918D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C902BB9-00FD-E922-C14B-C4694F1B6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5941"/>
            <a:ext cx="474485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4. Create a pictograph using the data in the table below.  Make each symbol worth more than one animal.  What number is a good choice for the scale?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4A4B4B-AC07-5157-FB1D-1798CFF5C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718495"/>
              </p:ext>
            </p:extLst>
          </p:nvPr>
        </p:nvGraphicFramePr>
        <p:xfrm>
          <a:off x="6096000" y="2196620"/>
          <a:ext cx="5349257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414">
                  <a:extLst>
                    <a:ext uri="{9D8B030D-6E8A-4147-A177-3AD203B41FA5}">
                      <a16:colId xmlns:a16="http://schemas.microsoft.com/office/drawing/2014/main" val="3407143215"/>
                    </a:ext>
                  </a:extLst>
                </a:gridCol>
                <a:gridCol w="3219843">
                  <a:extLst>
                    <a:ext uri="{9D8B030D-6E8A-4147-A177-3AD203B41FA5}">
                      <a16:colId xmlns:a16="http://schemas.microsoft.com/office/drawing/2014/main" val="2356061146"/>
                    </a:ext>
                  </a:extLst>
                </a:gridCol>
              </a:tblGrid>
              <a:tr h="48454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Animal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in the Group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12764"/>
                  </a:ext>
                </a:extLst>
              </a:tr>
              <a:tr h="45456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chickens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707697"/>
                  </a:ext>
                </a:extLst>
              </a:tr>
              <a:tr h="45456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dogs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669608"/>
                  </a:ext>
                </a:extLst>
              </a:tr>
              <a:tr h="45456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horses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2212203"/>
                  </a:ext>
                </a:extLst>
              </a:tr>
              <a:tr h="45456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cows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408012"/>
                  </a:ext>
                </a:extLst>
              </a:tr>
              <a:tr h="45456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cats</a:t>
                      </a:r>
                      <a:endParaRPr lang="en-CA" sz="280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CA" sz="28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176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037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FD240-3C2B-1822-1907-FE134D56E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195F90B-DC89-201B-8816-C4EA483CC4D5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F85222-1712-CF47-8CBF-B389AFDEE2C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972FC13-21C4-78BF-0B7C-D3F20E709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A93ED56-F183-29BD-E5D5-B44364DB0D3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2BAAAE38-B141-31E0-E046-BDDE1D51FA4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4BB8F0E0-C631-7AFF-B68E-D73A16724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51384"/>
            <a:ext cx="474485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Analyze the graph below.  What might be happening that would create the data? What title would you give the graph?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6FDB3BBD-F080-70CC-7DEF-633CA7E84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775" y="1907403"/>
            <a:ext cx="5443872" cy="400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832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945EA-0A35-D819-2F65-65FC09DB2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3142F70-F2C5-39CD-1A66-9B5F7D6C9D3B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FCEF3FF-A7C9-09B8-B68B-9ECFB7DB02D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7202151-1E35-78BA-99E4-4D03C3CEC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120256F-B094-6FFB-1A44-417AE0E7BEB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D6E4783-0448-6AED-BC25-AC34DDF003F0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D8BCA20-C933-0F89-D30A-A10AF0B6E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51384"/>
            <a:ext cx="474485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Four friends are practicing hitting baseballs.  They record their hits using tally marks. Create a bar graph using the tally data below.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384A3B-9C1F-0EFC-3A79-6213E88134C9}"/>
              </a:ext>
            </a:extLst>
          </p:cNvPr>
          <p:cNvSpPr txBox="1"/>
          <p:nvPr/>
        </p:nvSpPr>
        <p:spPr>
          <a:xfrm>
            <a:off x="10222939" y="5446893"/>
            <a:ext cx="222479" cy="44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BE3735-2DFC-ADFC-7E2E-1B3479844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3455" y="1844417"/>
            <a:ext cx="4744855" cy="412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29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DC8D3-BBCB-5E24-6AAD-BDF872C07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759D50F-B121-F535-BB91-4B78F1BFB971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1B38883-DFD9-FCD8-3927-8295A797225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455FCED-88AD-C86E-E204-9BD821F527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E2F762B-B6C9-B6C5-A441-BD2FC176C83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C2353A8-2928-F90D-2AEE-BCF5A8CCBD4F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6E1250C-60FF-EA28-9FF7-A0216525A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54531"/>
            <a:ext cx="110431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7. What are 3 statements that you can make about the data in the graph you created in question 6?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847305-E82A-20DD-9A95-B00419C7C09C}"/>
              </a:ext>
            </a:extLst>
          </p:cNvPr>
          <p:cNvSpPr txBox="1"/>
          <p:nvPr/>
        </p:nvSpPr>
        <p:spPr>
          <a:xfrm>
            <a:off x="10222939" y="5446893"/>
            <a:ext cx="222479" cy="44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55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3C94E-7EAC-C74D-B013-D2E710C92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D91AFF5-9F81-21E0-1C77-152B90EC2E5E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6D1FFB7-B37E-9445-A7BA-E9AD27DB774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8B89C20-3EAD-B25C-BCF5-ED7F61277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799A8D7-B88C-0E46-350D-C26025C7634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303D01B-6E56-4887-C5F6-EF28259A382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4 DATA &amp; PROBABILITY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7885D4F-1A37-C61F-6061-E591AB0D5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54531"/>
            <a:ext cx="110431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Write 3 different questions that you could ask to collect tallies in order to make a bar graph.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11C12F-8279-9D50-7E65-4A9A1ACE1625}"/>
              </a:ext>
            </a:extLst>
          </p:cNvPr>
          <p:cNvSpPr txBox="1"/>
          <p:nvPr/>
        </p:nvSpPr>
        <p:spPr>
          <a:xfrm>
            <a:off x="10222939" y="5446893"/>
            <a:ext cx="222479" cy="44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22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4905</TotalTime>
  <Words>523</Words>
  <Application>Microsoft Macintosh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45</cp:revision>
  <cp:lastPrinted>2025-12-16T18:23:47Z</cp:lastPrinted>
  <dcterms:created xsi:type="dcterms:W3CDTF">2025-08-19T18:11:59Z</dcterms:created>
  <dcterms:modified xsi:type="dcterms:W3CDTF">2026-04-19T04:11:45Z</dcterms:modified>
</cp:coreProperties>
</file>