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91" r:id="rId2"/>
    <p:sldId id="506" r:id="rId3"/>
    <p:sldId id="565" r:id="rId4"/>
    <p:sldId id="566" r:id="rId5"/>
    <p:sldId id="567" r:id="rId6"/>
    <p:sldId id="568" r:id="rId7"/>
    <p:sldId id="569" r:id="rId8"/>
    <p:sldId id="570" r:id="rId9"/>
    <p:sldId id="571" r:id="rId10"/>
    <p:sldId id="572" r:id="rId11"/>
    <p:sldId id="573" r:id="rId12"/>
    <p:sldId id="574" r:id="rId13"/>
    <p:sldId id="575" r:id="rId14"/>
    <p:sldId id="577" r:id="rId15"/>
    <p:sldId id="576" r:id="rId16"/>
    <p:sldId id="578" r:id="rId17"/>
    <p:sldId id="579" r:id="rId18"/>
    <p:sldId id="580" r:id="rId19"/>
    <p:sldId id="581" r:id="rId20"/>
    <p:sldId id="582" r:id="rId21"/>
    <p:sldId id="583" r:id="rId22"/>
    <p:sldId id="584" r:id="rId23"/>
    <p:sldId id="585" r:id="rId24"/>
    <p:sldId id="586" r:id="rId25"/>
    <p:sldId id="587" r:id="rId26"/>
    <p:sldId id="588" r:id="rId27"/>
    <p:sldId id="589" r:id="rId28"/>
    <p:sldId id="590" r:id="rId29"/>
    <p:sldId id="591" r:id="rId30"/>
    <p:sldId id="592" r:id="rId31"/>
    <p:sldId id="593" r:id="rId32"/>
    <p:sldId id="594" r:id="rId33"/>
    <p:sldId id="595" r:id="rId34"/>
    <p:sldId id="596" r:id="rId35"/>
    <p:sldId id="597" r:id="rId36"/>
    <p:sldId id="598" r:id="rId37"/>
    <p:sldId id="599" r:id="rId38"/>
    <p:sldId id="600" r:id="rId39"/>
    <p:sldId id="601" r:id="rId40"/>
    <p:sldId id="602" r:id="rId41"/>
    <p:sldId id="603" r:id="rId42"/>
    <p:sldId id="604" r:id="rId43"/>
    <p:sldId id="605" r:id="rId44"/>
    <p:sldId id="606" r:id="rId45"/>
    <p:sldId id="607" r:id="rId46"/>
    <p:sldId id="608" r:id="rId47"/>
    <p:sldId id="609" r:id="rId48"/>
    <p:sldId id="610" r:id="rId49"/>
    <p:sldId id="611" r:id="rId50"/>
    <p:sldId id="612" r:id="rId51"/>
    <p:sldId id="613" r:id="rId52"/>
    <p:sldId id="507" r:id="rId53"/>
    <p:sldId id="508" r:id="rId54"/>
    <p:sldId id="509" r:id="rId55"/>
    <p:sldId id="510" r:id="rId56"/>
    <p:sldId id="511" r:id="rId57"/>
    <p:sldId id="512" r:id="rId58"/>
    <p:sldId id="513" r:id="rId59"/>
    <p:sldId id="514" r:id="rId60"/>
    <p:sldId id="515" r:id="rId61"/>
    <p:sldId id="516" r:id="rId62"/>
    <p:sldId id="517" r:id="rId63"/>
    <p:sldId id="518" r:id="rId64"/>
    <p:sldId id="519" r:id="rId65"/>
    <p:sldId id="520" r:id="rId66"/>
    <p:sldId id="521" r:id="rId67"/>
    <p:sldId id="522" r:id="rId68"/>
    <p:sldId id="523" r:id="rId69"/>
    <p:sldId id="524" r:id="rId70"/>
    <p:sldId id="525" r:id="rId71"/>
    <p:sldId id="526" r:id="rId72"/>
    <p:sldId id="527" r:id="rId73"/>
    <p:sldId id="528" r:id="rId74"/>
    <p:sldId id="529" r:id="rId75"/>
    <p:sldId id="530" r:id="rId76"/>
    <p:sldId id="531" r:id="rId77"/>
    <p:sldId id="532" r:id="rId78"/>
    <p:sldId id="533" r:id="rId79"/>
    <p:sldId id="534" r:id="rId80"/>
    <p:sldId id="535" r:id="rId81"/>
    <p:sldId id="536" r:id="rId82"/>
    <p:sldId id="537" r:id="rId83"/>
    <p:sldId id="538" r:id="rId84"/>
    <p:sldId id="539" r:id="rId85"/>
    <p:sldId id="540" r:id="rId86"/>
    <p:sldId id="541" r:id="rId87"/>
    <p:sldId id="542" r:id="rId88"/>
    <p:sldId id="543" r:id="rId89"/>
    <p:sldId id="544" r:id="rId90"/>
    <p:sldId id="545" r:id="rId91"/>
    <p:sldId id="546" r:id="rId92"/>
    <p:sldId id="547" r:id="rId93"/>
    <p:sldId id="548" r:id="rId94"/>
    <p:sldId id="549" r:id="rId95"/>
    <p:sldId id="550" r:id="rId96"/>
    <p:sldId id="551" r:id="rId97"/>
    <p:sldId id="552" r:id="rId98"/>
    <p:sldId id="553" r:id="rId99"/>
    <p:sldId id="554" r:id="rId100"/>
    <p:sldId id="555" r:id="rId101"/>
    <p:sldId id="556" r:id="rId102"/>
    <p:sldId id="557" r:id="rId103"/>
    <p:sldId id="558" r:id="rId104"/>
    <p:sldId id="559" r:id="rId105"/>
    <p:sldId id="560" r:id="rId106"/>
    <p:sldId id="561" r:id="rId107"/>
    <p:sldId id="562" r:id="rId108"/>
    <p:sldId id="563" r:id="rId109"/>
    <p:sldId id="564" r:id="rId1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214"/>
    <p:restoredTop sz="94679"/>
  </p:normalViewPr>
  <p:slideViewPr>
    <p:cSldViewPr snapToGrid="0">
      <p:cViewPr>
        <p:scale>
          <a:sx n="57" d="100"/>
          <a:sy n="57" d="100"/>
        </p:scale>
        <p:origin x="856" y="1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A0E1C-71A9-5167-4501-2520EC013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F7DAC9-B56A-E13A-08A0-EAE32204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8D5FA-CE3F-F38D-9166-A9940F299A41}"/>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5" name="Footer Placeholder 4">
            <a:extLst>
              <a:ext uri="{FF2B5EF4-FFF2-40B4-BE49-F238E27FC236}">
                <a16:creationId xmlns:a16="http://schemas.microsoft.com/office/drawing/2014/main" id="{CF1C20E6-68DD-B91F-8C88-1A8796415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3ECD1-878B-B17A-612E-80EAD4540E8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3874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9E05-0923-1811-C490-CC2A4AFB58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6E1A5B-BA45-D6A0-F8F0-9874BEE13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9E9DB-3665-05CF-53F2-0B8139E8F5DB}"/>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5" name="Footer Placeholder 4">
            <a:extLst>
              <a:ext uri="{FF2B5EF4-FFF2-40B4-BE49-F238E27FC236}">
                <a16:creationId xmlns:a16="http://schemas.microsoft.com/office/drawing/2014/main" id="{A120E7AF-313F-3B3A-2496-DCD4149A3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3193B-D08C-B5A1-F4EB-3E0106A054C8}"/>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09670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D99019-E69F-583F-2F9F-F9C5F7CB8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3D7F8F-901B-04C7-3A9E-C0F90BB0D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1B73E-44F5-7AE6-9BB1-12434CBADAFA}"/>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5" name="Footer Placeholder 4">
            <a:extLst>
              <a:ext uri="{FF2B5EF4-FFF2-40B4-BE49-F238E27FC236}">
                <a16:creationId xmlns:a16="http://schemas.microsoft.com/office/drawing/2014/main" id="{58CAA04E-A617-3E75-B788-F1A4279C3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54A40-98C7-10D3-3ED6-6D2946CFF54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16805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C90-8943-8E6A-87E1-9DA3E7D0E2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3B6B5-9D38-B2AD-4AA3-228E31E84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8B15AE-E6BA-F275-FFAD-90D73B5FC658}"/>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5" name="Footer Placeholder 4">
            <a:extLst>
              <a:ext uri="{FF2B5EF4-FFF2-40B4-BE49-F238E27FC236}">
                <a16:creationId xmlns:a16="http://schemas.microsoft.com/office/drawing/2014/main" id="{342F7B0F-4A89-15F2-8BA7-75812A596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B606-AF0F-65D4-906F-CB6B95C977FB}"/>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0913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3BFD-E4C9-B174-BC32-523C19E293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637160-272C-9ADE-8202-B48D4E260E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3D4E3A-31BA-1A8B-5AD6-1430E085FD6F}"/>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5" name="Footer Placeholder 4">
            <a:extLst>
              <a:ext uri="{FF2B5EF4-FFF2-40B4-BE49-F238E27FC236}">
                <a16:creationId xmlns:a16="http://schemas.microsoft.com/office/drawing/2014/main" id="{E28234EF-009C-D68C-7C6C-C30AD9E89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1230-895F-F852-1E49-43BE3ED0E316}"/>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7079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E0A-27B2-C196-28F5-C893942E4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43E50-6364-461B-4DBE-45215C866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A2ADD0-A0ED-C95C-9B6D-0DC366695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B428F7-FF29-794F-262B-6A5991639428}"/>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6" name="Footer Placeholder 5">
            <a:extLst>
              <a:ext uri="{FF2B5EF4-FFF2-40B4-BE49-F238E27FC236}">
                <a16:creationId xmlns:a16="http://schemas.microsoft.com/office/drawing/2014/main" id="{837C99F1-4CC2-2905-EDA0-B3F45F689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8ADBB-B7E9-06B6-EC1C-24F6724DE17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63332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5FE6-F4AD-794A-7BDB-DC7742BDA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EFE8C7-CDCE-4B5F-0B85-705B983D5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BA8772-ED67-8FC0-2C8F-353D794A6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D9DB0B-2220-D60F-80DD-11C98C370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14293B-651B-375A-47CC-C87803168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4742B-5082-020A-CE90-F0604A5B3ECC}"/>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8" name="Footer Placeholder 7">
            <a:extLst>
              <a:ext uri="{FF2B5EF4-FFF2-40B4-BE49-F238E27FC236}">
                <a16:creationId xmlns:a16="http://schemas.microsoft.com/office/drawing/2014/main" id="{CCAA1F57-4394-4FB7-0C23-249473C321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4482E-0D7D-4056-6594-804027EF959D}"/>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182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B00A-B766-96EA-BBAF-E67EB70D27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8DA4AF-AC52-3BB7-2E87-4A83ED8D8C51}"/>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4" name="Footer Placeholder 3">
            <a:extLst>
              <a:ext uri="{FF2B5EF4-FFF2-40B4-BE49-F238E27FC236}">
                <a16:creationId xmlns:a16="http://schemas.microsoft.com/office/drawing/2014/main" id="{6BCACA9C-0E5B-2696-E561-D2F2520C2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18C20-BA29-928F-676F-DB3287B034FE}"/>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918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0DEB4-00F4-FF6B-37CB-634B44CF54F3}"/>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3" name="Footer Placeholder 2">
            <a:extLst>
              <a:ext uri="{FF2B5EF4-FFF2-40B4-BE49-F238E27FC236}">
                <a16:creationId xmlns:a16="http://schemas.microsoft.com/office/drawing/2014/main" id="{670759AB-3581-5962-AA29-22AF57F22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D1DEC-1EC2-0314-2E6C-D9C575E8D9CC}"/>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2207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7515-4102-2A45-D537-EE868E77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AD28BD-7444-C66A-F69A-EF9C4EEA24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159DE2-E203-751B-4A3D-36B050DBA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A82F34-5B29-B1ED-B50A-05C99DB2B74B}"/>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6" name="Footer Placeholder 5">
            <a:extLst>
              <a:ext uri="{FF2B5EF4-FFF2-40B4-BE49-F238E27FC236}">
                <a16:creationId xmlns:a16="http://schemas.microsoft.com/office/drawing/2014/main" id="{D76DCAC4-6309-1DE7-3D48-D61332C1D6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EDFF-9FBC-14E6-B4C4-B35C08CBB7D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5035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6C22-C919-0C09-7383-1DA4863F0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4608F8-EAF5-BC4D-03B0-28ACA4C992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96C450-11D4-5876-7F05-ABDD923BF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E0DA6-D145-4C88-9366-7699D1721B67}"/>
              </a:ext>
            </a:extLst>
          </p:cNvPr>
          <p:cNvSpPr>
            <a:spLocks noGrp="1"/>
          </p:cNvSpPr>
          <p:nvPr>
            <p:ph type="dt" sz="half" idx="10"/>
          </p:nvPr>
        </p:nvSpPr>
        <p:spPr/>
        <p:txBody>
          <a:bodyPr/>
          <a:lstStyle/>
          <a:p>
            <a:fld id="{E1A9FB83-AE5B-3D4C-8588-468573559C52}" type="datetimeFigureOut">
              <a:rPr lang="en-US" smtClean="0"/>
              <a:t>4/28/26</a:t>
            </a:fld>
            <a:endParaRPr lang="en-US"/>
          </a:p>
        </p:txBody>
      </p:sp>
      <p:sp>
        <p:nvSpPr>
          <p:cNvPr id="6" name="Footer Placeholder 5">
            <a:extLst>
              <a:ext uri="{FF2B5EF4-FFF2-40B4-BE49-F238E27FC236}">
                <a16:creationId xmlns:a16="http://schemas.microsoft.com/office/drawing/2014/main" id="{1A0CDD07-CA11-5E2F-8451-A424B6A2A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97356-A12D-8339-E9BE-D827F16420C7}"/>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74077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8FD7F-7798-A4C3-397C-968D7DB26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2796F3-0B4D-8A34-8EE3-CC3B2AE36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072C1-9169-089F-91B5-E427F00050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9FB83-AE5B-3D4C-8588-468573559C52}" type="datetimeFigureOut">
              <a:rPr lang="en-US" smtClean="0"/>
              <a:t>4/28/26</a:t>
            </a:fld>
            <a:endParaRPr lang="en-US"/>
          </a:p>
        </p:txBody>
      </p:sp>
      <p:sp>
        <p:nvSpPr>
          <p:cNvPr id="5" name="Footer Placeholder 4">
            <a:extLst>
              <a:ext uri="{FF2B5EF4-FFF2-40B4-BE49-F238E27FC236}">
                <a16:creationId xmlns:a16="http://schemas.microsoft.com/office/drawing/2014/main" id="{0FE0EDD0-D860-6C4C-3B94-3E88D3FF0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79F8C4-666F-C1BF-AC13-0D89AFDF9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895FC-7136-C44A-81A0-07755FBB13E6}" type="slidenum">
              <a:rPr lang="en-US" smtClean="0"/>
              <a:t>‹#›</a:t>
            </a:fld>
            <a:endParaRPr lang="en-US"/>
          </a:p>
        </p:txBody>
      </p:sp>
    </p:spTree>
    <p:extLst>
      <p:ext uri="{BB962C8B-B14F-4D97-AF65-F5344CB8AC3E}">
        <p14:creationId xmlns:p14="http://schemas.microsoft.com/office/powerpoint/2010/main" val="24598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D847A0-4A81-262D-F907-A05196275076}"/>
            </a:ext>
          </a:extLst>
        </p:cNvPr>
        <p:cNvGrpSpPr/>
        <p:nvPr/>
      </p:nvGrpSpPr>
      <p:grpSpPr>
        <a:xfrm>
          <a:off x="0" y="0"/>
          <a:ext cx="0" cy="0"/>
          <a:chOff x="0" y="0"/>
          <a:chExt cx="0" cy="0"/>
        </a:xfrm>
      </p:grpSpPr>
      <p:sp>
        <p:nvSpPr>
          <p:cNvPr id="16" name="Text Box 2">
            <a:extLst>
              <a:ext uri="{FF2B5EF4-FFF2-40B4-BE49-F238E27FC236}">
                <a16:creationId xmlns:a16="http://schemas.microsoft.com/office/drawing/2014/main" id="{3D60BFC6-A836-6BE4-BC36-89DE786CCCAA}"/>
              </a:ext>
            </a:extLst>
          </p:cNvPr>
          <p:cNvSpPr txBox="1"/>
          <p:nvPr/>
        </p:nvSpPr>
        <p:spPr>
          <a:xfrm>
            <a:off x="1201678" y="2448151"/>
            <a:ext cx="9788643"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4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NUMBER SENSE</a:t>
            </a:r>
          </a:p>
        </p:txBody>
      </p:sp>
      <p:grpSp>
        <p:nvGrpSpPr>
          <p:cNvPr id="3" name="Group 2">
            <a:extLst>
              <a:ext uri="{FF2B5EF4-FFF2-40B4-BE49-F238E27FC236}">
                <a16:creationId xmlns:a16="http://schemas.microsoft.com/office/drawing/2014/main" id="{4F1AE37F-008D-6CB6-9A11-3B5696DF3F92}"/>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ABDC16EB-4683-B711-B88D-4323416EC385}"/>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7BD507BF-25A7-B39C-0C41-4FD6FF3B5A28}"/>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EF1E88EB-0C84-75B5-658B-FC353DE7E67A}"/>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6560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DC74B-AF5E-694F-4A8E-B2C93457722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21C418F-C3C5-CCD6-6651-0D46B310800D}"/>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2284149-A1A7-3262-BE8D-1C22CDE9657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6954FAC-4115-FD4A-B5A2-C281667A420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4BAF7D0-D403-5231-33CF-9B2D6AE9888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48F2615-DB13-F9B9-2513-AEB91FCD33B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0568A946-5A0B-020B-CBBE-FFC488B2A92E}"/>
              </a:ext>
            </a:extLst>
          </p:cNvPr>
          <p:cNvSpPr>
            <a:spLocks noChangeArrowheads="1"/>
          </p:cNvSpPr>
          <p:nvPr/>
        </p:nvSpPr>
        <p:spPr bwMode="auto">
          <a:xfrm>
            <a:off x="741974" y="2305623"/>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9. Write each number in expanded form:</a:t>
            </a:r>
          </a:p>
          <a:p>
            <a:pPr marL="514350" indent="-514350">
              <a:buAutoNum type="alphaLcParenR"/>
            </a:pPr>
            <a:r>
              <a:rPr lang="en-CA" sz="2800" dirty="0"/>
              <a:t>4 582</a:t>
            </a:r>
          </a:p>
          <a:p>
            <a:pPr marL="514350" indent="-514350">
              <a:buAutoNum type="alphaLcParenR"/>
            </a:pPr>
            <a:endParaRPr lang="en-CA" sz="2800" dirty="0"/>
          </a:p>
          <a:p>
            <a:pPr marL="514350" indent="-514350">
              <a:buAutoNum type="alphaLcParenR"/>
            </a:pPr>
            <a:endParaRPr lang="en-CA" sz="2800" dirty="0"/>
          </a:p>
          <a:p>
            <a:r>
              <a:rPr lang="en-CA" sz="2800" dirty="0"/>
              <a:t>b) 9 104</a:t>
            </a:r>
          </a:p>
        </p:txBody>
      </p:sp>
    </p:spTree>
    <p:extLst>
      <p:ext uri="{BB962C8B-B14F-4D97-AF65-F5344CB8AC3E}">
        <p14:creationId xmlns:p14="http://schemas.microsoft.com/office/powerpoint/2010/main" val="21355073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201D9-AC17-D023-A033-540D4D6B5AA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5384027-940A-4464-0E94-4DD4589F9DB9}"/>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A172C6F-A1A9-3E59-FDBE-DCFC19CAE8B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8BD6E57-369E-6F4B-5604-98CAFF52082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A52FDDF-5DFE-954E-09D5-473D9A378B9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03EF1E2-DAAA-88F4-F542-9BBCA0128ED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A7914B8-7942-6DB1-139C-517241B616E5}"/>
              </a:ext>
            </a:extLst>
          </p:cNvPr>
          <p:cNvSpPr>
            <a:spLocks noChangeArrowheads="1"/>
          </p:cNvSpPr>
          <p:nvPr/>
        </p:nvSpPr>
        <p:spPr bwMode="auto">
          <a:xfrm>
            <a:off x="437660" y="2413337"/>
            <a:ext cx="1153281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43. Pick one… Tell me what you know about 3 × 6 or 18 ÷ 3</a:t>
            </a:r>
          </a:p>
          <a:p>
            <a:r>
              <a:rPr lang="en-CA" sz="2000" dirty="0"/>
              <a:t>Use words, pictures, numbers, symbols, and materials to represent your thinking. </a:t>
            </a:r>
          </a:p>
          <a:p>
            <a:r>
              <a:rPr lang="en-CA" sz="2000" dirty="0"/>
              <a:t>How are the two options related?</a:t>
            </a:r>
          </a:p>
        </p:txBody>
      </p:sp>
    </p:spTree>
    <p:extLst>
      <p:ext uri="{BB962C8B-B14F-4D97-AF65-F5344CB8AC3E}">
        <p14:creationId xmlns:p14="http://schemas.microsoft.com/office/powerpoint/2010/main" val="411409549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DC49E-A740-7FCD-A68C-4E071487EEA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7F18F60-F4FB-05CF-5759-68C8335BAA6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80C020E-36D0-2C3C-4EA9-C84EC118AEAF}"/>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6301562-7B57-029A-30FE-C90770981AF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1559883-C215-3011-2272-88776B41ACC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F79EAF2-C9D7-CE3F-C2A7-2F1844B37C9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13A5905-B355-F3D2-EA72-60508E9E5979}"/>
              </a:ext>
            </a:extLst>
          </p:cNvPr>
          <p:cNvSpPr>
            <a:spLocks noChangeArrowheads="1"/>
          </p:cNvSpPr>
          <p:nvPr/>
        </p:nvSpPr>
        <p:spPr bwMode="auto">
          <a:xfrm>
            <a:off x="437660" y="2364275"/>
            <a:ext cx="1153281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44. Describe a situation where you might estimate rather than calculating an exact answer.</a:t>
            </a:r>
          </a:p>
        </p:txBody>
      </p:sp>
    </p:spTree>
    <p:extLst>
      <p:ext uri="{BB962C8B-B14F-4D97-AF65-F5344CB8AC3E}">
        <p14:creationId xmlns:p14="http://schemas.microsoft.com/office/powerpoint/2010/main" val="91122753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85945-2221-9F65-4D31-0800FF5E9DF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0C5C53F-0D51-EA79-BBDF-32D23AD8783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7399206A-BB55-E86B-68B5-C8693249B56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4981788-65AD-C594-CC32-24FF27B22A7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D8092D2-8E8C-CF91-0F44-6C1CDABC4C6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D8740AA-74BC-EB10-8AA3-A81C17E5D99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AD74C0B1-BA22-2120-86E8-B8E75C9811BC}"/>
              </a:ext>
            </a:extLst>
          </p:cNvPr>
          <p:cNvSpPr>
            <a:spLocks noChangeArrowheads="1"/>
          </p:cNvSpPr>
          <p:nvPr/>
        </p:nvSpPr>
        <p:spPr bwMode="auto">
          <a:xfrm>
            <a:off x="437660" y="2054531"/>
            <a:ext cx="11532815"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45. You have three estimates for 2,899 + 1,899: </a:t>
            </a:r>
          </a:p>
          <a:p>
            <a:r>
              <a:rPr lang="en-CA" sz="2400" dirty="0"/>
              <a:t>a) 3,000 + 2,000</a:t>
            </a:r>
          </a:p>
          <a:p>
            <a:r>
              <a:rPr lang="en-CA" sz="2400" dirty="0"/>
              <a:t>b) 2,900 + 1,900 </a:t>
            </a:r>
          </a:p>
          <a:p>
            <a:r>
              <a:rPr lang="en-CA" sz="2400" dirty="0"/>
              <a:t>c) 2,000 + 1,000</a:t>
            </a:r>
          </a:p>
          <a:p>
            <a:r>
              <a:rPr lang="en-CA" sz="2000" dirty="0"/>
              <a:t>Describe the strategy that was used for each estimation. Rank them in order of accuracy to the actual sum. Which strategy do you like best and why?</a:t>
            </a:r>
          </a:p>
        </p:txBody>
      </p:sp>
    </p:spTree>
    <p:extLst>
      <p:ext uri="{BB962C8B-B14F-4D97-AF65-F5344CB8AC3E}">
        <p14:creationId xmlns:p14="http://schemas.microsoft.com/office/powerpoint/2010/main" val="87911034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D0071-03B7-584E-0B61-7507F2843AD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74DF2B5-64CF-22C6-3C51-22C6AFCF0C99}"/>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A6AE96BC-09D1-E601-EDB3-D2C09EAF0C4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7BFFF4B-E423-7BF3-E6E5-5194111407C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73237F6-B8ED-F84F-5770-238DE83DE4C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7CE319D-3E57-605D-FF64-58B211566A0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62FF4C4C-C723-E278-2DCC-5AF71DE00F1F}"/>
              </a:ext>
            </a:extLst>
          </p:cNvPr>
          <p:cNvSpPr>
            <a:spLocks noChangeArrowheads="1"/>
          </p:cNvSpPr>
          <p:nvPr/>
        </p:nvSpPr>
        <p:spPr bwMode="auto">
          <a:xfrm>
            <a:off x="437660" y="2454640"/>
            <a:ext cx="1153281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46. Subtracting numbers like 10 000 - 38 493 are challenging using the traditional stacking method. What is another way to think about this problem that makes it easier to solve? </a:t>
            </a:r>
          </a:p>
          <a:p>
            <a:r>
              <a:rPr lang="en-CA" sz="2000" i="1" dirty="0"/>
              <a:t>Hint: Can we use a friendlier number than 10 000 so that we do not have to regroup?</a:t>
            </a:r>
          </a:p>
          <a:p>
            <a:endParaRPr lang="en-CA" sz="2000" dirty="0"/>
          </a:p>
        </p:txBody>
      </p:sp>
    </p:spTree>
    <p:extLst>
      <p:ext uri="{BB962C8B-B14F-4D97-AF65-F5344CB8AC3E}">
        <p14:creationId xmlns:p14="http://schemas.microsoft.com/office/powerpoint/2010/main" val="201937138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B4385-410A-DB89-8576-F3F3A1610B0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65F16A8-38DD-60DE-B304-AE0A4FF684F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36C4650-E296-57CE-3CC9-9C5792C098F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EE7ADD3-D24B-2A11-E1BD-EB4B951417C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9A5AF53-6E2C-7022-8D4B-425C4F1BF6E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33D042D-ACE1-383A-BE7C-E04F91DFC4D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24895D6-B734-4268-4134-4B581C7C33EA}"/>
              </a:ext>
            </a:extLst>
          </p:cNvPr>
          <p:cNvSpPr>
            <a:spLocks noChangeArrowheads="1"/>
          </p:cNvSpPr>
          <p:nvPr/>
        </p:nvSpPr>
        <p:spPr bwMode="auto">
          <a:xfrm>
            <a:off x="437660" y="2425652"/>
            <a:ext cx="1153281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47. Show two ways to calculate 8 - 3.9. Which way do you prefer and why?</a:t>
            </a:r>
          </a:p>
        </p:txBody>
      </p:sp>
    </p:spTree>
    <p:extLst>
      <p:ext uri="{BB962C8B-B14F-4D97-AF65-F5344CB8AC3E}">
        <p14:creationId xmlns:p14="http://schemas.microsoft.com/office/powerpoint/2010/main" val="23215291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E9167-A00B-E4C8-5116-D8243FC905B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29CC3CB-2FD6-BE27-79F3-FB8273992E0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3ED2AAD-2A9B-E0D8-8FCC-3B680B25ADD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C02B8C2-1814-1B20-0F52-19EB0DA253E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0CEC2A5-2F89-7C8B-327B-E706AE8905F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46F449C-A70A-1089-21B3-8C02AE42D37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FBCA63BE-BB52-0B15-7672-B830EB971D2A}"/>
              </a:ext>
            </a:extLst>
          </p:cNvPr>
          <p:cNvSpPr>
            <a:spLocks noChangeArrowheads="1"/>
          </p:cNvSpPr>
          <p:nvPr/>
        </p:nvSpPr>
        <p:spPr bwMode="auto">
          <a:xfrm>
            <a:off x="437660" y="1810100"/>
            <a:ext cx="1153281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48. Choose one:</a:t>
            </a:r>
          </a:p>
          <a:p>
            <a:pPr marL="228600" indent="-228600">
              <a:buFont typeface="+mj-lt"/>
              <a:buAutoNum type="alphaLcParenR"/>
            </a:pPr>
            <a:r>
              <a:rPr lang="en-CA" sz="2000" dirty="0"/>
              <a:t>Describe two different meanings of subtraction.</a:t>
            </a:r>
          </a:p>
          <a:p>
            <a:pPr marL="228600" indent="-228600">
              <a:buFont typeface="+mj-lt"/>
              <a:buAutoNum type="alphaLcParenR"/>
            </a:pPr>
            <a:r>
              <a:rPr lang="en-CA" sz="2000" dirty="0"/>
              <a:t>Describe two different meanings of division.</a:t>
            </a:r>
          </a:p>
          <a:p>
            <a:r>
              <a:rPr lang="en-CA" sz="2000" dirty="0"/>
              <a:t>For each meaning, create a story problem related to your life or the community in which you live. How will you share your story problems?</a:t>
            </a:r>
          </a:p>
        </p:txBody>
      </p:sp>
    </p:spTree>
    <p:extLst>
      <p:ext uri="{BB962C8B-B14F-4D97-AF65-F5344CB8AC3E}">
        <p14:creationId xmlns:p14="http://schemas.microsoft.com/office/powerpoint/2010/main" val="93572314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3A634-882F-3BDD-1CCE-4E2A2F8F13E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8AF0D13-A3F4-5B32-8A7D-91A2877D7BB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A9124A36-E49B-D2B1-D663-73EEAA44046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E27DA49-FC66-9C75-0F8A-7A31FD19072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130A595-51F7-1CD1-B913-512DCD14C45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F48C0F9-2D2E-CB5E-3B21-EEBF8443A8E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D26A9A8F-6163-C98D-2FFD-2EA150E8CC59}"/>
              </a:ext>
            </a:extLst>
          </p:cNvPr>
          <p:cNvSpPr>
            <a:spLocks noChangeArrowheads="1"/>
          </p:cNvSpPr>
          <p:nvPr/>
        </p:nvSpPr>
        <p:spPr bwMode="auto">
          <a:xfrm>
            <a:off x="437660" y="2271765"/>
            <a:ext cx="1153281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49. Explain how multiplication helps you to divide. </a:t>
            </a:r>
          </a:p>
          <a:p>
            <a:r>
              <a:rPr lang="en-CA" sz="2000" dirty="0"/>
              <a:t>Use a specific example to help convey your ideas clearly.</a:t>
            </a:r>
          </a:p>
        </p:txBody>
      </p:sp>
    </p:spTree>
    <p:extLst>
      <p:ext uri="{BB962C8B-B14F-4D97-AF65-F5344CB8AC3E}">
        <p14:creationId xmlns:p14="http://schemas.microsoft.com/office/powerpoint/2010/main" val="83052013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271C5-B614-F68B-C4FE-F3C794818DDE}"/>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4F15DF1-C00E-6BC6-5DEA-0EB20109786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47CDD14-6B36-E616-BA31-2BB541049A2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7C52033-86A9-063A-FE6A-7DF32AE896B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637CA88-CC1C-E981-2C78-B20E4DCCC9B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60FEE66-913F-D26F-C671-02C2D73FF1D6}"/>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41C2B98-DD48-5864-9C64-702BB76BCB15}"/>
              </a:ext>
            </a:extLst>
          </p:cNvPr>
          <p:cNvSpPr>
            <a:spLocks noChangeArrowheads="1"/>
          </p:cNvSpPr>
          <p:nvPr/>
        </p:nvSpPr>
        <p:spPr bwMode="auto">
          <a:xfrm>
            <a:off x="437660" y="1931422"/>
            <a:ext cx="1153281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50. Create a “Which one doesn’t belong?” using equations. Can you think of a reason why each one does not belong?</a:t>
            </a:r>
          </a:p>
        </p:txBody>
      </p:sp>
      <p:graphicFrame>
        <p:nvGraphicFramePr>
          <p:cNvPr id="2" name="Table 1">
            <a:extLst>
              <a:ext uri="{FF2B5EF4-FFF2-40B4-BE49-F238E27FC236}">
                <a16:creationId xmlns:a16="http://schemas.microsoft.com/office/drawing/2014/main" id="{D5863E40-71A7-12DD-AF17-5E021BA8A1C4}"/>
              </a:ext>
            </a:extLst>
          </p:cNvPr>
          <p:cNvGraphicFramePr>
            <a:graphicFrameLocks noGrp="1"/>
          </p:cNvGraphicFramePr>
          <p:nvPr>
            <p:extLst>
              <p:ext uri="{D42A27DB-BD31-4B8C-83A1-F6EECF244321}">
                <p14:modId xmlns:p14="http://schemas.microsoft.com/office/powerpoint/2010/main" val="457105584"/>
              </p:ext>
            </p:extLst>
          </p:nvPr>
        </p:nvGraphicFramePr>
        <p:xfrm>
          <a:off x="679590" y="2840946"/>
          <a:ext cx="5007532" cy="3269922"/>
        </p:xfrm>
        <a:graphic>
          <a:graphicData uri="http://schemas.openxmlformats.org/drawingml/2006/table">
            <a:tbl>
              <a:tblPr firstRow="1" bandRow="1">
                <a:tableStyleId>{5C22544A-7EE6-4342-B048-85BDC9FD1C3A}</a:tableStyleId>
              </a:tblPr>
              <a:tblGrid>
                <a:gridCol w="2503766">
                  <a:extLst>
                    <a:ext uri="{9D8B030D-6E8A-4147-A177-3AD203B41FA5}">
                      <a16:colId xmlns:a16="http://schemas.microsoft.com/office/drawing/2014/main" val="3407143215"/>
                    </a:ext>
                  </a:extLst>
                </a:gridCol>
                <a:gridCol w="2503766">
                  <a:extLst>
                    <a:ext uri="{9D8B030D-6E8A-4147-A177-3AD203B41FA5}">
                      <a16:colId xmlns:a16="http://schemas.microsoft.com/office/drawing/2014/main" val="2356061146"/>
                    </a:ext>
                  </a:extLst>
                </a:gridCol>
              </a:tblGrid>
              <a:tr h="1634961">
                <a:tc>
                  <a:txBody>
                    <a:bodyPr/>
                    <a:lstStyle/>
                    <a:p>
                      <a:pPr fontAlgn="base"/>
                      <a:endParaRPr lang="en-CA" sz="1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endParaRPr lang="en-CA" sz="1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634961">
                <a:tc>
                  <a:txBody>
                    <a:bodyPr/>
                    <a:lstStyle/>
                    <a:p>
                      <a:pPr fontAlgn="base"/>
                      <a:endParaRPr lang="en-CA" sz="1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endParaRPr lang="en-CA" sz="1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366279768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E77CE-4DA0-01AC-8484-DD8F111E098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D4476F6-8EDB-4935-73BD-79963D5347D5}"/>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92ADC7D-699A-0315-43AE-52B71F55950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E162928-CFCF-A932-78FD-82D110DCEB7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D027810-6392-25E1-9C17-31C23CD37C9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7952855-7330-5876-979F-F7740670B18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2B49C985-491F-AE39-4B56-B325E15D2462}"/>
              </a:ext>
            </a:extLst>
          </p:cNvPr>
          <p:cNvSpPr>
            <a:spLocks noChangeArrowheads="1"/>
          </p:cNvSpPr>
          <p:nvPr/>
        </p:nvSpPr>
        <p:spPr bwMode="auto">
          <a:xfrm>
            <a:off x="437660" y="2257221"/>
            <a:ext cx="1153281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51. Create two or more story problems that can be solved by 24 × 6. Each story problem should demonstrate a different meaning of multiplication. Explain which meaning each problem shows.</a:t>
            </a:r>
          </a:p>
        </p:txBody>
      </p:sp>
    </p:spTree>
    <p:extLst>
      <p:ext uri="{BB962C8B-B14F-4D97-AF65-F5344CB8AC3E}">
        <p14:creationId xmlns:p14="http://schemas.microsoft.com/office/powerpoint/2010/main" val="399098076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B1E15-9333-409F-C668-6F8D3ACC906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F5318F0-34B1-41BF-D06C-8A8F40A57F8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7189971C-661A-F59D-AFDE-BB18E60E835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435247E-36DA-8AEF-A3EF-7C89E21A806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E9BF647-8D98-333F-3FD1-094B80D88F7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417F816-9C1A-3E42-50C5-0825B5BD9A4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7915BCB-B9B0-4292-AFD5-4FA613F97076}"/>
              </a:ext>
            </a:extLst>
          </p:cNvPr>
          <p:cNvSpPr>
            <a:spLocks noChangeArrowheads="1"/>
          </p:cNvSpPr>
          <p:nvPr/>
        </p:nvSpPr>
        <p:spPr bwMode="auto">
          <a:xfrm>
            <a:off x="437660" y="2257221"/>
            <a:ext cx="1153281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52. Create two or more story problems that can be solved by 246 ÷ 4. Each story problem should demonstrate a different meaning of division. Explain which meaning each problem shows.</a:t>
            </a:r>
          </a:p>
        </p:txBody>
      </p:sp>
    </p:spTree>
    <p:extLst>
      <p:ext uri="{BB962C8B-B14F-4D97-AF65-F5344CB8AC3E}">
        <p14:creationId xmlns:p14="http://schemas.microsoft.com/office/powerpoint/2010/main" val="1153364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DB4D0-74C1-7B67-BDEC-18958C721AE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DACA0F3-4066-C043-B932-D1AA0C65F5F4}"/>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74319CC-9CBD-3B18-C5EE-C46E7AE6317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BD0E8A5-A280-AC67-B06C-C7B886ACB0A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AE9AB76-9C86-CFED-8342-B6504DC73E8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36DF835-D304-F1B8-2E16-010A8C0DEA6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25695E02-A8DC-F1B8-5744-115A41A5E046}"/>
              </a:ext>
            </a:extLst>
          </p:cNvPr>
          <p:cNvSpPr>
            <a:spLocks noChangeArrowheads="1"/>
          </p:cNvSpPr>
          <p:nvPr/>
        </p:nvSpPr>
        <p:spPr bwMode="auto">
          <a:xfrm>
            <a:off x="437660" y="2490281"/>
            <a:ext cx="11532815"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10. Complete the statement in two different ways:</a:t>
            </a:r>
          </a:p>
          <a:p>
            <a:endParaRPr lang="en-CA" sz="2800" dirty="0"/>
          </a:p>
          <a:p>
            <a:endParaRPr lang="en-CA" sz="2800" dirty="0"/>
          </a:p>
          <a:p>
            <a:r>
              <a:rPr lang="en-CA" sz="3200" dirty="0"/>
              <a:t>4 500 = ______ + ______	OR	4 500 = ______ + ______</a:t>
            </a:r>
          </a:p>
        </p:txBody>
      </p:sp>
    </p:spTree>
    <p:extLst>
      <p:ext uri="{BB962C8B-B14F-4D97-AF65-F5344CB8AC3E}">
        <p14:creationId xmlns:p14="http://schemas.microsoft.com/office/powerpoint/2010/main" val="3087814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074CA-60C0-8414-593F-23798438B4DE}"/>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6572C49-E135-216A-56D6-4E30BE324A0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8A7D39C-004C-41ED-3D89-7617B70348D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7F77C1D-9F93-05DC-43F3-19D80602854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8AE3A9E-7F4D-5F44-715B-EE161E550DB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D56B448-EC1F-9C44-FBCD-7AF30E0F674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44F2EC2F-EA49-C254-F248-D6EF3B50E395}"/>
              </a:ext>
            </a:extLst>
          </p:cNvPr>
          <p:cNvSpPr>
            <a:spLocks noChangeArrowheads="1"/>
          </p:cNvSpPr>
          <p:nvPr/>
        </p:nvSpPr>
        <p:spPr bwMode="auto">
          <a:xfrm>
            <a:off x="861407" y="2468873"/>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11. Complete:</a:t>
            </a:r>
          </a:p>
          <a:p>
            <a:endParaRPr lang="en-CA" sz="2800" dirty="0"/>
          </a:p>
          <a:p>
            <a:r>
              <a:rPr lang="en-CA" sz="2800" dirty="0"/>
              <a:t>6 342 = 6 000 + _______ + 40 + _______</a:t>
            </a:r>
          </a:p>
        </p:txBody>
      </p:sp>
    </p:spTree>
    <p:extLst>
      <p:ext uri="{BB962C8B-B14F-4D97-AF65-F5344CB8AC3E}">
        <p14:creationId xmlns:p14="http://schemas.microsoft.com/office/powerpoint/2010/main" val="3526130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F7907-4503-32E3-E523-8A5C31394A0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E8D5738-D75E-E74B-E04D-2CF72377449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E57D63A-66F1-C57B-CA44-F351C4A5BAC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CF66D8D-550F-ED31-01BC-08ED53ED830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DB58AB4-1140-BE77-AA06-C6CF151D0C1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07DBDD6-FAA1-0F27-2FD7-C821E097C7AE}"/>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B75699C0-F17F-A024-D289-9B84EDCB50C8}"/>
              </a:ext>
            </a:extLst>
          </p:cNvPr>
          <p:cNvSpPr>
            <a:spLocks noChangeArrowheads="1"/>
          </p:cNvSpPr>
          <p:nvPr/>
        </p:nvSpPr>
        <p:spPr bwMode="auto">
          <a:xfrm>
            <a:off x="659185" y="2736502"/>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12. What number is:</a:t>
            </a:r>
          </a:p>
          <a:p>
            <a:endParaRPr lang="en-CA" sz="2800" dirty="0"/>
          </a:p>
          <a:p>
            <a:r>
              <a:rPr lang="en-CA" sz="2800" dirty="0"/>
              <a:t>5 thousands + 3 hundreds + 7 tens + 2 ones?</a:t>
            </a:r>
          </a:p>
        </p:txBody>
      </p:sp>
    </p:spTree>
    <p:extLst>
      <p:ext uri="{BB962C8B-B14F-4D97-AF65-F5344CB8AC3E}">
        <p14:creationId xmlns:p14="http://schemas.microsoft.com/office/powerpoint/2010/main" val="148675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A025A-1927-055C-3A24-152DB66D416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F89B8AB-C453-414D-186F-7476234A47B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99813D1-8CF6-8F2C-6585-A547C51119D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1E8C326-DCA2-2C49-FEE9-0BF637D611B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54F60D4-8BA9-47CA-C8BF-DC7D3AED1E8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67050AA-B6A6-4989-7613-09E9A3C28786}"/>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AFB9AA9E-7F5A-6FAC-D456-5FBF62FDF938}"/>
              </a:ext>
            </a:extLst>
          </p:cNvPr>
          <p:cNvSpPr>
            <a:spLocks noChangeArrowheads="1"/>
          </p:cNvSpPr>
          <p:nvPr/>
        </p:nvSpPr>
        <p:spPr bwMode="auto">
          <a:xfrm>
            <a:off x="816802" y="2393491"/>
            <a:ext cx="11532815"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13. What digit makes this true?</a:t>
            </a:r>
          </a:p>
          <a:p>
            <a:endParaRPr lang="en-CA" sz="2800" dirty="0"/>
          </a:p>
          <a:p>
            <a:r>
              <a:rPr lang="en-CA" sz="3200" dirty="0"/>
              <a:t>4 __ 82 is greater than 4 582</a:t>
            </a:r>
          </a:p>
        </p:txBody>
      </p:sp>
    </p:spTree>
    <p:extLst>
      <p:ext uri="{BB962C8B-B14F-4D97-AF65-F5344CB8AC3E}">
        <p14:creationId xmlns:p14="http://schemas.microsoft.com/office/powerpoint/2010/main" val="2801343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707F0-4CFB-1ACE-43D8-BE0663849F4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F19E4B8-2B6E-F875-E799-7513E06FD40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DC222BA-1CC6-5CA2-9468-EEA0A75F2EE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BA0AE82-3964-A0D8-9EA9-75F10DDA5C1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6B85103-EC69-CD28-078F-22FE3A9EA54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C580E6B-E309-106D-0EFA-E63377E430B8}"/>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53DDD293-3FF7-D75D-04F6-993A8FA6C522}"/>
              </a:ext>
            </a:extLst>
          </p:cNvPr>
          <p:cNvSpPr>
            <a:spLocks noChangeArrowheads="1"/>
          </p:cNvSpPr>
          <p:nvPr/>
        </p:nvSpPr>
        <p:spPr bwMode="auto">
          <a:xfrm>
            <a:off x="883708" y="2521059"/>
            <a:ext cx="1153281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14. Which number is closest to 5 000?</a:t>
            </a:r>
          </a:p>
          <a:p>
            <a:r>
              <a:rPr lang="en-CA" sz="2800" dirty="0"/>
              <a:t>a) 4 890</a:t>
            </a:r>
          </a:p>
          <a:p>
            <a:r>
              <a:rPr lang="en-CA" sz="2800" dirty="0"/>
              <a:t>b) 5 120</a:t>
            </a:r>
          </a:p>
          <a:p>
            <a:r>
              <a:rPr lang="en-CA" sz="2800" dirty="0"/>
              <a:t>c) 4 995</a:t>
            </a:r>
          </a:p>
        </p:txBody>
      </p:sp>
    </p:spTree>
    <p:extLst>
      <p:ext uri="{BB962C8B-B14F-4D97-AF65-F5344CB8AC3E}">
        <p14:creationId xmlns:p14="http://schemas.microsoft.com/office/powerpoint/2010/main" val="624040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FC5E5-818E-0D7D-8CB5-CC7E3328B6A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8D05A81-FA57-8977-94DE-9C1F89B02E84}"/>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2A6D7053-6142-7270-ADFD-990C47ED18B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1FFCD91-915A-48CD-93F5-8FBCE2895D2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8C64728-64A1-A9AC-3498-D72380A1C15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3205C28-698B-EAFE-5605-2405932D892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FF1FAAB2-6D32-20D5-1BFD-C3EE3F5D97B5}"/>
              </a:ext>
            </a:extLst>
          </p:cNvPr>
          <p:cNvSpPr>
            <a:spLocks noChangeArrowheads="1"/>
          </p:cNvSpPr>
          <p:nvPr/>
        </p:nvSpPr>
        <p:spPr bwMode="auto">
          <a:xfrm>
            <a:off x="861406" y="2090172"/>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15. Round each number to the nearest 1 000:</a:t>
            </a:r>
          </a:p>
          <a:p>
            <a:r>
              <a:rPr lang="en-CA" sz="2800" dirty="0"/>
              <a:t>a) 3 682</a:t>
            </a:r>
          </a:p>
          <a:p>
            <a:endParaRPr lang="en-CA" sz="2800" dirty="0"/>
          </a:p>
          <a:p>
            <a:endParaRPr lang="en-CA" sz="2800" dirty="0"/>
          </a:p>
          <a:p>
            <a:endParaRPr lang="en-CA" sz="2800" dirty="0"/>
          </a:p>
          <a:p>
            <a:r>
              <a:rPr lang="en-CA" sz="2800" dirty="0"/>
              <a:t>b) 7 149</a:t>
            </a:r>
          </a:p>
        </p:txBody>
      </p:sp>
    </p:spTree>
    <p:extLst>
      <p:ext uri="{BB962C8B-B14F-4D97-AF65-F5344CB8AC3E}">
        <p14:creationId xmlns:p14="http://schemas.microsoft.com/office/powerpoint/2010/main" val="1956777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906D3-18F6-7AF9-19ED-50372894A1A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3B967BF-108C-127B-BC4A-993FDD061AD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A89C4E90-D22E-0399-4989-B4BBA86373C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CD712A8-C1CB-55DF-FE26-F4F5658002B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64750C5-539F-B28B-1873-F8494456BDC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4CCE290-D1B0-C4AE-9448-6832250370E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D45845E8-430B-38C7-656C-2E48D5E7D4B8}"/>
              </a:ext>
            </a:extLst>
          </p:cNvPr>
          <p:cNvSpPr>
            <a:spLocks noChangeArrowheads="1"/>
          </p:cNvSpPr>
          <p:nvPr/>
        </p:nvSpPr>
        <p:spPr bwMode="auto">
          <a:xfrm>
            <a:off x="906011" y="2521059"/>
            <a:ext cx="1153281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16. Which number rounds to 6 000?</a:t>
            </a:r>
          </a:p>
          <a:p>
            <a:r>
              <a:rPr lang="en-CA" sz="2800" dirty="0"/>
              <a:t>a) 5 499</a:t>
            </a:r>
          </a:p>
          <a:p>
            <a:r>
              <a:rPr lang="en-CA" sz="2800" dirty="0"/>
              <a:t>b) 5 501</a:t>
            </a:r>
          </a:p>
          <a:p>
            <a:r>
              <a:rPr lang="en-CA" sz="2800" dirty="0"/>
              <a:t>c) 6 499</a:t>
            </a:r>
          </a:p>
        </p:txBody>
      </p:sp>
    </p:spTree>
    <p:extLst>
      <p:ext uri="{BB962C8B-B14F-4D97-AF65-F5344CB8AC3E}">
        <p14:creationId xmlns:p14="http://schemas.microsoft.com/office/powerpoint/2010/main" val="2466133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C344D-B48C-9CD5-25DA-879C0AD14DE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0FA5084-5066-4288-B861-130708DF360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D4A9681-DCD8-D327-A653-AB58E71EA4F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8A6A145-1669-CB68-A319-A29F5B3D0C6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B238233-C75D-871F-53EC-389D9757E47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A96C4CE-AD64-A0FF-9042-BFA5B639395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42DA9BE9-9E60-7853-FD21-90EB72FE12C5}"/>
              </a:ext>
            </a:extLst>
          </p:cNvPr>
          <p:cNvSpPr>
            <a:spLocks noChangeArrowheads="1"/>
          </p:cNvSpPr>
          <p:nvPr/>
        </p:nvSpPr>
        <p:spPr bwMode="auto">
          <a:xfrm>
            <a:off x="437660" y="1792921"/>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17. Add 1000 or subtract 100 from each number:</a:t>
            </a:r>
          </a:p>
        </p:txBody>
      </p:sp>
      <p:graphicFrame>
        <p:nvGraphicFramePr>
          <p:cNvPr id="2" name="Table 1">
            <a:extLst>
              <a:ext uri="{FF2B5EF4-FFF2-40B4-BE49-F238E27FC236}">
                <a16:creationId xmlns:a16="http://schemas.microsoft.com/office/drawing/2014/main" id="{1E1A8206-5982-E6B7-A897-E79D202E1600}"/>
              </a:ext>
            </a:extLst>
          </p:cNvPr>
          <p:cNvGraphicFramePr>
            <a:graphicFrameLocks noGrp="1"/>
          </p:cNvGraphicFramePr>
          <p:nvPr>
            <p:extLst>
              <p:ext uri="{D42A27DB-BD31-4B8C-83A1-F6EECF244321}">
                <p14:modId xmlns:p14="http://schemas.microsoft.com/office/powerpoint/2010/main" val="4124615065"/>
              </p:ext>
            </p:extLst>
          </p:nvPr>
        </p:nvGraphicFramePr>
        <p:xfrm>
          <a:off x="694456" y="2646609"/>
          <a:ext cx="9051711" cy="3010951"/>
        </p:xfrm>
        <a:graphic>
          <a:graphicData uri="http://schemas.openxmlformats.org/drawingml/2006/table">
            <a:tbl>
              <a:tblPr firstRow="1" bandRow="1">
                <a:tableStyleId>{5C22544A-7EE6-4342-B048-85BDC9FD1C3A}</a:tableStyleId>
              </a:tblPr>
              <a:tblGrid>
                <a:gridCol w="2510865">
                  <a:extLst>
                    <a:ext uri="{9D8B030D-6E8A-4147-A177-3AD203B41FA5}">
                      <a16:colId xmlns:a16="http://schemas.microsoft.com/office/drawing/2014/main" val="3407143215"/>
                    </a:ext>
                  </a:extLst>
                </a:gridCol>
                <a:gridCol w="3270423">
                  <a:extLst>
                    <a:ext uri="{9D8B030D-6E8A-4147-A177-3AD203B41FA5}">
                      <a16:colId xmlns:a16="http://schemas.microsoft.com/office/drawing/2014/main" val="2356061146"/>
                    </a:ext>
                  </a:extLst>
                </a:gridCol>
                <a:gridCol w="3270423">
                  <a:extLst>
                    <a:ext uri="{9D8B030D-6E8A-4147-A177-3AD203B41FA5}">
                      <a16:colId xmlns:a16="http://schemas.microsoft.com/office/drawing/2014/main" val="1840737612"/>
                    </a:ext>
                  </a:extLst>
                </a:gridCol>
              </a:tblGrid>
              <a:tr h="341633">
                <a:tc>
                  <a:txBody>
                    <a:bodyPr/>
                    <a:lstStyle/>
                    <a:p>
                      <a:pPr algn="ctr" rtl="0" fontAlgn="t">
                        <a:buNone/>
                      </a:pPr>
                      <a:r>
                        <a:rPr lang="en-CA" sz="2800" b="0" i="0" u="none" strike="noStrike" dirty="0">
                          <a:solidFill>
                            <a:schemeClr val="tx1"/>
                          </a:solidFill>
                          <a:effectLst/>
                          <a:latin typeface="Arial" panose="020B0604020202020204" pitchFamily="34" charset="0"/>
                        </a:rPr>
                        <a:t>Number</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buNone/>
                      </a:pPr>
                      <a:r>
                        <a:rPr lang="en-CA" sz="2800" b="0" dirty="0">
                          <a:solidFill>
                            <a:schemeClr val="tx1"/>
                          </a:solidFill>
                          <a:effectLst/>
                        </a:rPr>
                        <a:t>+1000</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buNone/>
                      </a:pPr>
                      <a:r>
                        <a:rPr lang="en-CA" sz="2800" b="0" dirty="0">
                          <a:solidFill>
                            <a:schemeClr val="tx1"/>
                          </a:solidFill>
                          <a:effectLst/>
                        </a:rPr>
                        <a:t>-100</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3387607"/>
                  </a:ext>
                </a:extLst>
              </a:tr>
              <a:tr h="819077">
                <a:tc>
                  <a:txBody>
                    <a:bodyPr/>
                    <a:lstStyle/>
                    <a:p>
                      <a:pPr algn="ctr" rtl="0" fontAlgn="t">
                        <a:buNone/>
                      </a:pPr>
                      <a:r>
                        <a:rPr lang="en-CA" sz="3600" b="0" i="0" u="none" strike="noStrike" dirty="0">
                          <a:solidFill>
                            <a:srgbClr val="000000"/>
                          </a:solidFill>
                          <a:effectLst/>
                          <a:latin typeface="Arial" panose="020B0604020202020204" pitchFamily="34" charset="0"/>
                        </a:rPr>
                        <a:t>2 345</a:t>
                      </a:r>
                    </a:p>
                  </a:txBody>
                  <a:tcPr marL="63500" marR="63500" marT="63500" marB="635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endParaRPr lang="en-CA" sz="36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endParaRPr lang="en-CA" sz="36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819077">
                <a:tc>
                  <a:txBody>
                    <a:bodyPr/>
                    <a:lstStyle/>
                    <a:p>
                      <a:pPr algn="ctr" rtl="0" fontAlgn="t">
                        <a:buNone/>
                      </a:pPr>
                      <a:r>
                        <a:rPr lang="en-CA" sz="3600" b="0" i="0" u="none" strike="noStrike" dirty="0">
                          <a:solidFill>
                            <a:srgbClr val="000000"/>
                          </a:solidFill>
                          <a:effectLst/>
                          <a:latin typeface="Arial" panose="020B0604020202020204" pitchFamily="34" charset="0"/>
                        </a:rPr>
                        <a:t>5 870</a:t>
                      </a:r>
                    </a:p>
                  </a:txBody>
                  <a:tcPr marL="63500" marR="63500" marT="63500" marB="635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endParaRPr lang="en-CA" sz="36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endParaRPr lang="en-CA" sz="36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043485"/>
                  </a:ext>
                </a:extLst>
              </a:tr>
              <a:tr h="819077">
                <a:tc>
                  <a:txBody>
                    <a:bodyPr/>
                    <a:lstStyle/>
                    <a:p>
                      <a:pPr algn="ctr" rtl="0" fontAlgn="t">
                        <a:buNone/>
                      </a:pPr>
                      <a:r>
                        <a:rPr lang="en-CA" sz="3600" b="0" dirty="0">
                          <a:effectLst/>
                        </a:rPr>
                        <a:t>9 120</a:t>
                      </a:r>
                    </a:p>
                  </a:txBody>
                  <a:tcPr marL="63500" marR="63500" marT="63500" marB="635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endParaRPr lang="en-CA" sz="36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endParaRPr lang="en-CA" sz="36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3997179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986C3-9041-311A-9DB6-3E53215F936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06B1A7B-33F1-304A-7A0D-1B70A2A8CFF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611B611-359B-775D-C4C0-77BE0053EBA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49BAFEF-2FB4-8DD3-3E48-3FF135A0D12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5E9DA94-029A-579F-BA86-0963580EFC2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E55BC42-228F-7A89-0BF8-A3712ED54908}"/>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8BBC8007-A5B0-1659-04F5-23C3800CF43E}"/>
              </a:ext>
            </a:extLst>
          </p:cNvPr>
          <p:cNvSpPr>
            <a:spLocks noChangeArrowheads="1"/>
          </p:cNvSpPr>
          <p:nvPr/>
        </p:nvSpPr>
        <p:spPr bwMode="auto">
          <a:xfrm>
            <a:off x="659185" y="2573506"/>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18. Write a number between 3 400 and 3 500.</a:t>
            </a:r>
          </a:p>
        </p:txBody>
      </p:sp>
    </p:spTree>
    <p:extLst>
      <p:ext uri="{BB962C8B-B14F-4D97-AF65-F5344CB8AC3E}">
        <p14:creationId xmlns:p14="http://schemas.microsoft.com/office/powerpoint/2010/main" val="2540439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F37CC-9A25-A797-C164-2F0CFEC1884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DF0FAF7-AE20-A474-7A35-EABE064AA3C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D644E0A-698F-932D-4D14-6A5E7F8D6B9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BCA0515-49E3-30FF-5192-7391D951995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95625DF-A1D8-3209-0D52-05785B7A205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481E773-2817-1C0F-C443-5291315C81A5}"/>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335C0892-545F-B1E3-1FBF-099EB2FE0E99}"/>
              </a:ext>
            </a:extLst>
          </p:cNvPr>
          <p:cNvSpPr>
            <a:spLocks noChangeArrowheads="1"/>
          </p:cNvSpPr>
          <p:nvPr/>
        </p:nvSpPr>
        <p:spPr bwMode="auto">
          <a:xfrm>
            <a:off x="741974" y="2090172"/>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 Find the value of the digit 5 in each number:</a:t>
            </a:r>
          </a:p>
          <a:p>
            <a:r>
              <a:rPr lang="en-CA" sz="2800" dirty="0"/>
              <a:t>a) 5 482</a:t>
            </a:r>
          </a:p>
          <a:p>
            <a:endParaRPr lang="en-CA" sz="2800" dirty="0"/>
          </a:p>
          <a:p>
            <a:r>
              <a:rPr lang="en-CA" sz="2800" dirty="0"/>
              <a:t>b) 3 615</a:t>
            </a:r>
          </a:p>
          <a:p>
            <a:endParaRPr lang="en-CA" sz="2800" dirty="0"/>
          </a:p>
          <a:p>
            <a:r>
              <a:rPr lang="en-CA" sz="2800" dirty="0"/>
              <a:t>c) 25 904</a:t>
            </a:r>
            <a:endParaRPr lang="en-CA" sz="3200" dirty="0"/>
          </a:p>
        </p:txBody>
      </p:sp>
    </p:spTree>
    <p:extLst>
      <p:ext uri="{BB962C8B-B14F-4D97-AF65-F5344CB8AC3E}">
        <p14:creationId xmlns:p14="http://schemas.microsoft.com/office/powerpoint/2010/main" val="1885359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F8FB2-E8BB-4369-A512-4046684597F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F51F774-0A05-83FF-EB01-69E7996FF44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95462BEF-F7F5-0AFE-A410-2EF410F3254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CDEED6A-7064-C235-E0BA-189B5283E3A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F759B45-CD88-789E-D770-D7DFF5B8124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DC3C003-729A-4DCD-9CCD-874D23615614}"/>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1D16762B-0173-D01D-1265-A78E86B02AEC}"/>
              </a:ext>
            </a:extLst>
          </p:cNvPr>
          <p:cNvSpPr>
            <a:spLocks noChangeArrowheads="1"/>
          </p:cNvSpPr>
          <p:nvPr/>
        </p:nvSpPr>
        <p:spPr bwMode="auto">
          <a:xfrm>
            <a:off x="659185" y="2573506"/>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19. Write three numbers between 8 200 and 8 300.</a:t>
            </a:r>
          </a:p>
        </p:txBody>
      </p:sp>
    </p:spTree>
    <p:extLst>
      <p:ext uri="{BB962C8B-B14F-4D97-AF65-F5344CB8AC3E}">
        <p14:creationId xmlns:p14="http://schemas.microsoft.com/office/powerpoint/2010/main" val="3407186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807F4-36B7-9E38-5E47-9C39CD9A014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6E20C1B-FFFB-56CB-39AC-9EC5DC22894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CF312C3-930B-9C28-4508-092F2784FDE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713E1AC-BE13-7C7C-7D68-3A508F58324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BD823F4-5638-FCA3-0E8B-CFDF78BC7D9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1D85039-9A1F-A62C-9871-04D1B2799CF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B1BCF6CB-6160-B554-AD57-F4655364C71C}"/>
              </a:ext>
            </a:extLst>
          </p:cNvPr>
          <p:cNvSpPr>
            <a:spLocks noChangeArrowheads="1"/>
          </p:cNvSpPr>
          <p:nvPr/>
        </p:nvSpPr>
        <p:spPr bwMode="auto">
          <a:xfrm>
            <a:off x="659185" y="2054531"/>
            <a:ext cx="11532815"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20. Estimate:</a:t>
            </a:r>
          </a:p>
          <a:p>
            <a:r>
              <a:rPr lang="en-CA" sz="2800" dirty="0"/>
              <a:t>4 282 + 3 121</a:t>
            </a:r>
          </a:p>
          <a:p>
            <a:endParaRPr lang="en-CA" sz="2800" dirty="0"/>
          </a:p>
          <a:p>
            <a:endParaRPr lang="en-CA" sz="2800" dirty="0"/>
          </a:p>
          <a:p>
            <a:r>
              <a:rPr lang="en-CA" sz="2800" dirty="0"/>
              <a:t>Which is closer?</a:t>
            </a:r>
          </a:p>
          <a:p>
            <a:r>
              <a:rPr lang="en-CA" sz="2800" dirty="0"/>
              <a:t>a) 7 000</a:t>
            </a:r>
          </a:p>
          <a:p>
            <a:r>
              <a:rPr lang="en-CA" sz="2800" dirty="0"/>
              <a:t>b) 8 000</a:t>
            </a:r>
          </a:p>
        </p:txBody>
      </p:sp>
    </p:spTree>
    <p:extLst>
      <p:ext uri="{BB962C8B-B14F-4D97-AF65-F5344CB8AC3E}">
        <p14:creationId xmlns:p14="http://schemas.microsoft.com/office/powerpoint/2010/main" val="1718759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720DE-1F65-0FB8-DB2E-DDBB3708B0B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B1675F9-E604-0E2F-7971-561058AD5BA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6663594-EFAA-87CB-5BF5-2A8FDD66825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69AEF33-320E-A873-45F7-6E46FB2DBFD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C0F00F5-0BE0-3135-685D-93BA0344BB3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BF808EC-D720-F441-35C4-5C05F581284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3D9C2840-C229-11DD-6C2A-5D970ACCBA0D}"/>
              </a:ext>
            </a:extLst>
          </p:cNvPr>
          <p:cNvSpPr>
            <a:spLocks noChangeArrowheads="1"/>
          </p:cNvSpPr>
          <p:nvPr/>
        </p:nvSpPr>
        <p:spPr bwMode="auto">
          <a:xfrm>
            <a:off x="437660" y="1869867"/>
            <a:ext cx="11532815"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endParaRPr lang="en-CA" sz="2800" dirty="0"/>
          </a:p>
          <a:p>
            <a:r>
              <a:rPr lang="en-CA" sz="2800" dirty="0"/>
              <a:t>21. Which is greater?</a:t>
            </a:r>
          </a:p>
          <a:p>
            <a:r>
              <a:rPr lang="en-CA" sz="3200" dirty="0"/>
              <a:t>398 + 205 		or 		400 + 200</a:t>
            </a:r>
          </a:p>
        </p:txBody>
      </p:sp>
    </p:spTree>
    <p:extLst>
      <p:ext uri="{BB962C8B-B14F-4D97-AF65-F5344CB8AC3E}">
        <p14:creationId xmlns:p14="http://schemas.microsoft.com/office/powerpoint/2010/main" val="1926258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92BA8-675D-3029-E3C3-106EC4404D7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6782A08-76B4-E83F-001E-610780F180D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99D6819A-E364-B82C-CBB0-2B5AAA6E263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EF46A3A-33C3-3E1A-E7A5-06B952A9A7F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7A80387-C891-1F62-469D-3AC7765FE4B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C787553-6EA8-B883-D55A-97198B0D6BE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B869BC9A-4920-E8B1-B4E7-03A4F5680FE0}"/>
              </a:ext>
            </a:extLst>
          </p:cNvPr>
          <p:cNvSpPr>
            <a:spLocks noChangeArrowheads="1"/>
          </p:cNvSpPr>
          <p:nvPr/>
        </p:nvSpPr>
        <p:spPr bwMode="auto">
          <a:xfrm>
            <a:off x="659185" y="2285139"/>
            <a:ext cx="11532815"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22. </a:t>
            </a:r>
            <a:r>
              <a:rPr lang="en-CA" sz="3200" dirty="0"/>
              <a:t>4 500 = 45 hundreds</a:t>
            </a:r>
          </a:p>
          <a:p>
            <a:endParaRPr lang="en-CA" sz="3200" dirty="0"/>
          </a:p>
          <a:p>
            <a:r>
              <a:rPr lang="en-CA" sz="2800" dirty="0"/>
              <a:t>Is this true or false? Explain.</a:t>
            </a:r>
          </a:p>
        </p:txBody>
      </p:sp>
    </p:spTree>
    <p:extLst>
      <p:ext uri="{BB962C8B-B14F-4D97-AF65-F5344CB8AC3E}">
        <p14:creationId xmlns:p14="http://schemas.microsoft.com/office/powerpoint/2010/main" val="3611777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E2AB2-690F-1A11-9BEE-5E1C7F58ED9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D95368A-81F5-21DD-7C8E-AB39FCAA7CD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80F2FC33-E58C-EAC6-5D50-7B4A88FBEAC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6CACAF9-5FBF-B1C4-CA5E-3D87EDD79B7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CB719FE-8CF7-C74A-907C-82C136379F9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C26F504-311D-A8B0-ACFF-F6AD670EBA0E}"/>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8CF265AF-C320-A165-C7C3-E29B5B0A7B56}"/>
              </a:ext>
            </a:extLst>
          </p:cNvPr>
          <p:cNvSpPr>
            <a:spLocks noChangeArrowheads="1"/>
          </p:cNvSpPr>
          <p:nvPr/>
        </p:nvSpPr>
        <p:spPr bwMode="auto">
          <a:xfrm>
            <a:off x="659185" y="2038917"/>
            <a:ext cx="11532815"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23. Create a number that:</a:t>
            </a:r>
          </a:p>
          <a:p>
            <a:pPr marL="171450" indent="-171450">
              <a:buFont typeface="Arial" panose="020B0604020202020204" pitchFamily="34" charset="0"/>
              <a:buChar char="•"/>
            </a:pPr>
            <a:r>
              <a:rPr lang="en-CA" sz="3200" dirty="0"/>
              <a:t>is greater than 4 000</a:t>
            </a:r>
          </a:p>
          <a:p>
            <a:pPr marL="171450" indent="-171450">
              <a:buFont typeface="Arial" panose="020B0604020202020204" pitchFamily="34" charset="0"/>
              <a:buChar char="•"/>
            </a:pPr>
            <a:r>
              <a:rPr lang="en-CA" sz="3200" dirty="0"/>
              <a:t>is less than 5 000</a:t>
            </a:r>
          </a:p>
          <a:p>
            <a:pPr marL="171450" indent="-171450">
              <a:buFont typeface="Arial" panose="020B0604020202020204" pitchFamily="34" charset="0"/>
              <a:buChar char="•"/>
            </a:pPr>
            <a:r>
              <a:rPr lang="en-CA" sz="3200" dirty="0"/>
              <a:t>has a 6 in the tens place</a:t>
            </a:r>
          </a:p>
        </p:txBody>
      </p:sp>
    </p:spTree>
    <p:extLst>
      <p:ext uri="{BB962C8B-B14F-4D97-AF65-F5344CB8AC3E}">
        <p14:creationId xmlns:p14="http://schemas.microsoft.com/office/powerpoint/2010/main" val="1893285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CBE44-6E78-029B-64AF-B10F236FD2B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98372DE-BA50-88DE-5E10-B5CF8FC614F5}"/>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3059569-C1A1-4677-E2A7-8F55AABD760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C29C0CC-38C9-F0D7-55CD-AADA5D8BEE6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C047002-B621-129A-D268-8F1B7E085C4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25C3067-0488-DEA8-0C34-0F494BDFE55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5EDDAE91-E544-11F6-6F47-522C0B683AC6}"/>
              </a:ext>
            </a:extLst>
          </p:cNvPr>
          <p:cNvSpPr>
            <a:spLocks noChangeArrowheads="1"/>
          </p:cNvSpPr>
          <p:nvPr/>
        </p:nvSpPr>
        <p:spPr bwMode="auto">
          <a:xfrm>
            <a:off x="659185" y="2123393"/>
            <a:ext cx="1153281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3200" dirty="0"/>
              <a:t>24. A number has:</a:t>
            </a:r>
          </a:p>
          <a:p>
            <a:pPr marL="171450" indent="-171450">
              <a:buFont typeface="Arial" panose="020B0604020202020204" pitchFamily="34" charset="0"/>
              <a:buChar char="•"/>
            </a:pPr>
            <a:r>
              <a:rPr lang="en-CA" sz="3600" dirty="0"/>
              <a:t>3 in the thousands place</a:t>
            </a:r>
          </a:p>
          <a:p>
            <a:pPr marL="171450" indent="-171450">
              <a:buFont typeface="Arial" panose="020B0604020202020204" pitchFamily="34" charset="0"/>
              <a:buChar char="•"/>
            </a:pPr>
            <a:r>
              <a:rPr lang="en-CA" sz="3600" dirty="0"/>
              <a:t>0 in the hundreds place</a:t>
            </a:r>
          </a:p>
          <a:p>
            <a:pPr marL="171450" indent="-171450">
              <a:buFont typeface="Arial" panose="020B0604020202020204" pitchFamily="34" charset="0"/>
              <a:buChar char="•"/>
            </a:pPr>
            <a:r>
              <a:rPr lang="en-CA" sz="3600" dirty="0"/>
              <a:t>8 in the tens place</a:t>
            </a:r>
          </a:p>
          <a:p>
            <a:pPr marL="171450" indent="-171450">
              <a:buFont typeface="Arial" panose="020B0604020202020204" pitchFamily="34" charset="0"/>
              <a:buChar char="•"/>
            </a:pPr>
            <a:r>
              <a:rPr lang="en-CA" sz="3600" dirty="0"/>
              <a:t>5 in the ones place</a:t>
            </a:r>
          </a:p>
          <a:p>
            <a:endParaRPr lang="en-CA" sz="3200" dirty="0"/>
          </a:p>
          <a:p>
            <a:r>
              <a:rPr lang="en-CA" sz="3200" dirty="0"/>
              <a:t>What is the number?</a:t>
            </a:r>
            <a:endParaRPr lang="en-CA" sz="3600" dirty="0"/>
          </a:p>
        </p:txBody>
      </p:sp>
    </p:spTree>
    <p:extLst>
      <p:ext uri="{BB962C8B-B14F-4D97-AF65-F5344CB8AC3E}">
        <p14:creationId xmlns:p14="http://schemas.microsoft.com/office/powerpoint/2010/main" val="725977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5C03D-C027-1A40-4E5D-D46CE86A1C8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B3A4049-3C72-455C-BDA2-0360AAE9D72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A011269-E9F5-7F28-E0BB-81FF0036D1D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020B003-874C-FACA-2E96-3EF8F38DB81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4F5B134-3162-DD26-4371-A3B9270B8B2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9C4264B-CCCB-B3EF-3D8D-80F09AEBD06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DBEED5D5-58AB-8978-DD8A-EA1D28438EB0}"/>
              </a:ext>
            </a:extLst>
          </p:cNvPr>
          <p:cNvSpPr>
            <a:spLocks noChangeArrowheads="1"/>
          </p:cNvSpPr>
          <p:nvPr/>
        </p:nvSpPr>
        <p:spPr bwMode="auto">
          <a:xfrm>
            <a:off x="659185" y="2054531"/>
            <a:ext cx="936565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3200" dirty="0"/>
              <a:t>25. Write a number that is </a:t>
            </a:r>
            <a:r>
              <a:rPr lang="en-CA" sz="3600" dirty="0"/>
              <a:t>close to 10 000 but less than 10 000.</a:t>
            </a:r>
          </a:p>
          <a:p>
            <a:endParaRPr lang="en-CA" sz="3600" dirty="0"/>
          </a:p>
          <a:p>
            <a:r>
              <a:rPr lang="en-CA" sz="3200" dirty="0"/>
              <a:t>Explain how you know it is close.</a:t>
            </a:r>
            <a:endParaRPr lang="en-CA" sz="3600" dirty="0"/>
          </a:p>
        </p:txBody>
      </p:sp>
    </p:spTree>
    <p:extLst>
      <p:ext uri="{BB962C8B-B14F-4D97-AF65-F5344CB8AC3E}">
        <p14:creationId xmlns:p14="http://schemas.microsoft.com/office/powerpoint/2010/main" val="3649103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C9B0B-39BC-62E9-C6AF-1AFB9067CA5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C108815-BD9E-5E82-83A6-DD30EF9D479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FE99407-E5E4-D969-947F-D8BDABAAEAF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248A961-64FB-21E2-E727-FA211BFDBFC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9D19408-F8BE-1258-B024-19E620535C1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87604B1-C48B-5777-2DF0-114541B41F16}"/>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9E47972F-F63E-4D2B-CC73-7EB9A186BC38}"/>
              </a:ext>
            </a:extLst>
          </p:cNvPr>
          <p:cNvSpPr>
            <a:spLocks noChangeArrowheads="1"/>
          </p:cNvSpPr>
          <p:nvPr/>
        </p:nvSpPr>
        <p:spPr bwMode="auto">
          <a:xfrm>
            <a:off x="659185" y="2244060"/>
            <a:ext cx="11532815"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26. Create a number that:</a:t>
            </a:r>
          </a:p>
          <a:p>
            <a:r>
              <a:rPr lang="en-CA" sz="3200" dirty="0"/>
              <a:t>is between 4 000 and 5 000</a:t>
            </a:r>
          </a:p>
          <a:p>
            <a:r>
              <a:rPr lang="en-CA" sz="3200" dirty="0"/>
              <a:t>has a 6 in the tens place</a:t>
            </a:r>
          </a:p>
          <a:p>
            <a:endParaRPr lang="en-CA" sz="2800" dirty="0"/>
          </a:p>
          <a:p>
            <a:r>
              <a:rPr lang="en-CA" sz="2800" dirty="0"/>
              <a:t>Explain how you know your number meets both conditions.</a:t>
            </a:r>
            <a:endParaRPr lang="en-CA" sz="3200" dirty="0"/>
          </a:p>
        </p:txBody>
      </p:sp>
    </p:spTree>
    <p:extLst>
      <p:ext uri="{BB962C8B-B14F-4D97-AF65-F5344CB8AC3E}">
        <p14:creationId xmlns:p14="http://schemas.microsoft.com/office/powerpoint/2010/main" val="308141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08F3C-4E4D-0DDE-820D-9B496DD2B74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2382195-C822-5CFA-CCB4-4025B767029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844FE41-7178-0356-694E-CA18E2EC128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7BCD690-7A4C-1384-1521-0CAF311DC96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4E975FD-CDD5-623F-E69D-9C04677A65E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03F2ED3-C720-F870-0F1E-735C3CB5FEC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8912C20B-FD87-4181-04C6-3D0238C013EB}"/>
              </a:ext>
            </a:extLst>
          </p:cNvPr>
          <p:cNvSpPr>
            <a:spLocks noChangeArrowheads="1"/>
          </p:cNvSpPr>
          <p:nvPr/>
        </p:nvSpPr>
        <p:spPr bwMode="auto">
          <a:xfrm>
            <a:off x="659185" y="2268151"/>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endParaRPr lang="en-CA" sz="2800" dirty="0"/>
          </a:p>
          <a:p>
            <a:r>
              <a:rPr lang="en-CA" sz="2800" dirty="0"/>
              <a:t>27. Find two different ways to make 5 000 using addition.</a:t>
            </a:r>
          </a:p>
          <a:p>
            <a:r>
              <a:rPr lang="en-CA" sz="2800" dirty="0"/>
              <a:t>Show your thinking.</a:t>
            </a:r>
            <a:endParaRPr lang="en-CA" sz="3200" dirty="0"/>
          </a:p>
        </p:txBody>
      </p:sp>
    </p:spTree>
    <p:extLst>
      <p:ext uri="{BB962C8B-B14F-4D97-AF65-F5344CB8AC3E}">
        <p14:creationId xmlns:p14="http://schemas.microsoft.com/office/powerpoint/2010/main" val="232381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419CD-EEC2-596B-AEAB-04879C6CCBA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4F7BD9C-E30E-5C95-91F8-AE96B046983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025F83E-6614-F7D2-2202-EA2DA57DDAE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075B3E4-16E4-84C5-637A-D1AA931F230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91B2A09-E52F-A378-10DF-726EFC25AC4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7F383A4-FFE3-BDE9-37BD-355ED22024E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6B0991A6-90D8-A28F-396C-9DFB8EC2C413}"/>
              </a:ext>
            </a:extLst>
          </p:cNvPr>
          <p:cNvSpPr>
            <a:spLocks noChangeArrowheads="1"/>
          </p:cNvSpPr>
          <p:nvPr/>
        </p:nvSpPr>
        <p:spPr bwMode="auto">
          <a:xfrm>
            <a:off x="659186" y="2052708"/>
            <a:ext cx="103805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endParaRPr lang="en-CA" sz="2800" dirty="0"/>
          </a:p>
          <a:p>
            <a:r>
              <a:rPr lang="en-CA" sz="2800" dirty="0"/>
              <a:t>28. Create two addition expressions that both have a sum close to 3 000.</a:t>
            </a:r>
          </a:p>
          <a:p>
            <a:r>
              <a:rPr lang="en-CA" sz="2800" dirty="0"/>
              <a:t>Explain how you know which sum is greater.</a:t>
            </a:r>
          </a:p>
        </p:txBody>
      </p:sp>
    </p:spTree>
    <p:extLst>
      <p:ext uri="{BB962C8B-B14F-4D97-AF65-F5344CB8AC3E}">
        <p14:creationId xmlns:p14="http://schemas.microsoft.com/office/powerpoint/2010/main" val="213344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7B1EE-3710-CD68-5860-9A8B5A68B32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D03A7C1-6903-3B69-C3D5-1CDEEB8B5D2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A0C8225-D99D-8532-EC3C-306787FF03D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271365C-D747-293B-96C9-212D437709F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503F79E-1D09-83C5-D89E-32D266E7DA6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3B630B0-F489-2ABF-8833-EC0B7A517D9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FE974176-65E4-6DE0-F1B4-E12641B892FC}"/>
              </a:ext>
            </a:extLst>
          </p:cNvPr>
          <p:cNvSpPr>
            <a:spLocks noChangeArrowheads="1"/>
          </p:cNvSpPr>
          <p:nvPr/>
        </p:nvSpPr>
        <p:spPr bwMode="auto">
          <a:xfrm>
            <a:off x="741974" y="2090173"/>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What place is the digit 7 in each number?</a:t>
            </a:r>
          </a:p>
          <a:p>
            <a:pPr marL="514350" indent="-514350">
              <a:buAutoNum type="alphaLcParenR"/>
            </a:pPr>
            <a:r>
              <a:rPr lang="en-CA" sz="2800" dirty="0"/>
              <a:t>7 245</a:t>
            </a:r>
          </a:p>
          <a:p>
            <a:pPr marL="514350" indent="-514350">
              <a:buAutoNum type="alphaLcParenR"/>
            </a:pPr>
            <a:endParaRPr lang="en-CA" sz="2800" dirty="0"/>
          </a:p>
          <a:p>
            <a:r>
              <a:rPr lang="en-CA" sz="2800" dirty="0"/>
              <a:t>b) 3 478</a:t>
            </a:r>
          </a:p>
          <a:p>
            <a:endParaRPr lang="en-CA" sz="2800" dirty="0"/>
          </a:p>
          <a:p>
            <a:r>
              <a:rPr lang="en-CA" sz="2800" dirty="0"/>
              <a:t>c) 17 032</a:t>
            </a:r>
            <a:endParaRPr lang="en-CA" sz="3200" dirty="0"/>
          </a:p>
        </p:txBody>
      </p:sp>
    </p:spTree>
    <p:extLst>
      <p:ext uri="{BB962C8B-B14F-4D97-AF65-F5344CB8AC3E}">
        <p14:creationId xmlns:p14="http://schemas.microsoft.com/office/powerpoint/2010/main" val="14642653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B2873-5A9E-56D1-CABD-C44F1C4FB03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5B9F34C-FB4F-B64B-679A-57626ED24AF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959F5B6-8C2F-58D3-4F10-63DD0139A8D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B6008A2-28FA-17BE-B0D2-559F32D8358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6EA1F17-A8A7-FF4E-C00C-233AA3F9CC0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C1F1EEE-F1C6-4729-39B1-50F7C493D82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FCDEF1E4-6C2F-0A02-FD6D-7C2DB2266D0F}"/>
              </a:ext>
            </a:extLst>
          </p:cNvPr>
          <p:cNvSpPr>
            <a:spLocks noChangeArrowheads="1"/>
          </p:cNvSpPr>
          <p:nvPr/>
        </p:nvSpPr>
        <p:spPr bwMode="auto">
          <a:xfrm>
            <a:off x="659186" y="2237374"/>
            <a:ext cx="10380522"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29. Estimate the sum of </a:t>
            </a:r>
            <a:r>
              <a:rPr lang="en-CA" sz="3200" dirty="0"/>
              <a:t>4 282 + 3 121.</a:t>
            </a:r>
          </a:p>
          <a:p>
            <a:r>
              <a:rPr lang="en-CA" sz="2800" dirty="0"/>
              <a:t>Explain the strategy you used and why your estimate is reasonable.</a:t>
            </a:r>
          </a:p>
        </p:txBody>
      </p:sp>
    </p:spTree>
    <p:extLst>
      <p:ext uri="{BB962C8B-B14F-4D97-AF65-F5344CB8AC3E}">
        <p14:creationId xmlns:p14="http://schemas.microsoft.com/office/powerpoint/2010/main" val="400965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CAFFA-381C-EAD7-22C0-C7587A8912B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80B951A-ED07-2904-B907-A568173B103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4197D1C-594B-B04F-E2F7-6BD1443DD28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4739106-F58A-A522-BD64-FE4B1B169E6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679B975-2925-4B76-8534-31AB95B84E2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04A273C-331D-77F7-0200-7AF597E8673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99335F7-36F4-2B14-9F9C-5DA4D56F526D}"/>
              </a:ext>
            </a:extLst>
          </p:cNvPr>
          <p:cNvSpPr>
            <a:spLocks noChangeArrowheads="1"/>
          </p:cNvSpPr>
          <p:nvPr/>
        </p:nvSpPr>
        <p:spPr bwMode="auto">
          <a:xfrm>
            <a:off x="659186" y="2452817"/>
            <a:ext cx="1038052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30. Show two different ways to </a:t>
            </a:r>
            <a:r>
              <a:rPr lang="en-CA" sz="3200" dirty="0"/>
              <a:t>break apart 4 500.</a:t>
            </a:r>
          </a:p>
          <a:p>
            <a:r>
              <a:rPr lang="en-CA" sz="2800" dirty="0"/>
              <a:t>Explain how both ways still represent the same number.</a:t>
            </a:r>
          </a:p>
        </p:txBody>
      </p:sp>
    </p:spTree>
    <p:extLst>
      <p:ext uri="{BB962C8B-B14F-4D97-AF65-F5344CB8AC3E}">
        <p14:creationId xmlns:p14="http://schemas.microsoft.com/office/powerpoint/2010/main" val="11881341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D1927-4A26-7690-6B8F-B49B4D73584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AF9D327-E1A7-491C-F7AB-2C977B62217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317D184-A45B-891C-4DA4-55C7D6513D4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6135270-0F56-21F2-F416-4095F771EA8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CD56DFF-804C-5221-2845-DC8645B1AE3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1F69273-02F0-3468-BBDB-FCC616C1EC04}"/>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497D9694-97EB-FB10-3529-BE977BF797A0}"/>
              </a:ext>
            </a:extLst>
          </p:cNvPr>
          <p:cNvSpPr>
            <a:spLocks noChangeArrowheads="1"/>
          </p:cNvSpPr>
          <p:nvPr/>
        </p:nvSpPr>
        <p:spPr bwMode="auto">
          <a:xfrm>
            <a:off x="681488" y="2305615"/>
            <a:ext cx="1038052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31. A student says:</a:t>
            </a:r>
          </a:p>
          <a:p>
            <a:r>
              <a:rPr lang="en-CA" sz="2800" dirty="0"/>
              <a:t>“4 500 is the same as 45 tens.”</a:t>
            </a:r>
          </a:p>
          <a:p>
            <a:endParaRPr lang="en-CA" sz="2800" dirty="0"/>
          </a:p>
          <a:p>
            <a:r>
              <a:rPr lang="en-CA" sz="2800" dirty="0"/>
              <a:t>Do you agree or disagree?</a:t>
            </a:r>
          </a:p>
          <a:p>
            <a:r>
              <a:rPr lang="en-CA" sz="2800" dirty="0"/>
              <a:t>Explain your thinking.</a:t>
            </a:r>
          </a:p>
        </p:txBody>
      </p:sp>
    </p:spTree>
    <p:extLst>
      <p:ext uri="{BB962C8B-B14F-4D97-AF65-F5344CB8AC3E}">
        <p14:creationId xmlns:p14="http://schemas.microsoft.com/office/powerpoint/2010/main" val="29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7A368-2418-ABB2-1481-A8C39888149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784E8B1-260C-0772-EF23-46712E9CCB8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A344568-70DB-6285-F12D-FC13D73869F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40F35C8-8EE4-FA30-7B39-6C7564E680C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230C8D4-9E81-B274-BA0E-5A1045021DE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B3C3F39-1B32-CA70-6C81-CF187F7FC8C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D33FEC4B-868B-A877-360D-ECD977C3639D}"/>
              </a:ext>
            </a:extLst>
          </p:cNvPr>
          <p:cNvSpPr>
            <a:spLocks noChangeArrowheads="1"/>
          </p:cNvSpPr>
          <p:nvPr/>
        </p:nvSpPr>
        <p:spPr bwMode="auto">
          <a:xfrm>
            <a:off x="681488" y="2444115"/>
            <a:ext cx="1038052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32. Which number is greater: </a:t>
            </a:r>
            <a:r>
              <a:rPr lang="en-CA" sz="3200" dirty="0"/>
              <a:t>4 398 or 4 305</a:t>
            </a:r>
            <a:r>
              <a:rPr lang="en-CA" sz="2800" dirty="0"/>
              <a:t>?</a:t>
            </a:r>
          </a:p>
          <a:p>
            <a:r>
              <a:rPr lang="en-CA" sz="2800" dirty="0"/>
              <a:t>Explain how you know using place value.</a:t>
            </a:r>
          </a:p>
        </p:txBody>
      </p:sp>
    </p:spTree>
    <p:extLst>
      <p:ext uri="{BB962C8B-B14F-4D97-AF65-F5344CB8AC3E}">
        <p14:creationId xmlns:p14="http://schemas.microsoft.com/office/powerpoint/2010/main" val="32398031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39DEA-C0F3-9837-576A-1AA74C8BA11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4E4EEDF-59F3-4E6F-9CA6-5958811BC90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84DB82FE-6911-D1C4-563E-F2B98BA9170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392C833-AF45-4A16-C906-EECDCD97E0E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EF94C50-C72A-C902-C707-2A171833E80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B2D00E6-7FF4-72D1-2D56-7FB738B89FE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58696EE-96F0-AA24-CB76-58A7A58A453B}"/>
              </a:ext>
            </a:extLst>
          </p:cNvPr>
          <p:cNvSpPr>
            <a:spLocks noChangeArrowheads="1"/>
          </p:cNvSpPr>
          <p:nvPr/>
        </p:nvSpPr>
        <p:spPr bwMode="auto">
          <a:xfrm>
            <a:off x="681488" y="2244060"/>
            <a:ext cx="10380522"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33. What number makes this true?</a:t>
            </a:r>
          </a:p>
          <a:p>
            <a:endParaRPr lang="en-CA" sz="3200" dirty="0"/>
          </a:p>
          <a:p>
            <a:r>
              <a:rPr lang="en-CA" sz="3200" dirty="0"/>
              <a:t>3 245 + _____ = 4 000</a:t>
            </a:r>
          </a:p>
          <a:p>
            <a:endParaRPr lang="en-CA" sz="2800" dirty="0"/>
          </a:p>
          <a:p>
            <a:r>
              <a:rPr lang="en-CA" sz="2800" dirty="0"/>
              <a:t>Explain how you figured it out.</a:t>
            </a:r>
          </a:p>
        </p:txBody>
      </p:sp>
    </p:spTree>
    <p:extLst>
      <p:ext uri="{BB962C8B-B14F-4D97-AF65-F5344CB8AC3E}">
        <p14:creationId xmlns:p14="http://schemas.microsoft.com/office/powerpoint/2010/main" val="3168066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D6ABC-D17D-C288-09AD-A555D4499E0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53754AC-D26D-1E67-E115-931410CA96C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C37F2F6-EE09-AC68-7217-2D4C9363A4E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03151E6-7A83-920F-650D-EDE1E25F617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4AA9A74-B588-7944-AAC0-A0720AFAB86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7829E8D-E857-A690-32CE-6CB86A8518E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DE4C3A4-D466-B1E4-5473-C6EEB3E79385}"/>
              </a:ext>
            </a:extLst>
          </p:cNvPr>
          <p:cNvSpPr>
            <a:spLocks noChangeArrowheads="1"/>
          </p:cNvSpPr>
          <p:nvPr/>
        </p:nvSpPr>
        <p:spPr bwMode="auto">
          <a:xfrm>
            <a:off x="681488" y="2505003"/>
            <a:ext cx="10380522"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endParaRPr lang="en-CA" sz="2800" dirty="0"/>
          </a:p>
          <a:p>
            <a:r>
              <a:rPr lang="en-CA" sz="2800" dirty="0"/>
              <a:t>34. Write three different numbers between </a:t>
            </a:r>
            <a:r>
              <a:rPr lang="en-CA" sz="3200" dirty="0"/>
              <a:t>6 400 and 6 500.</a:t>
            </a:r>
          </a:p>
          <a:p>
            <a:r>
              <a:rPr lang="en-CA" sz="2800" dirty="0"/>
              <a:t>Explain how you know each number fits.</a:t>
            </a:r>
          </a:p>
        </p:txBody>
      </p:sp>
    </p:spTree>
    <p:extLst>
      <p:ext uri="{BB962C8B-B14F-4D97-AF65-F5344CB8AC3E}">
        <p14:creationId xmlns:p14="http://schemas.microsoft.com/office/powerpoint/2010/main" val="18355509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BF038-4647-4A1E-429B-E3438BD29F6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EA0BC76-7AB8-4DC0-835C-DC65EE908E6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E9074D5-5961-6AA2-563E-5D321BDD4C8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BAD8937-0D4D-F8ED-F9B9-69754A525B6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C71E817-5F02-CFBF-7234-FFAFFD0FDC0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A8016A9-E41D-DE6F-00D6-698C4771D48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FC20A9C6-75E8-0584-29E2-BDF6CB881B54}"/>
              </a:ext>
            </a:extLst>
          </p:cNvPr>
          <p:cNvSpPr>
            <a:spLocks noChangeArrowheads="1"/>
          </p:cNvSpPr>
          <p:nvPr/>
        </p:nvSpPr>
        <p:spPr bwMode="auto">
          <a:xfrm>
            <a:off x="681488" y="2289560"/>
            <a:ext cx="10380522"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35. Which one doesn’t belong?</a:t>
            </a:r>
          </a:p>
          <a:p>
            <a:r>
              <a:rPr lang="en-CA" sz="3200" dirty="0"/>
              <a:t>a) 4 500  b) 4 050  c) 4 005  d) 4 555</a:t>
            </a:r>
          </a:p>
          <a:p>
            <a:endParaRPr lang="en-CA" sz="2800" dirty="0"/>
          </a:p>
          <a:p>
            <a:r>
              <a:rPr lang="en-CA" sz="2800" dirty="0"/>
              <a:t>Explain your reasoning.</a:t>
            </a:r>
          </a:p>
        </p:txBody>
      </p:sp>
    </p:spTree>
    <p:extLst>
      <p:ext uri="{BB962C8B-B14F-4D97-AF65-F5344CB8AC3E}">
        <p14:creationId xmlns:p14="http://schemas.microsoft.com/office/powerpoint/2010/main" val="3767914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FAB85-930A-9934-AC8C-8E6722E4834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30CE9DB-13BD-B765-7B3F-09DFC818BD3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288696D-E370-D899-09C7-021EFB7928B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1F26B7D-22A4-AFDF-E670-3A536B153B6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B5743EF-0C2E-E498-A035-6E731E528F0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AE0E366-1D60-9838-762A-2443A8C473C0}"/>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DB215A3-FB5F-8691-C5BB-783A5C9257C0}"/>
              </a:ext>
            </a:extLst>
          </p:cNvPr>
          <p:cNvSpPr>
            <a:spLocks noChangeArrowheads="1"/>
          </p:cNvSpPr>
          <p:nvPr/>
        </p:nvSpPr>
        <p:spPr bwMode="auto">
          <a:xfrm>
            <a:off x="681488" y="2535781"/>
            <a:ext cx="1038052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36. A number is very close to 10 000, but it is less than 10 000.</a:t>
            </a:r>
          </a:p>
          <a:p>
            <a:r>
              <a:rPr lang="en-CA" sz="2800" dirty="0"/>
              <a:t>What might the number be?</a:t>
            </a:r>
          </a:p>
          <a:p>
            <a:r>
              <a:rPr lang="en-CA" sz="2800" dirty="0"/>
              <a:t>Explain how you know it is close.</a:t>
            </a:r>
          </a:p>
        </p:txBody>
      </p:sp>
    </p:spTree>
    <p:extLst>
      <p:ext uri="{BB962C8B-B14F-4D97-AF65-F5344CB8AC3E}">
        <p14:creationId xmlns:p14="http://schemas.microsoft.com/office/powerpoint/2010/main" val="1785539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0117E-8E8E-19EE-B538-B17F225AAD4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7F4C0D8-A081-1B07-2A20-C3A0EEA1E36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A51BCC6B-F010-077D-C127-57B0D491683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EBA1509-A530-E4CF-B8F3-E4C39A6264B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2A0EF96-A808-1310-0648-02D4E100C95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658F30F-4F96-8943-B6FD-BB7C9529433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FCACC17-5FB9-68C0-667A-A76A220F9928}"/>
              </a:ext>
            </a:extLst>
          </p:cNvPr>
          <p:cNvSpPr>
            <a:spLocks noChangeArrowheads="1"/>
          </p:cNvSpPr>
          <p:nvPr/>
        </p:nvSpPr>
        <p:spPr bwMode="auto">
          <a:xfrm>
            <a:off x="681488" y="1858673"/>
            <a:ext cx="10380522" cy="273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endParaRPr lang="en-CA" sz="2800" dirty="0"/>
          </a:p>
          <a:p>
            <a:r>
              <a:rPr lang="en-CA" sz="2800" dirty="0"/>
              <a:t>37. Write a number that can be represented as:</a:t>
            </a:r>
          </a:p>
          <a:p>
            <a:r>
              <a:rPr lang="en-CA" sz="3200" dirty="0"/>
              <a:t>3 thousands + 14 hundreds</a:t>
            </a:r>
          </a:p>
          <a:p>
            <a:endParaRPr lang="en-CA" sz="2800" dirty="0"/>
          </a:p>
          <a:p>
            <a:r>
              <a:rPr lang="en-CA" sz="2800" dirty="0"/>
              <a:t>What is the number?</a:t>
            </a:r>
          </a:p>
          <a:p>
            <a:r>
              <a:rPr lang="en-CA" sz="2800" dirty="0"/>
              <a:t>Explain how you know.</a:t>
            </a:r>
          </a:p>
        </p:txBody>
      </p:sp>
    </p:spTree>
    <p:extLst>
      <p:ext uri="{BB962C8B-B14F-4D97-AF65-F5344CB8AC3E}">
        <p14:creationId xmlns:p14="http://schemas.microsoft.com/office/powerpoint/2010/main" val="1205088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08B00-A5A9-E678-49D7-76D1F47F5AC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D243249-15DD-F9C4-B2D8-369592532BC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2F43E87-31C8-1D90-EA1A-75AAC796405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78F1482-7628-610D-667F-09F9C1FEA91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EB4E5F7-0FD0-848B-A096-86C0B18CC59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D954BCE-5014-8C17-7920-38E54EDD0238}"/>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1DB19030-39E4-E07B-CDB7-803096C70A92}"/>
              </a:ext>
            </a:extLst>
          </p:cNvPr>
          <p:cNvSpPr>
            <a:spLocks noChangeArrowheads="1"/>
          </p:cNvSpPr>
          <p:nvPr/>
        </p:nvSpPr>
        <p:spPr bwMode="auto">
          <a:xfrm>
            <a:off x="681488" y="1725700"/>
            <a:ext cx="10380522"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38. Two students solved </a:t>
            </a:r>
            <a:r>
              <a:rPr lang="en-CA" sz="3200" dirty="0"/>
              <a:t>398 + 205</a:t>
            </a:r>
            <a:r>
              <a:rPr lang="en-CA" sz="2800" dirty="0"/>
              <a:t> in different ways:</a:t>
            </a:r>
          </a:p>
          <a:p>
            <a:r>
              <a:rPr lang="en-CA" sz="2800" dirty="0"/>
              <a:t>Student A:</a:t>
            </a:r>
          </a:p>
          <a:p>
            <a:r>
              <a:rPr lang="en-CA" sz="2800" dirty="0"/>
              <a:t>398 + 200 = 598</a:t>
            </a:r>
          </a:p>
          <a:p>
            <a:r>
              <a:rPr lang="en-CA" sz="2800" dirty="0"/>
              <a:t>598 + 5 = 603</a:t>
            </a:r>
          </a:p>
          <a:p>
            <a:endParaRPr lang="en-CA" sz="2400" dirty="0"/>
          </a:p>
          <a:p>
            <a:r>
              <a:rPr lang="en-CA" sz="2800" dirty="0"/>
              <a:t>Student B:</a:t>
            </a:r>
          </a:p>
          <a:p>
            <a:r>
              <a:rPr lang="en-CA" sz="2800" dirty="0"/>
              <a:t>400 + 205 = 605</a:t>
            </a:r>
          </a:p>
          <a:p>
            <a:r>
              <a:rPr lang="en-CA" sz="2800" dirty="0"/>
              <a:t>605 − 2 = 603</a:t>
            </a:r>
          </a:p>
          <a:p>
            <a:endParaRPr lang="en-CA" sz="2800" dirty="0"/>
          </a:p>
          <a:p>
            <a:r>
              <a:rPr lang="en-CA" sz="2800" dirty="0"/>
              <a:t>a) Explain how each student solved the problem</a:t>
            </a:r>
          </a:p>
          <a:p>
            <a:r>
              <a:rPr lang="en-CA" sz="2800" dirty="0"/>
              <a:t>b) Which strategy makes more sense to you? Why?</a:t>
            </a:r>
          </a:p>
        </p:txBody>
      </p:sp>
    </p:spTree>
    <p:extLst>
      <p:ext uri="{BB962C8B-B14F-4D97-AF65-F5344CB8AC3E}">
        <p14:creationId xmlns:p14="http://schemas.microsoft.com/office/powerpoint/2010/main" val="4243700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76A95-D805-8F61-F5BE-DCA5356E0C0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D2D6B00-734F-57B9-612B-069FCBF9FF1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2B7FEE8-D281-5662-29A4-DBD6483C6DE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A4E1C40-D5E1-6C93-57D3-CD5AD622CE3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B25A9CC-F40B-5D59-80A0-AD12C45229F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AB78947-1D1D-DA16-6F7B-F81C464CD3E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CD164B88-F28A-6474-FBE5-85CE02479C25}"/>
              </a:ext>
            </a:extLst>
          </p:cNvPr>
          <p:cNvSpPr>
            <a:spLocks noChangeArrowheads="1"/>
          </p:cNvSpPr>
          <p:nvPr/>
        </p:nvSpPr>
        <p:spPr bwMode="auto">
          <a:xfrm>
            <a:off x="741974" y="2090174"/>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 In which number does the digit 5 have the greatest value?</a:t>
            </a:r>
          </a:p>
          <a:p>
            <a:pPr marL="514350" indent="-514350">
              <a:buAutoNum type="alphaLcParenR"/>
            </a:pPr>
            <a:r>
              <a:rPr lang="en-CA" sz="2800" dirty="0"/>
              <a:t>5 234</a:t>
            </a:r>
          </a:p>
          <a:p>
            <a:pPr marL="514350" indent="-514350">
              <a:buAutoNum type="alphaLcParenR"/>
            </a:pPr>
            <a:endParaRPr lang="en-CA" sz="2800" dirty="0"/>
          </a:p>
          <a:p>
            <a:r>
              <a:rPr lang="en-CA" sz="2800" dirty="0"/>
              <a:t>b) 2 567</a:t>
            </a:r>
          </a:p>
          <a:p>
            <a:endParaRPr lang="en-CA" sz="2800" dirty="0"/>
          </a:p>
          <a:p>
            <a:r>
              <a:rPr lang="en-CA" sz="2800" dirty="0"/>
              <a:t>c) 15 432</a:t>
            </a:r>
            <a:endParaRPr lang="en-CA" sz="3200" dirty="0"/>
          </a:p>
        </p:txBody>
      </p:sp>
    </p:spTree>
    <p:extLst>
      <p:ext uri="{BB962C8B-B14F-4D97-AF65-F5344CB8AC3E}">
        <p14:creationId xmlns:p14="http://schemas.microsoft.com/office/powerpoint/2010/main" val="3211570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DB18C-FB71-414A-69D3-1F6CAEE1FFB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D1A8C91-2D2A-655A-47D8-560172AD038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C123FFF-024D-AC13-2EF4-49AA17778D8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9362C5D-A06E-857E-3F4D-A6169C3CB8E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25E9C7A-6208-048F-B50F-3BDCF48981F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E475327-0113-98AB-690A-F1F54F4B4BA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ACD998FA-B4B3-22BB-49C1-EA0C078D9EF6}"/>
              </a:ext>
            </a:extLst>
          </p:cNvPr>
          <p:cNvSpPr>
            <a:spLocks noChangeArrowheads="1"/>
          </p:cNvSpPr>
          <p:nvPr/>
        </p:nvSpPr>
        <p:spPr bwMode="auto">
          <a:xfrm>
            <a:off x="659185" y="2054531"/>
            <a:ext cx="1038052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39. What happens when you </a:t>
            </a:r>
            <a:r>
              <a:rPr lang="en-CA" sz="3200" dirty="0"/>
              <a:t>add 1 000 to a number</a:t>
            </a:r>
            <a:r>
              <a:rPr lang="en-CA" sz="2800" dirty="0"/>
              <a:t>?</a:t>
            </a:r>
          </a:p>
          <a:p>
            <a:r>
              <a:rPr lang="en-CA" sz="2800" dirty="0"/>
              <a:t>Give at least two examples and explain your thinking.</a:t>
            </a:r>
          </a:p>
        </p:txBody>
      </p:sp>
    </p:spTree>
    <p:extLst>
      <p:ext uri="{BB962C8B-B14F-4D97-AF65-F5344CB8AC3E}">
        <p14:creationId xmlns:p14="http://schemas.microsoft.com/office/powerpoint/2010/main" val="5205903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1FC21-D9EE-6364-52B8-E50FD7205B3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AA7797A-149E-6D02-A2B3-373DA6498CD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2E2C5BB-120F-016C-B8D5-58FAA744193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7C7F783-2304-9120-EBAF-EEFE76A3E34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DA7DB75-F9D2-C946-E2A0-D441C07B48D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FF95F37-3E0C-49F0-0BB1-B2B6A9E0C34C}"/>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2CD2FFE7-1B76-E0DF-E84F-9D90BFE8B84E}"/>
              </a:ext>
            </a:extLst>
          </p:cNvPr>
          <p:cNvSpPr>
            <a:spLocks noChangeArrowheads="1"/>
          </p:cNvSpPr>
          <p:nvPr/>
        </p:nvSpPr>
        <p:spPr bwMode="auto">
          <a:xfrm>
            <a:off x="659185" y="2054531"/>
            <a:ext cx="10380522"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40. Without calculating exactly, determine which is greater:</a:t>
            </a:r>
          </a:p>
          <a:p>
            <a:r>
              <a:rPr lang="en-CA" sz="3200" dirty="0"/>
              <a:t>49 × 6 	or 	50 × 6</a:t>
            </a:r>
          </a:p>
          <a:p>
            <a:endParaRPr lang="en-CA" sz="2800" dirty="0"/>
          </a:p>
          <a:p>
            <a:r>
              <a:rPr lang="en-CA" sz="2800" dirty="0"/>
              <a:t>Explain how you know.</a:t>
            </a:r>
          </a:p>
        </p:txBody>
      </p:sp>
    </p:spTree>
    <p:extLst>
      <p:ext uri="{BB962C8B-B14F-4D97-AF65-F5344CB8AC3E}">
        <p14:creationId xmlns:p14="http://schemas.microsoft.com/office/powerpoint/2010/main" val="5274940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99FE7-1949-AE8D-21C9-FCC1ECC789A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DE3E0CF-191C-DF8F-746D-C2F62A8D707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9A4FA9E-D052-D74A-696E-E675CF1CF6D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E1EA9F0-0427-6B96-06E5-923733BB047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E26D0E0-C010-FE42-98F4-394CBC1F26A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A6308BD-108A-D1AA-F333-6DA1B91B1D3C}"/>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E9823FD-8F85-B433-C88D-09C9E60E2BFF}"/>
              </a:ext>
            </a:extLst>
          </p:cNvPr>
          <p:cNvSpPr>
            <a:spLocks noChangeArrowheads="1"/>
          </p:cNvSpPr>
          <p:nvPr/>
        </p:nvSpPr>
        <p:spPr bwMode="auto">
          <a:xfrm>
            <a:off x="659185" y="1975950"/>
            <a:ext cx="10380522"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41. Create a number that:</a:t>
            </a:r>
          </a:p>
          <a:p>
            <a:pPr marL="171450" indent="-171450">
              <a:buFont typeface="Arial" panose="020B0604020202020204" pitchFamily="34" charset="0"/>
              <a:buChar char="•"/>
            </a:pPr>
            <a:r>
              <a:rPr lang="en-CA" sz="3200" dirty="0"/>
              <a:t>is greater than 2 500</a:t>
            </a:r>
          </a:p>
          <a:p>
            <a:pPr marL="171450" indent="-171450">
              <a:buFont typeface="Arial" panose="020B0604020202020204" pitchFamily="34" charset="0"/>
              <a:buChar char="•"/>
            </a:pPr>
            <a:r>
              <a:rPr lang="en-CA" sz="3200" dirty="0"/>
              <a:t>is less than 3 500</a:t>
            </a:r>
          </a:p>
          <a:p>
            <a:pPr marL="171450" indent="-171450">
              <a:buFont typeface="Arial" panose="020B0604020202020204" pitchFamily="34" charset="0"/>
              <a:buChar char="•"/>
            </a:pPr>
            <a:r>
              <a:rPr lang="en-CA" sz="3200" dirty="0"/>
              <a:t>has a 2 in the hundreds place</a:t>
            </a:r>
          </a:p>
          <a:p>
            <a:endParaRPr lang="en-CA" sz="2800" dirty="0"/>
          </a:p>
          <a:p>
            <a:r>
              <a:rPr lang="en-CA" sz="2800" dirty="0"/>
              <a:t>Explain how you know your number fits all conditions</a:t>
            </a:r>
          </a:p>
        </p:txBody>
      </p:sp>
    </p:spTree>
    <p:extLst>
      <p:ext uri="{BB962C8B-B14F-4D97-AF65-F5344CB8AC3E}">
        <p14:creationId xmlns:p14="http://schemas.microsoft.com/office/powerpoint/2010/main" val="381923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2AAB1-B75C-06DA-C053-9EC088023D2E}"/>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455103F-0ECC-75E2-7614-E964BDE530F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7050DA4-BEC5-F9D5-DCCA-7D7ABA8128C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9C85B2C-25AC-4B04-AFE6-1BE70A62291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FF6498B-FD7F-B9F7-AB04-C9BF0DF2115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6DBF6AB-65C1-A6B3-4A6A-67FC202F74E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0AA54F13-9FA8-CFB9-8CA8-A67F07E8073E}"/>
              </a:ext>
            </a:extLst>
          </p:cNvPr>
          <p:cNvSpPr>
            <a:spLocks noChangeArrowheads="1"/>
          </p:cNvSpPr>
          <p:nvPr/>
        </p:nvSpPr>
        <p:spPr bwMode="auto">
          <a:xfrm>
            <a:off x="659185" y="2167116"/>
            <a:ext cx="10380522"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42. Which fraction is greater: </a:t>
            </a:r>
            <a:r>
              <a:rPr lang="en-CA" sz="3200" dirty="0"/>
              <a:t>3/4 or 2/4?</a:t>
            </a:r>
          </a:p>
          <a:p>
            <a:endParaRPr lang="en-CA" sz="3200" dirty="0"/>
          </a:p>
          <a:p>
            <a:r>
              <a:rPr lang="en-CA" sz="2800" dirty="0"/>
              <a:t>Show your thinking using a model, numbers, or words</a:t>
            </a:r>
          </a:p>
        </p:txBody>
      </p:sp>
    </p:spTree>
    <p:extLst>
      <p:ext uri="{BB962C8B-B14F-4D97-AF65-F5344CB8AC3E}">
        <p14:creationId xmlns:p14="http://schemas.microsoft.com/office/powerpoint/2010/main" val="1393551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63B84-4E27-FAAE-756C-79C673F8B85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3B6FEC4-C2AE-3DDB-6F04-5FBE88F0968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A899B71-D4E5-E887-D785-40ACD6E0CD0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83B4F94-8EBE-26FC-F517-74641F8E098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E8E8DF2-511D-5927-2AEF-4F615BBBB6A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5108C72-F8D1-406A-D883-A718F98C9188}"/>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A1BC92F-15C3-CF9D-D3BE-994C27E7E686}"/>
              </a:ext>
            </a:extLst>
          </p:cNvPr>
          <p:cNvSpPr>
            <a:spLocks noChangeArrowheads="1"/>
          </p:cNvSpPr>
          <p:nvPr/>
        </p:nvSpPr>
        <p:spPr bwMode="auto">
          <a:xfrm>
            <a:off x="659185" y="2259449"/>
            <a:ext cx="1038052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43. Find two different fractions that are equal to 1/2.</a:t>
            </a:r>
          </a:p>
          <a:p>
            <a:endParaRPr lang="en-CA" sz="2800" dirty="0"/>
          </a:p>
          <a:p>
            <a:r>
              <a:rPr lang="en-CA" sz="2800" dirty="0"/>
              <a:t>Explain how you know they are equivalent.</a:t>
            </a:r>
          </a:p>
        </p:txBody>
      </p:sp>
    </p:spTree>
    <p:extLst>
      <p:ext uri="{BB962C8B-B14F-4D97-AF65-F5344CB8AC3E}">
        <p14:creationId xmlns:p14="http://schemas.microsoft.com/office/powerpoint/2010/main" val="10064555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91175-CECE-6EFF-4F7C-6DBAA2940B1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CBEE75D-9732-F54E-4AB1-838DC518ADC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8EE0D1CD-B6DC-2742-946A-E72D48D53EA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2E4C9C0-559C-6893-1974-FD90BBA62A2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3D11546-764A-39F6-3E38-BD74CF9660E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E245441-333A-F50E-5175-FD64F93C3FB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86D6FB81-06E7-E455-1950-CA077DC751BE}"/>
              </a:ext>
            </a:extLst>
          </p:cNvPr>
          <p:cNvSpPr>
            <a:spLocks noChangeArrowheads="1"/>
          </p:cNvSpPr>
          <p:nvPr/>
        </p:nvSpPr>
        <p:spPr bwMode="auto">
          <a:xfrm>
            <a:off x="659185" y="2054531"/>
            <a:ext cx="10380522"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44. A student says:</a:t>
            </a:r>
          </a:p>
          <a:p>
            <a:r>
              <a:rPr lang="en-CA" sz="3200" dirty="0"/>
              <a:t>“3/6 is greater than 1/2 because 3 is greater than 1.”</a:t>
            </a:r>
          </a:p>
          <a:p>
            <a:endParaRPr lang="en-CA" sz="3200" dirty="0"/>
          </a:p>
          <a:p>
            <a:r>
              <a:rPr lang="en-CA" sz="2800" dirty="0"/>
              <a:t>Do you agree or disagree?</a:t>
            </a:r>
          </a:p>
          <a:p>
            <a:r>
              <a:rPr lang="en-CA" sz="2800" dirty="0"/>
              <a:t>Explain your thinking.</a:t>
            </a:r>
          </a:p>
        </p:txBody>
      </p:sp>
    </p:spTree>
    <p:extLst>
      <p:ext uri="{BB962C8B-B14F-4D97-AF65-F5344CB8AC3E}">
        <p14:creationId xmlns:p14="http://schemas.microsoft.com/office/powerpoint/2010/main" val="36337486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734C4-2D15-44C5-EBAE-E5D5D975A8F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EB0F81E-FC7C-4A8E-EDBD-277E21CB8BCD}"/>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7FE440C-1829-B32C-33FA-4DB62DFDCA6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AC6F364-74F0-B737-7370-439120BCE23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09C4983-C9C6-3245-7C6E-702932957D4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54DE640-F8C0-7FE4-E4B8-B9B7DAA53EC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64B43336-17CF-6446-CCD0-53FBB33D13D0}"/>
              </a:ext>
            </a:extLst>
          </p:cNvPr>
          <p:cNvSpPr>
            <a:spLocks noChangeArrowheads="1"/>
          </p:cNvSpPr>
          <p:nvPr/>
        </p:nvSpPr>
        <p:spPr bwMode="auto">
          <a:xfrm>
            <a:off x="659185" y="2731640"/>
            <a:ext cx="1078196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45. Find two fractions that are </a:t>
            </a:r>
            <a:r>
              <a:rPr lang="en-CA" sz="3200" dirty="0"/>
              <a:t>greater than 1/2 but less than 1.</a:t>
            </a:r>
          </a:p>
          <a:p>
            <a:r>
              <a:rPr lang="en-CA" sz="2800" dirty="0"/>
              <a:t>Explain how you know.</a:t>
            </a:r>
          </a:p>
        </p:txBody>
      </p:sp>
    </p:spTree>
    <p:extLst>
      <p:ext uri="{BB962C8B-B14F-4D97-AF65-F5344CB8AC3E}">
        <p14:creationId xmlns:p14="http://schemas.microsoft.com/office/powerpoint/2010/main" val="5389072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98811-D6BB-D6CF-FF85-97F41BDBD1E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C09F10B-F263-1A49-AE79-8233D8287B7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10A8F90-117B-2334-1DD8-468E0726DC7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8AB6DA5-2C0B-6396-9E3F-929DCB18BD2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B0C1CD0-4D8B-BB23-CDD2-2745A694B89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4D35B4D-9376-1552-9261-878DE001926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42E1731-5631-D285-74BE-E8259DA91AF4}"/>
              </a:ext>
            </a:extLst>
          </p:cNvPr>
          <p:cNvSpPr>
            <a:spLocks noChangeArrowheads="1"/>
          </p:cNvSpPr>
          <p:nvPr/>
        </p:nvSpPr>
        <p:spPr bwMode="auto">
          <a:xfrm>
            <a:off x="659185" y="2516197"/>
            <a:ext cx="1078196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46. Show a model (drawing, number line, or objects) to prove that </a:t>
            </a:r>
            <a:r>
              <a:rPr lang="en-CA" sz="3200" dirty="0"/>
              <a:t>2/4 = 1/2.</a:t>
            </a:r>
          </a:p>
          <a:p>
            <a:r>
              <a:rPr lang="en-CA" sz="2800" dirty="0"/>
              <a:t>Explain your thinking.</a:t>
            </a:r>
          </a:p>
        </p:txBody>
      </p:sp>
    </p:spTree>
    <p:extLst>
      <p:ext uri="{BB962C8B-B14F-4D97-AF65-F5344CB8AC3E}">
        <p14:creationId xmlns:p14="http://schemas.microsoft.com/office/powerpoint/2010/main" val="12151743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D0A9E-D186-1A78-5196-625C2593F21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A3FFD0C-4DF6-FA2C-14CE-527528984DD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5748D2D-FD84-47B9-5DB0-9F2F04C39ED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B2AA9C7-CE88-BAD9-EB64-EC3287440C5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8CB62F5-C973-FB10-E7D2-AB3562A8DA6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8DC5B97-0E70-5437-FBC8-09B830DD992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D41C694-1AD5-CCC4-1998-D14FCEAA1C0D}"/>
              </a:ext>
            </a:extLst>
          </p:cNvPr>
          <p:cNvSpPr>
            <a:spLocks noChangeArrowheads="1"/>
          </p:cNvSpPr>
          <p:nvPr/>
        </p:nvSpPr>
        <p:spPr bwMode="auto">
          <a:xfrm>
            <a:off x="659185" y="2516197"/>
            <a:ext cx="1078196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47. Without calculating exactly, decide whether</a:t>
            </a:r>
          </a:p>
          <a:p>
            <a:r>
              <a:rPr lang="en-CA" sz="3200" dirty="0"/>
              <a:t>3 982 + 2 105 is closer to 6 000 or 7 000.</a:t>
            </a:r>
          </a:p>
          <a:p>
            <a:r>
              <a:rPr lang="en-CA" sz="2800" dirty="0"/>
              <a:t>Explain how you know.</a:t>
            </a:r>
          </a:p>
        </p:txBody>
      </p:sp>
    </p:spTree>
    <p:extLst>
      <p:ext uri="{BB962C8B-B14F-4D97-AF65-F5344CB8AC3E}">
        <p14:creationId xmlns:p14="http://schemas.microsoft.com/office/powerpoint/2010/main" val="25498053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5929B-D25C-1351-3EAD-AFFB705AD5D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79F6FC5-1FE6-543B-5A9D-DA4574AFE10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09ED2270-C5B7-8962-72BA-C32AF234951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AE8A88E-F7F9-3219-0CAA-E7A7224F3BC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B73D1B1-86EF-0A24-A1CB-F35CFB621C1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5646F1D-796D-02A9-68C1-5DEFC1439F5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6BC5D359-8400-AD47-DEDB-27FB28757A12}"/>
              </a:ext>
            </a:extLst>
          </p:cNvPr>
          <p:cNvSpPr>
            <a:spLocks noChangeArrowheads="1"/>
          </p:cNvSpPr>
          <p:nvPr/>
        </p:nvSpPr>
        <p:spPr bwMode="auto">
          <a:xfrm>
            <a:off x="705017" y="2054531"/>
            <a:ext cx="10781966"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48. A school is collecting books for a fundraiser.</a:t>
            </a:r>
          </a:p>
          <a:p>
            <a:r>
              <a:rPr lang="en-CA" sz="2800" dirty="0"/>
              <a:t>They have collected 3 982 books so far and receive 2 105 more.</a:t>
            </a:r>
          </a:p>
          <a:p>
            <a:endParaRPr lang="en-CA" sz="2800" dirty="0"/>
          </a:p>
          <a:p>
            <a:r>
              <a:rPr lang="en-CA" sz="2800" dirty="0"/>
              <a:t>About how many books do they have now?</a:t>
            </a:r>
          </a:p>
          <a:p>
            <a:r>
              <a:rPr lang="en-CA" sz="2800" dirty="0"/>
              <a:t>Is the total closer to 6 000 or 7 000?</a:t>
            </a:r>
          </a:p>
          <a:p>
            <a:endParaRPr lang="en-CA" sz="2800" dirty="0"/>
          </a:p>
          <a:p>
            <a:r>
              <a:rPr lang="en-CA" sz="2800" dirty="0"/>
              <a:t>Explain how you know.</a:t>
            </a:r>
          </a:p>
        </p:txBody>
      </p:sp>
    </p:spTree>
    <p:extLst>
      <p:ext uri="{BB962C8B-B14F-4D97-AF65-F5344CB8AC3E}">
        <p14:creationId xmlns:p14="http://schemas.microsoft.com/office/powerpoint/2010/main" val="419362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B1934-050A-449A-2682-858BCAE977E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D0B2850-6562-9843-D030-3B9CCBEC3B3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894A72FF-5567-987A-0D96-C9FCD02BE01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8534E3F-C9BA-EB46-B91B-E534AA28FB4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494E779-3F09-61C0-BA31-B6FAF1DB0C3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58739A9-71BE-0D4E-70FC-72B5214D03A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6EF04FFA-C2B7-D6AA-FAAE-4CBE4FF66A40}"/>
              </a:ext>
            </a:extLst>
          </p:cNvPr>
          <p:cNvSpPr>
            <a:spLocks noChangeArrowheads="1"/>
          </p:cNvSpPr>
          <p:nvPr/>
        </p:nvSpPr>
        <p:spPr bwMode="auto">
          <a:xfrm>
            <a:off x="741974" y="2305618"/>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 Order each set from least to greatest:</a:t>
            </a:r>
          </a:p>
          <a:p>
            <a:pPr marL="514350" indent="-514350">
              <a:buAutoNum type="alphaLcParenR"/>
            </a:pPr>
            <a:r>
              <a:rPr lang="en-CA" sz="2800" dirty="0"/>
              <a:t>4 205, 4 025, 4 250</a:t>
            </a:r>
          </a:p>
          <a:p>
            <a:pPr marL="514350" indent="-514350">
              <a:buAutoNum type="alphaLcParenR"/>
            </a:pPr>
            <a:endParaRPr lang="en-CA" sz="2800" dirty="0"/>
          </a:p>
          <a:p>
            <a:pPr marL="514350" indent="-514350">
              <a:buAutoNum type="alphaLcParenR"/>
            </a:pPr>
            <a:endParaRPr lang="en-CA" sz="2800" dirty="0"/>
          </a:p>
          <a:p>
            <a:r>
              <a:rPr lang="en-CA" sz="2800" dirty="0"/>
              <a:t>b) 18 901, 18 091, 19 001</a:t>
            </a:r>
            <a:endParaRPr lang="en-CA" sz="3200" dirty="0"/>
          </a:p>
        </p:txBody>
      </p:sp>
    </p:spTree>
    <p:extLst>
      <p:ext uri="{BB962C8B-B14F-4D97-AF65-F5344CB8AC3E}">
        <p14:creationId xmlns:p14="http://schemas.microsoft.com/office/powerpoint/2010/main" val="29845685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12F20-A263-329E-688F-9C8E42CB035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9401833-A1DC-4AFE-12AE-2125432A42B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8FC2B9A5-5E1C-D197-F6CF-1B240A66452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E61C42A-3D93-0D7E-A5B9-15FD9160048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8C86311-49FE-5698-2A45-AB33FABFB2F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098B246-F978-B2B0-1CD2-DC25CD510686}"/>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36B8B30-A724-3BD5-FECD-BFD77D710161}"/>
              </a:ext>
            </a:extLst>
          </p:cNvPr>
          <p:cNvSpPr>
            <a:spLocks noChangeArrowheads="1"/>
          </p:cNvSpPr>
          <p:nvPr/>
        </p:nvSpPr>
        <p:spPr bwMode="auto">
          <a:xfrm>
            <a:off x="705017" y="2485418"/>
            <a:ext cx="1078196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49. A warehouse has 4 275 boxes.</a:t>
            </a:r>
          </a:p>
          <a:p>
            <a:r>
              <a:rPr lang="en-CA" sz="2800" dirty="0"/>
              <a:t>A shipment arrives with 1 850 more boxes.</a:t>
            </a:r>
          </a:p>
          <a:p>
            <a:endParaRPr lang="en-CA" sz="2800" dirty="0"/>
          </a:p>
          <a:p>
            <a:r>
              <a:rPr lang="en-CA" sz="2800" dirty="0"/>
              <a:t>About how many boxes are there now?</a:t>
            </a:r>
          </a:p>
          <a:p>
            <a:r>
              <a:rPr lang="en-CA" sz="2800" dirty="0"/>
              <a:t>Explain how you estimated your answer.</a:t>
            </a:r>
          </a:p>
        </p:txBody>
      </p:sp>
    </p:spTree>
    <p:extLst>
      <p:ext uri="{BB962C8B-B14F-4D97-AF65-F5344CB8AC3E}">
        <p14:creationId xmlns:p14="http://schemas.microsoft.com/office/powerpoint/2010/main" val="19697205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855B4-E2D7-1997-2A67-7577B5EE0C7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59F2935-C541-F1B8-F0E8-6F73BD49387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DBB29B0-512A-403C-7DFC-6224A01F2A5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C00CA3C-FAF3-A722-595D-EDED47B1949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EE0F82C-974E-DFF9-5C21-BA881EFB100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A787B02-7FB5-0D44-BD12-1A25F8135BF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7FC0D29-4F80-DFC0-7D07-8A0B97AD150D}"/>
              </a:ext>
            </a:extLst>
          </p:cNvPr>
          <p:cNvSpPr>
            <a:spLocks noChangeArrowheads="1"/>
          </p:cNvSpPr>
          <p:nvPr/>
        </p:nvSpPr>
        <p:spPr bwMode="auto">
          <a:xfrm>
            <a:off x="705017" y="2485418"/>
            <a:ext cx="1078196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50. A store had 5 000 stickers.</a:t>
            </a:r>
          </a:p>
          <a:p>
            <a:r>
              <a:rPr lang="en-CA" sz="2800" dirty="0"/>
              <a:t>They sold 1 975 stickers.</a:t>
            </a:r>
          </a:p>
          <a:p>
            <a:endParaRPr lang="en-CA" sz="2800" dirty="0"/>
          </a:p>
          <a:p>
            <a:r>
              <a:rPr lang="en-CA" sz="2800" dirty="0"/>
              <a:t>About how many stickers are left?</a:t>
            </a:r>
          </a:p>
          <a:p>
            <a:r>
              <a:rPr lang="en-CA" sz="2800" dirty="0"/>
              <a:t>Explain your thinking.</a:t>
            </a:r>
          </a:p>
        </p:txBody>
      </p:sp>
    </p:spTree>
    <p:extLst>
      <p:ext uri="{BB962C8B-B14F-4D97-AF65-F5344CB8AC3E}">
        <p14:creationId xmlns:p14="http://schemas.microsoft.com/office/powerpoint/2010/main" val="14792425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860D294-3E5B-DBD1-380F-F564A41C3402}"/>
            </a:ext>
          </a:extLst>
        </p:cNvPr>
        <p:cNvGrpSpPr/>
        <p:nvPr/>
      </p:nvGrpSpPr>
      <p:grpSpPr>
        <a:xfrm>
          <a:off x="0" y="0"/>
          <a:ext cx="0" cy="0"/>
          <a:chOff x="0" y="0"/>
          <a:chExt cx="0" cy="0"/>
        </a:xfrm>
      </p:grpSpPr>
      <p:sp>
        <p:nvSpPr>
          <p:cNvPr id="16" name="Text Box 2">
            <a:extLst>
              <a:ext uri="{FF2B5EF4-FFF2-40B4-BE49-F238E27FC236}">
                <a16:creationId xmlns:a16="http://schemas.microsoft.com/office/drawing/2014/main" id="{89414D98-39E1-36BA-9BC1-B0FDFC9AB740}"/>
              </a:ext>
            </a:extLst>
          </p:cNvPr>
          <p:cNvSpPr txBox="1"/>
          <p:nvPr/>
        </p:nvSpPr>
        <p:spPr>
          <a:xfrm>
            <a:off x="1201678" y="2448151"/>
            <a:ext cx="9788643"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4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COMPUTATIONAL FLUENCY</a:t>
            </a:r>
          </a:p>
        </p:txBody>
      </p:sp>
      <p:grpSp>
        <p:nvGrpSpPr>
          <p:cNvPr id="3" name="Group 2">
            <a:extLst>
              <a:ext uri="{FF2B5EF4-FFF2-40B4-BE49-F238E27FC236}">
                <a16:creationId xmlns:a16="http://schemas.microsoft.com/office/drawing/2014/main" id="{744A9E50-D518-6A26-AFFE-A28BFFD0994D}"/>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51EF8D19-BF64-967D-4B47-108737AEAA2C}"/>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6FFBE569-A17B-1401-211B-CD086B86D2CE}"/>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864624CA-5533-92B3-6D2D-FFF4A985A1B4}"/>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5191419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C8437-826C-0436-2C9A-F6F3FB59D06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AD85A58-CF25-3658-AB35-A361AFC12C0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00C5A6F5-91E0-0915-AAFA-96A47AA3D36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4DA6A2D-5A7E-6BE6-0B81-682AA3FEBEE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90496E9-F083-7FBC-FB1D-E04B6B26DB9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154D34E-0904-A2C1-60AF-28202481684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EABB5741-3FD8-A88D-E0AF-59176A189945}"/>
              </a:ext>
            </a:extLst>
          </p:cNvPr>
          <p:cNvSpPr>
            <a:spLocks noChangeArrowheads="1"/>
          </p:cNvSpPr>
          <p:nvPr/>
        </p:nvSpPr>
        <p:spPr bwMode="auto">
          <a:xfrm>
            <a:off x="284210" y="2054531"/>
            <a:ext cx="4977194"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 Here is a Splat! problem to solve. If there are 18 blue dots altogether, how many are hiding under the splat? Can you write the “fact family” of related equations that connect to this image?</a:t>
            </a:r>
          </a:p>
        </p:txBody>
      </p:sp>
      <p:pic>
        <p:nvPicPr>
          <p:cNvPr id="2" name="Picture 2">
            <a:extLst>
              <a:ext uri="{FF2B5EF4-FFF2-40B4-BE49-F238E27FC236}">
                <a16:creationId xmlns:a16="http://schemas.microsoft.com/office/drawing/2014/main" id="{A0B82A72-5842-F755-5736-B871D1EF3F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0739" y="1708669"/>
            <a:ext cx="5907831" cy="4430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96230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8FC2C-3385-21B4-12CB-4F7FD1656C96}"/>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750D8BC-681D-AA48-052C-554796C106C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FE621C4-6C9E-945F-4143-BC365F2C266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2109925-7630-6BB1-CBD8-9BD302AB201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46230B7-4D7A-060E-76B0-1E285D4DCE5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5432440-17E3-1CBB-35BF-B8DEC75C7220}"/>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4CE9A64A-07A9-F854-16D4-3F853F0AB7FE}"/>
              </a:ext>
            </a:extLst>
          </p:cNvPr>
          <p:cNvSpPr>
            <a:spLocks noChangeArrowheads="1"/>
          </p:cNvSpPr>
          <p:nvPr/>
        </p:nvSpPr>
        <p:spPr bwMode="auto">
          <a:xfrm>
            <a:off x="329592" y="1585561"/>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Let’s review some addition and subtraction fact strategies.</a:t>
            </a:r>
          </a:p>
          <a:p>
            <a:r>
              <a:rPr lang="en-CA" sz="2800" dirty="0"/>
              <a:t>a) Solve using a make-10 strategy (e.g., 7 + 6 = 7 + 3 + 3 = 10 + 3 = 13).</a:t>
            </a:r>
          </a:p>
        </p:txBody>
      </p:sp>
      <p:graphicFrame>
        <p:nvGraphicFramePr>
          <p:cNvPr id="3" name="Table 2">
            <a:extLst>
              <a:ext uri="{FF2B5EF4-FFF2-40B4-BE49-F238E27FC236}">
                <a16:creationId xmlns:a16="http://schemas.microsoft.com/office/drawing/2014/main" id="{C738FA14-CD85-A397-6977-20D139835272}"/>
              </a:ext>
            </a:extLst>
          </p:cNvPr>
          <p:cNvGraphicFramePr>
            <a:graphicFrameLocks noGrp="1"/>
          </p:cNvGraphicFramePr>
          <p:nvPr>
            <p:extLst>
              <p:ext uri="{D42A27DB-BD31-4B8C-83A1-F6EECF244321}">
                <p14:modId xmlns:p14="http://schemas.microsoft.com/office/powerpoint/2010/main" val="2335067279"/>
              </p:ext>
            </p:extLst>
          </p:nvPr>
        </p:nvGraphicFramePr>
        <p:xfrm>
          <a:off x="1834610" y="2812388"/>
          <a:ext cx="8522780" cy="3733264"/>
        </p:xfrm>
        <a:graphic>
          <a:graphicData uri="http://schemas.openxmlformats.org/drawingml/2006/table">
            <a:tbl>
              <a:tblPr firstRow="1" bandRow="1">
                <a:tableStyleId>{5C22544A-7EE6-4342-B048-85BDC9FD1C3A}</a:tableStyleId>
              </a:tblPr>
              <a:tblGrid>
                <a:gridCol w="4261390">
                  <a:extLst>
                    <a:ext uri="{9D8B030D-6E8A-4147-A177-3AD203B41FA5}">
                      <a16:colId xmlns:a16="http://schemas.microsoft.com/office/drawing/2014/main" val="3407143215"/>
                    </a:ext>
                  </a:extLst>
                </a:gridCol>
                <a:gridCol w="4261390">
                  <a:extLst>
                    <a:ext uri="{9D8B030D-6E8A-4147-A177-3AD203B41FA5}">
                      <a16:colId xmlns:a16="http://schemas.microsoft.com/office/drawing/2014/main" val="2356061146"/>
                    </a:ext>
                  </a:extLst>
                </a:gridCol>
              </a:tblGrid>
              <a:tr h="1866632">
                <a:tc>
                  <a:txBody>
                    <a:bodyPr/>
                    <a:lstStyle/>
                    <a:p>
                      <a:pPr rtl="0" fontAlgn="t">
                        <a:buNone/>
                      </a:pPr>
                      <a:r>
                        <a:rPr lang="en-CA" sz="4400" b="0" i="0" u="none" strike="noStrike" dirty="0">
                          <a:solidFill>
                            <a:srgbClr val="000000"/>
                          </a:solidFill>
                          <a:effectLst/>
                          <a:latin typeface="Arial" panose="020B0604020202020204" pitchFamily="34" charset="0"/>
                        </a:rPr>
                        <a:t>8 + 6</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9 + 7</a:t>
                      </a:r>
                      <a:endParaRPr lang="en-CA" sz="48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866632">
                <a:tc>
                  <a:txBody>
                    <a:bodyPr/>
                    <a:lstStyle/>
                    <a:p>
                      <a:pPr rtl="0" fontAlgn="t">
                        <a:buNone/>
                      </a:pPr>
                      <a:r>
                        <a:rPr lang="en-CA" sz="4400" b="0" i="0" u="none" strike="noStrike" dirty="0">
                          <a:solidFill>
                            <a:srgbClr val="000000"/>
                          </a:solidFill>
                          <a:effectLst/>
                          <a:latin typeface="Arial" panose="020B0604020202020204" pitchFamily="34" charset="0"/>
                        </a:rPr>
                        <a:t>5 + 8</a:t>
                      </a:r>
                      <a:endParaRPr lang="en-CA" sz="48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6 + 9</a:t>
                      </a:r>
                      <a:endParaRPr lang="en-CA" sz="48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18649922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1E26-42BB-B659-FE91-70CF96E37BC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DF03666-2A78-829F-6870-78AF84DBBFD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3A550EB-7127-4C5F-1776-EBB7317CB05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4C8EE65-3CAE-1A75-316D-D25B5A4A6C5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0D58AFB-88D6-6177-0C69-F582A82CFF7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1B179A3-B21A-31A8-A419-DE6BEC330BC0}"/>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7A856020-F1AD-75CD-75C3-3325C96FAAE3}"/>
              </a:ext>
            </a:extLst>
          </p:cNvPr>
          <p:cNvSpPr>
            <a:spLocks noChangeArrowheads="1"/>
          </p:cNvSpPr>
          <p:nvPr/>
        </p:nvSpPr>
        <p:spPr bwMode="auto">
          <a:xfrm>
            <a:off x="329592" y="1577477"/>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Let’s review some addition and subtraction fact strategies.</a:t>
            </a:r>
          </a:p>
          <a:p>
            <a:r>
              <a:rPr lang="en-CA" sz="2800" dirty="0"/>
              <a:t>b) Solve using near doubles (e.g., 8 + 9 = 8 + 8 + 1 = 16 + 1 = 17).</a:t>
            </a:r>
          </a:p>
        </p:txBody>
      </p:sp>
      <p:graphicFrame>
        <p:nvGraphicFramePr>
          <p:cNvPr id="2" name="Table 1">
            <a:extLst>
              <a:ext uri="{FF2B5EF4-FFF2-40B4-BE49-F238E27FC236}">
                <a16:creationId xmlns:a16="http://schemas.microsoft.com/office/drawing/2014/main" id="{4EFC2862-AA70-7620-E2B5-FFB2A36A2123}"/>
              </a:ext>
            </a:extLst>
          </p:cNvPr>
          <p:cNvGraphicFramePr>
            <a:graphicFrameLocks noGrp="1"/>
          </p:cNvGraphicFramePr>
          <p:nvPr>
            <p:extLst>
              <p:ext uri="{D42A27DB-BD31-4B8C-83A1-F6EECF244321}">
                <p14:modId xmlns:p14="http://schemas.microsoft.com/office/powerpoint/2010/main" val="696697617"/>
              </p:ext>
            </p:extLst>
          </p:nvPr>
        </p:nvGraphicFramePr>
        <p:xfrm>
          <a:off x="1413173" y="2702622"/>
          <a:ext cx="8656596" cy="3601588"/>
        </p:xfrm>
        <a:graphic>
          <a:graphicData uri="http://schemas.openxmlformats.org/drawingml/2006/table">
            <a:tbl>
              <a:tblPr firstRow="1" bandRow="1">
                <a:tableStyleId>{5C22544A-7EE6-4342-B048-85BDC9FD1C3A}</a:tableStyleId>
              </a:tblPr>
              <a:tblGrid>
                <a:gridCol w="4328298">
                  <a:extLst>
                    <a:ext uri="{9D8B030D-6E8A-4147-A177-3AD203B41FA5}">
                      <a16:colId xmlns:a16="http://schemas.microsoft.com/office/drawing/2014/main" val="3407143215"/>
                    </a:ext>
                  </a:extLst>
                </a:gridCol>
                <a:gridCol w="4328298">
                  <a:extLst>
                    <a:ext uri="{9D8B030D-6E8A-4147-A177-3AD203B41FA5}">
                      <a16:colId xmlns:a16="http://schemas.microsoft.com/office/drawing/2014/main" val="2356061146"/>
                    </a:ext>
                  </a:extLst>
                </a:gridCol>
              </a:tblGrid>
              <a:tr h="1800794">
                <a:tc>
                  <a:txBody>
                    <a:bodyPr/>
                    <a:lstStyle/>
                    <a:p>
                      <a:pPr rtl="0" fontAlgn="t">
                        <a:buNone/>
                      </a:pPr>
                      <a:r>
                        <a:rPr lang="en-CA" sz="4400" b="0" i="0" u="none" strike="noStrike" dirty="0">
                          <a:solidFill>
                            <a:srgbClr val="000000"/>
                          </a:solidFill>
                          <a:effectLst/>
                          <a:latin typeface="Arial" panose="020B0604020202020204" pitchFamily="34" charset="0"/>
                        </a:rPr>
                        <a:t>6 + 7</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8 + 9</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800794">
                <a:tc>
                  <a:txBody>
                    <a:bodyPr/>
                    <a:lstStyle/>
                    <a:p>
                      <a:pPr rtl="0" fontAlgn="t">
                        <a:buNone/>
                      </a:pPr>
                      <a:r>
                        <a:rPr lang="en-CA" sz="4400" b="0" i="0" u="none" strike="noStrike" dirty="0">
                          <a:solidFill>
                            <a:srgbClr val="000000"/>
                          </a:solidFill>
                          <a:effectLst/>
                          <a:latin typeface="Arial" panose="020B0604020202020204" pitchFamily="34" charset="0"/>
                        </a:rPr>
                        <a:t>5 + 6</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9 + 10</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16932585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D3BAA-8A11-DDCE-0D45-65868ABBAC1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1EF09BB-CD6C-71F5-00A0-84CD40F6D3A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9D92EB50-C933-4708-2FBE-C22AA3A0213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3E8639F-4A7D-35BB-BE69-7EE4E9C302F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D9AA89A-E7E4-E3C7-3D56-6894475EC78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E9BD03D-6D4A-6482-98C7-A1468901608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904C3A1E-0B02-4DFA-545C-1F3EFA0736A2}"/>
              </a:ext>
            </a:extLst>
          </p:cNvPr>
          <p:cNvSpPr>
            <a:spLocks noChangeArrowheads="1"/>
          </p:cNvSpPr>
          <p:nvPr/>
        </p:nvSpPr>
        <p:spPr bwMode="auto">
          <a:xfrm>
            <a:off x="329592" y="1577477"/>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Let’s review some addition and subtraction fact strategies.</a:t>
            </a:r>
          </a:p>
          <a:p>
            <a:r>
              <a:rPr lang="en-CA" sz="2800" dirty="0"/>
              <a:t>c) Solve using think addition (e.g., 18 − 16 because 16 + 2 = 18)</a:t>
            </a:r>
          </a:p>
        </p:txBody>
      </p:sp>
      <p:graphicFrame>
        <p:nvGraphicFramePr>
          <p:cNvPr id="3" name="Table 2">
            <a:extLst>
              <a:ext uri="{FF2B5EF4-FFF2-40B4-BE49-F238E27FC236}">
                <a16:creationId xmlns:a16="http://schemas.microsoft.com/office/drawing/2014/main" id="{EC985801-2103-4E4E-9752-D3A604A43E67}"/>
              </a:ext>
            </a:extLst>
          </p:cNvPr>
          <p:cNvGraphicFramePr>
            <a:graphicFrameLocks noGrp="1"/>
          </p:cNvGraphicFramePr>
          <p:nvPr>
            <p:extLst>
              <p:ext uri="{D42A27DB-BD31-4B8C-83A1-F6EECF244321}">
                <p14:modId xmlns:p14="http://schemas.microsoft.com/office/powerpoint/2010/main" val="95896360"/>
              </p:ext>
            </p:extLst>
          </p:nvPr>
        </p:nvGraphicFramePr>
        <p:xfrm>
          <a:off x="1647131" y="2769717"/>
          <a:ext cx="8567386" cy="3652826"/>
        </p:xfrm>
        <a:graphic>
          <a:graphicData uri="http://schemas.openxmlformats.org/drawingml/2006/table">
            <a:tbl>
              <a:tblPr firstRow="1" bandRow="1">
                <a:tableStyleId>{5C22544A-7EE6-4342-B048-85BDC9FD1C3A}</a:tableStyleId>
              </a:tblPr>
              <a:tblGrid>
                <a:gridCol w="4283693">
                  <a:extLst>
                    <a:ext uri="{9D8B030D-6E8A-4147-A177-3AD203B41FA5}">
                      <a16:colId xmlns:a16="http://schemas.microsoft.com/office/drawing/2014/main" val="3407143215"/>
                    </a:ext>
                  </a:extLst>
                </a:gridCol>
                <a:gridCol w="4283693">
                  <a:extLst>
                    <a:ext uri="{9D8B030D-6E8A-4147-A177-3AD203B41FA5}">
                      <a16:colId xmlns:a16="http://schemas.microsoft.com/office/drawing/2014/main" val="2356061146"/>
                    </a:ext>
                  </a:extLst>
                </a:gridCol>
              </a:tblGrid>
              <a:tr h="1826413">
                <a:tc>
                  <a:txBody>
                    <a:bodyPr/>
                    <a:lstStyle/>
                    <a:p>
                      <a:pPr rtl="0" fontAlgn="t">
                        <a:buNone/>
                      </a:pPr>
                      <a:r>
                        <a:rPr lang="en-CA" sz="4400" b="0" i="0" u="none" strike="noStrike" dirty="0">
                          <a:solidFill>
                            <a:srgbClr val="000000"/>
                          </a:solidFill>
                          <a:effectLst/>
                          <a:latin typeface="Arial" panose="020B0604020202020204" pitchFamily="34" charset="0"/>
                        </a:rPr>
                        <a:t>13 − 9</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14 − 12</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826413">
                <a:tc>
                  <a:txBody>
                    <a:bodyPr/>
                    <a:lstStyle/>
                    <a:p>
                      <a:pPr rtl="0" fontAlgn="t">
                        <a:buNone/>
                      </a:pPr>
                      <a:r>
                        <a:rPr lang="en-CA" sz="4400" b="0" i="0" u="none" strike="noStrike" dirty="0">
                          <a:solidFill>
                            <a:srgbClr val="000000"/>
                          </a:solidFill>
                          <a:effectLst/>
                          <a:latin typeface="Arial" panose="020B0604020202020204" pitchFamily="34" charset="0"/>
                        </a:rPr>
                        <a:t>20 − 17</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15 − 8</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37723341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65694-1BBE-A2EB-10A5-2F8AD916033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7914CD1-805E-5935-A3A7-3C88CECC263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7A6A32C-B0FC-297C-91BC-726F1D7041D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04FF17B-3066-7712-A44F-E5BC46A8E0D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4C03039-D9B2-93C9-659F-23235D177AE5}"/>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9B91A9F-CD5F-E9F9-E432-737C15FC425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D39ED324-BA76-0B99-279C-EE36B05B7E1F}"/>
              </a:ext>
            </a:extLst>
          </p:cNvPr>
          <p:cNvSpPr>
            <a:spLocks noChangeArrowheads="1"/>
          </p:cNvSpPr>
          <p:nvPr/>
        </p:nvSpPr>
        <p:spPr bwMode="auto">
          <a:xfrm>
            <a:off x="329592" y="1577477"/>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Let’s review some addition and subtraction fact strategies.</a:t>
            </a:r>
          </a:p>
          <a:p>
            <a:r>
              <a:rPr lang="en-CA" sz="2800" dirty="0"/>
              <a:t>d) Solve using a bridging-10 strategy (13 − 7 = 13 − 3 − 4 = 10 − 4 = 6)</a:t>
            </a:r>
          </a:p>
        </p:txBody>
      </p:sp>
      <p:graphicFrame>
        <p:nvGraphicFramePr>
          <p:cNvPr id="2" name="Table 1">
            <a:extLst>
              <a:ext uri="{FF2B5EF4-FFF2-40B4-BE49-F238E27FC236}">
                <a16:creationId xmlns:a16="http://schemas.microsoft.com/office/drawing/2014/main" id="{293DB734-1A75-D115-51B5-1BB25FC059EB}"/>
              </a:ext>
            </a:extLst>
          </p:cNvPr>
          <p:cNvGraphicFramePr>
            <a:graphicFrameLocks noGrp="1"/>
          </p:cNvGraphicFramePr>
          <p:nvPr>
            <p:extLst>
              <p:ext uri="{D42A27DB-BD31-4B8C-83A1-F6EECF244321}">
                <p14:modId xmlns:p14="http://schemas.microsoft.com/office/powerpoint/2010/main" val="408458175"/>
              </p:ext>
            </p:extLst>
          </p:nvPr>
        </p:nvGraphicFramePr>
        <p:xfrm>
          <a:off x="1413173" y="3006667"/>
          <a:ext cx="9080342" cy="3415876"/>
        </p:xfrm>
        <a:graphic>
          <a:graphicData uri="http://schemas.openxmlformats.org/drawingml/2006/table">
            <a:tbl>
              <a:tblPr firstRow="1" bandRow="1">
                <a:tableStyleId>{5C22544A-7EE6-4342-B048-85BDC9FD1C3A}</a:tableStyleId>
              </a:tblPr>
              <a:tblGrid>
                <a:gridCol w="4540171">
                  <a:extLst>
                    <a:ext uri="{9D8B030D-6E8A-4147-A177-3AD203B41FA5}">
                      <a16:colId xmlns:a16="http://schemas.microsoft.com/office/drawing/2014/main" val="3407143215"/>
                    </a:ext>
                  </a:extLst>
                </a:gridCol>
                <a:gridCol w="4540171">
                  <a:extLst>
                    <a:ext uri="{9D8B030D-6E8A-4147-A177-3AD203B41FA5}">
                      <a16:colId xmlns:a16="http://schemas.microsoft.com/office/drawing/2014/main" val="2356061146"/>
                    </a:ext>
                  </a:extLst>
                </a:gridCol>
              </a:tblGrid>
              <a:tr h="1707938">
                <a:tc>
                  <a:txBody>
                    <a:bodyPr/>
                    <a:lstStyle/>
                    <a:p>
                      <a:pPr rtl="0" fontAlgn="t">
                        <a:buNone/>
                      </a:pPr>
                      <a:r>
                        <a:rPr lang="en-CA" sz="4400" b="0" i="0" u="none" strike="noStrike" dirty="0">
                          <a:solidFill>
                            <a:srgbClr val="000000"/>
                          </a:solidFill>
                          <a:effectLst/>
                          <a:latin typeface="Arial" panose="020B0604020202020204" pitchFamily="34" charset="0"/>
                        </a:rPr>
                        <a:t>12 − 4</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15 − 8</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707938">
                <a:tc>
                  <a:txBody>
                    <a:bodyPr/>
                    <a:lstStyle/>
                    <a:p>
                      <a:pPr rtl="0" fontAlgn="t">
                        <a:buNone/>
                      </a:pPr>
                      <a:r>
                        <a:rPr lang="en-CA" sz="4400" b="0" i="0" u="none" strike="noStrike" dirty="0">
                          <a:solidFill>
                            <a:srgbClr val="000000"/>
                          </a:solidFill>
                          <a:effectLst/>
                          <a:latin typeface="Arial" panose="020B0604020202020204" pitchFamily="34" charset="0"/>
                        </a:rPr>
                        <a:t>14 − 9</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19 − 12 </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17793882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7735B-0DD5-0066-BE8A-F5A14A46462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30C3D6C-EF86-DE80-E218-379425591F5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910C70E-9AE2-23AA-19D1-2732199BA11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817611F-36E4-ABB0-6A4E-DBFD90F5AD8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25B6632-C8AA-33BC-B1C0-09BE9840599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3926FB6-B5A6-67A7-F347-0B6CDCBB825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8B966F24-40AC-6AED-594C-14D47CE8BD75}"/>
              </a:ext>
            </a:extLst>
          </p:cNvPr>
          <p:cNvSpPr>
            <a:spLocks noChangeArrowheads="1"/>
          </p:cNvSpPr>
          <p:nvPr/>
        </p:nvSpPr>
        <p:spPr bwMode="auto">
          <a:xfrm>
            <a:off x="329592" y="1541033"/>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Let’s review some addition and subtraction fact strategies.</a:t>
            </a:r>
          </a:p>
          <a:p>
            <a:r>
              <a:rPr lang="en-CA" sz="2800" dirty="0"/>
              <a:t>e) Solve using a subtract from 10 strategy (e.g., 14 − 7 = 10 − 7 + 4 = 3 + 4 = 7)</a:t>
            </a:r>
          </a:p>
        </p:txBody>
      </p:sp>
      <p:graphicFrame>
        <p:nvGraphicFramePr>
          <p:cNvPr id="3" name="Table 2">
            <a:extLst>
              <a:ext uri="{FF2B5EF4-FFF2-40B4-BE49-F238E27FC236}">
                <a16:creationId xmlns:a16="http://schemas.microsoft.com/office/drawing/2014/main" id="{6000D68A-C274-6011-5AA4-0842B171960D}"/>
              </a:ext>
            </a:extLst>
          </p:cNvPr>
          <p:cNvGraphicFramePr>
            <a:graphicFrameLocks noGrp="1"/>
          </p:cNvGraphicFramePr>
          <p:nvPr>
            <p:extLst>
              <p:ext uri="{D42A27DB-BD31-4B8C-83A1-F6EECF244321}">
                <p14:modId xmlns:p14="http://schemas.microsoft.com/office/powerpoint/2010/main" val="399366897"/>
              </p:ext>
            </p:extLst>
          </p:nvPr>
        </p:nvGraphicFramePr>
        <p:xfrm>
          <a:off x="1413173" y="3004609"/>
          <a:ext cx="8835016" cy="3452320"/>
        </p:xfrm>
        <a:graphic>
          <a:graphicData uri="http://schemas.openxmlformats.org/drawingml/2006/table">
            <a:tbl>
              <a:tblPr firstRow="1" bandRow="1">
                <a:tableStyleId>{5C22544A-7EE6-4342-B048-85BDC9FD1C3A}</a:tableStyleId>
              </a:tblPr>
              <a:tblGrid>
                <a:gridCol w="4417508">
                  <a:extLst>
                    <a:ext uri="{9D8B030D-6E8A-4147-A177-3AD203B41FA5}">
                      <a16:colId xmlns:a16="http://schemas.microsoft.com/office/drawing/2014/main" val="3407143215"/>
                    </a:ext>
                  </a:extLst>
                </a:gridCol>
                <a:gridCol w="4417508">
                  <a:extLst>
                    <a:ext uri="{9D8B030D-6E8A-4147-A177-3AD203B41FA5}">
                      <a16:colId xmlns:a16="http://schemas.microsoft.com/office/drawing/2014/main" val="2356061146"/>
                    </a:ext>
                  </a:extLst>
                </a:gridCol>
              </a:tblGrid>
              <a:tr h="1726160">
                <a:tc>
                  <a:txBody>
                    <a:bodyPr/>
                    <a:lstStyle/>
                    <a:p>
                      <a:pPr rtl="0" fontAlgn="t">
                        <a:buNone/>
                      </a:pPr>
                      <a:r>
                        <a:rPr lang="en-CA" sz="4400" b="0" i="0" u="none" strike="noStrike" dirty="0">
                          <a:solidFill>
                            <a:srgbClr val="000000"/>
                          </a:solidFill>
                          <a:effectLst/>
                          <a:latin typeface="Arial" panose="020B0604020202020204" pitchFamily="34" charset="0"/>
                        </a:rPr>
                        <a:t>12 − 5</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15 − 8</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726160">
                <a:tc>
                  <a:txBody>
                    <a:bodyPr/>
                    <a:lstStyle/>
                    <a:p>
                      <a:pPr rtl="0" fontAlgn="t">
                        <a:buNone/>
                      </a:pPr>
                      <a:r>
                        <a:rPr lang="en-CA" sz="4400" b="0" i="0" u="none" strike="noStrike" dirty="0">
                          <a:solidFill>
                            <a:srgbClr val="000000"/>
                          </a:solidFill>
                          <a:effectLst/>
                          <a:latin typeface="Arial" panose="020B0604020202020204" pitchFamily="34" charset="0"/>
                        </a:rPr>
                        <a:t>13 − 9</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buNone/>
                      </a:pPr>
                      <a:r>
                        <a:rPr lang="en-CA" sz="4400" b="0" i="0" u="none" strike="noStrike" dirty="0">
                          <a:solidFill>
                            <a:srgbClr val="000000"/>
                          </a:solidFill>
                          <a:effectLst/>
                          <a:latin typeface="Arial" panose="020B0604020202020204" pitchFamily="34" charset="0"/>
                        </a:rPr>
                        <a:t>17 - 9</a:t>
                      </a:r>
                      <a:endParaRPr lang="en-CA" sz="4400" b="0" dirty="0">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380960144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EFBFA-C99B-AB7B-EFA2-A15BC0BDE85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EE7AA94-05C4-DC6A-CACF-77B9168A56B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4DA106B-FAC5-C7DF-A3D3-E1978B0C9D3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F15E7A3-FA87-CA5D-4A59-1766C1D2FB2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5F4DCF0-8A01-9B86-A982-C016F95885E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1B476DC-FC87-5A04-98EE-5B11906EBAC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19B620F9-5665-D091-11A1-8B7D799898B0}"/>
              </a:ext>
            </a:extLst>
          </p:cNvPr>
          <p:cNvSpPr>
            <a:spLocks noChangeArrowheads="1"/>
          </p:cNvSpPr>
          <p:nvPr/>
        </p:nvSpPr>
        <p:spPr bwMode="auto">
          <a:xfrm>
            <a:off x="659185" y="1975950"/>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 Add using friendly numbers:</a:t>
            </a:r>
          </a:p>
          <a:p>
            <a:pPr marL="228600" indent="-228600">
              <a:buFont typeface="+mj-lt"/>
              <a:buAutoNum type="alphaLcParenR"/>
            </a:pPr>
            <a:r>
              <a:rPr lang="en-CA" sz="2800" dirty="0"/>
              <a:t> 198 + 7</a:t>
            </a:r>
          </a:p>
          <a:p>
            <a:pPr marL="228600" indent="-228600">
              <a:buFont typeface="+mj-lt"/>
              <a:buAutoNum type="alphaLcParenR"/>
            </a:pPr>
            <a:endParaRPr lang="en-CA" sz="2800" dirty="0"/>
          </a:p>
          <a:p>
            <a:pPr marL="228600" indent="-228600">
              <a:buFont typeface="+mj-lt"/>
              <a:buAutoNum type="alphaLcParenR"/>
            </a:pPr>
            <a:r>
              <a:rPr lang="en-CA" sz="2800" dirty="0"/>
              <a:t> 299 + 86</a:t>
            </a:r>
          </a:p>
          <a:p>
            <a:pPr marL="228600" indent="-228600">
              <a:buFont typeface="+mj-lt"/>
              <a:buAutoNum type="alphaLcParenR"/>
            </a:pPr>
            <a:endParaRPr lang="en-CA" sz="2800" dirty="0"/>
          </a:p>
          <a:p>
            <a:pPr marL="228600" indent="-228600">
              <a:buFont typeface="+mj-lt"/>
              <a:buAutoNum type="alphaLcParenR"/>
            </a:pPr>
            <a:r>
              <a:rPr lang="en-CA" sz="2800" dirty="0"/>
              <a:t> 7 495 + 1 466</a:t>
            </a:r>
          </a:p>
          <a:p>
            <a:pPr marL="228600" indent="-228600">
              <a:buFont typeface="+mj-lt"/>
              <a:buAutoNum type="alphaLcParenR"/>
            </a:pPr>
            <a:endParaRPr lang="en-CA" sz="2800" dirty="0"/>
          </a:p>
          <a:p>
            <a:pPr marL="228600" indent="-228600">
              <a:buFont typeface="+mj-lt"/>
              <a:buAutoNum type="alphaLcParenR"/>
            </a:pPr>
            <a:r>
              <a:rPr lang="en-CA" sz="2800" dirty="0"/>
              <a:t> 9 998 + 6 297</a:t>
            </a:r>
          </a:p>
        </p:txBody>
      </p:sp>
    </p:spTree>
    <p:extLst>
      <p:ext uri="{BB962C8B-B14F-4D97-AF65-F5344CB8AC3E}">
        <p14:creationId xmlns:p14="http://schemas.microsoft.com/office/powerpoint/2010/main" val="3655588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7AB31-A727-0E05-3704-2E7F0EA87EE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932CA0A-9BD4-A54F-BA5F-E81178F87C6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52ACB56-3138-5EEC-B337-0B86D9B0047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B2F678E-5E67-FBA1-268F-8BC1FBCCAD6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267A4DE-0750-95E6-9BD1-9C861DF637B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1DCEEF6-6F63-162A-CEED-505F6299E8C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D921EE25-2BD7-8974-888D-0C45E99AB80F}"/>
              </a:ext>
            </a:extLst>
          </p:cNvPr>
          <p:cNvSpPr>
            <a:spLocks noChangeArrowheads="1"/>
          </p:cNvSpPr>
          <p:nvPr/>
        </p:nvSpPr>
        <p:spPr bwMode="auto">
          <a:xfrm>
            <a:off x="741974" y="2305619"/>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5. Which number is greater in each pair? Explain how you know.</a:t>
            </a:r>
          </a:p>
          <a:p>
            <a:pPr marL="514350" indent="-514350">
              <a:buAutoNum type="alphaLcParenR"/>
            </a:pPr>
            <a:r>
              <a:rPr lang="en-CA" sz="2800" dirty="0"/>
              <a:t>4 999 or 5 001</a:t>
            </a:r>
          </a:p>
          <a:p>
            <a:pPr marL="514350" indent="-514350">
              <a:buAutoNum type="alphaLcParenR"/>
            </a:pPr>
            <a:endParaRPr lang="en-CA" sz="2800" dirty="0"/>
          </a:p>
          <a:p>
            <a:pPr marL="514350" indent="-514350">
              <a:buAutoNum type="alphaLcParenR"/>
            </a:pPr>
            <a:endParaRPr lang="en-CA" sz="2800" dirty="0"/>
          </a:p>
          <a:p>
            <a:r>
              <a:rPr lang="en-CA" sz="2800" dirty="0"/>
              <a:t>b) 23 678 or 23 687</a:t>
            </a:r>
            <a:endParaRPr lang="en-CA" sz="3200" dirty="0"/>
          </a:p>
        </p:txBody>
      </p:sp>
    </p:spTree>
    <p:extLst>
      <p:ext uri="{BB962C8B-B14F-4D97-AF65-F5344CB8AC3E}">
        <p14:creationId xmlns:p14="http://schemas.microsoft.com/office/powerpoint/2010/main" val="34890013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B3B1C-105D-B893-F0FF-910E0512C6E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2F29551-1FA7-B7D2-5987-A143EE2DD39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5289116-DE8E-D3D1-392F-BB4B6ADD727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01B098B-29A7-C639-8EB6-3F6976A4639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198F74B-54F0-4397-9DA0-742E490FB27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9C31D8E-F4D1-3308-1F2E-370C7C5315D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07AA59FC-5165-1F8E-F638-5AC4FF218D8D}"/>
              </a:ext>
            </a:extLst>
          </p:cNvPr>
          <p:cNvSpPr>
            <a:spLocks noChangeArrowheads="1"/>
          </p:cNvSpPr>
          <p:nvPr/>
        </p:nvSpPr>
        <p:spPr bwMode="auto">
          <a:xfrm>
            <a:off x="437660" y="1975950"/>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 Subtract using compensation:</a:t>
            </a:r>
          </a:p>
          <a:p>
            <a:pPr marL="228600" indent="-228600">
              <a:buFont typeface="+mj-lt"/>
              <a:buAutoNum type="alphaLcParenR"/>
            </a:pPr>
            <a:r>
              <a:rPr lang="en-CA" sz="2800" dirty="0"/>
              <a:t> 578 − 299</a:t>
            </a:r>
          </a:p>
          <a:p>
            <a:pPr marL="228600" indent="-228600">
              <a:buFont typeface="+mj-lt"/>
              <a:buAutoNum type="alphaLcParenR"/>
            </a:pPr>
            <a:endParaRPr lang="en-CA" sz="2800" dirty="0"/>
          </a:p>
          <a:p>
            <a:pPr marL="228600" indent="-228600">
              <a:buFont typeface="+mj-lt"/>
              <a:buAutoNum type="alphaLcParenR"/>
            </a:pPr>
            <a:r>
              <a:rPr lang="en-CA" sz="2800" dirty="0"/>
              <a:t> 989 – 398</a:t>
            </a:r>
          </a:p>
          <a:p>
            <a:pPr marL="228600" indent="-228600">
              <a:buFont typeface="+mj-lt"/>
              <a:buAutoNum type="alphaLcParenR"/>
            </a:pPr>
            <a:endParaRPr lang="en-CA" sz="2800" dirty="0"/>
          </a:p>
          <a:p>
            <a:pPr marL="228600" indent="-228600">
              <a:buFont typeface="+mj-lt"/>
              <a:buAutoNum type="alphaLcParenR"/>
            </a:pPr>
            <a:r>
              <a:rPr lang="en-CA" sz="2800" dirty="0"/>
              <a:t> 2 833 – 475</a:t>
            </a:r>
          </a:p>
          <a:p>
            <a:pPr marL="228600" indent="-228600">
              <a:buFont typeface="+mj-lt"/>
              <a:buAutoNum type="alphaLcParenR"/>
            </a:pPr>
            <a:endParaRPr lang="en-CA" sz="2800" dirty="0"/>
          </a:p>
          <a:p>
            <a:pPr marL="228600" indent="-228600">
              <a:buFont typeface="+mj-lt"/>
              <a:buAutoNum type="alphaLcParenR"/>
            </a:pPr>
            <a:r>
              <a:rPr lang="en-CA" sz="2800" dirty="0"/>
              <a:t> 10 000 − 2 999</a:t>
            </a:r>
          </a:p>
        </p:txBody>
      </p:sp>
    </p:spTree>
    <p:extLst>
      <p:ext uri="{BB962C8B-B14F-4D97-AF65-F5344CB8AC3E}">
        <p14:creationId xmlns:p14="http://schemas.microsoft.com/office/powerpoint/2010/main" val="10940144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6FFC4-FED3-F6E5-78DA-8D84FBB48E2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32EEAEC-C09C-4F01-F11B-929695240B4D}"/>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33F0E2B-648F-4A98-F836-2D7433177A7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3772039-FCEC-33B4-CF87-3D9394083E3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177B6F6-58C2-3B75-B682-CD5AAC6169C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A2B1DA6-14E3-3C09-3617-B0821B691C2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F734C99B-35F9-2A91-A617-DE3F0212E8C3}"/>
              </a:ext>
            </a:extLst>
          </p:cNvPr>
          <p:cNvSpPr>
            <a:spLocks noChangeArrowheads="1"/>
          </p:cNvSpPr>
          <p:nvPr/>
        </p:nvSpPr>
        <p:spPr bwMode="auto">
          <a:xfrm>
            <a:off x="659185" y="1975950"/>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5. Use a place-value strategy to add or subtract:</a:t>
            </a:r>
          </a:p>
          <a:p>
            <a:pPr marL="228600" indent="-228600">
              <a:buFont typeface="+mj-lt"/>
              <a:buAutoNum type="alphaLcParenR"/>
            </a:pPr>
            <a:r>
              <a:rPr lang="en-CA" sz="2800" dirty="0"/>
              <a:t> 845 + 32</a:t>
            </a:r>
          </a:p>
          <a:p>
            <a:pPr marL="228600" indent="-228600">
              <a:buFont typeface="+mj-lt"/>
              <a:buAutoNum type="alphaLcParenR"/>
            </a:pPr>
            <a:endParaRPr lang="en-CA" sz="2800" dirty="0"/>
          </a:p>
          <a:p>
            <a:pPr marL="228600" indent="-228600">
              <a:buFont typeface="+mj-lt"/>
              <a:buAutoNum type="alphaLcParenR"/>
            </a:pPr>
            <a:r>
              <a:rPr lang="en-CA" sz="2800" dirty="0"/>
              <a:t> 1 584 + 215</a:t>
            </a:r>
          </a:p>
          <a:p>
            <a:pPr marL="228600" indent="-228600">
              <a:buFont typeface="+mj-lt"/>
              <a:buAutoNum type="alphaLcParenR"/>
            </a:pPr>
            <a:endParaRPr lang="en-CA" sz="2800" dirty="0"/>
          </a:p>
          <a:p>
            <a:pPr marL="228600" indent="-228600">
              <a:buFont typeface="+mj-lt"/>
              <a:buAutoNum type="alphaLcParenR"/>
            </a:pPr>
            <a:r>
              <a:rPr lang="en-CA" sz="2800" dirty="0"/>
              <a:t> 786 – 63</a:t>
            </a:r>
          </a:p>
          <a:p>
            <a:pPr marL="228600" indent="-228600">
              <a:buFont typeface="+mj-lt"/>
              <a:buAutoNum type="alphaLcParenR"/>
            </a:pPr>
            <a:endParaRPr lang="en-CA" sz="2800" dirty="0"/>
          </a:p>
          <a:p>
            <a:pPr marL="228600" indent="-228600">
              <a:buFont typeface="+mj-lt"/>
              <a:buAutoNum type="alphaLcParenR"/>
            </a:pPr>
            <a:r>
              <a:rPr lang="en-CA" sz="2800" dirty="0"/>
              <a:t> 3 454 − 221</a:t>
            </a:r>
          </a:p>
        </p:txBody>
      </p:sp>
    </p:spTree>
    <p:extLst>
      <p:ext uri="{BB962C8B-B14F-4D97-AF65-F5344CB8AC3E}">
        <p14:creationId xmlns:p14="http://schemas.microsoft.com/office/powerpoint/2010/main" val="10915117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9DC1B-286C-A4D0-2ADB-D56745B5B7F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0FB579F-31C7-87B8-0A04-26738A80255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71CC151-DD60-4C0E-B388-B00AB51430E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3399DDE-0044-AF4C-FC52-65DB4732C1B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0315DAD-2AF6-1D5F-D095-859031A26695}"/>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FD0F6ED-E448-DEEA-D88C-E23998026225}"/>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224C6C63-1A10-2DB7-8D29-FDDE0098B12E}"/>
              </a:ext>
            </a:extLst>
          </p:cNvPr>
          <p:cNvSpPr>
            <a:spLocks noChangeArrowheads="1"/>
          </p:cNvSpPr>
          <p:nvPr/>
        </p:nvSpPr>
        <p:spPr bwMode="auto">
          <a:xfrm>
            <a:off x="659185" y="2054531"/>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6. Solve:</a:t>
            </a:r>
          </a:p>
          <a:p>
            <a:pPr marL="228600" indent="-228600">
              <a:buFont typeface="+mj-lt"/>
              <a:buAutoNum type="alphaLcParenR"/>
            </a:pPr>
            <a:r>
              <a:rPr lang="en-CA" sz="2800" dirty="0"/>
              <a:t> 382 + 546</a:t>
            </a:r>
          </a:p>
          <a:p>
            <a:pPr marL="228600" indent="-228600">
              <a:buFont typeface="+mj-lt"/>
              <a:buAutoNum type="alphaLcParenR"/>
            </a:pPr>
            <a:endParaRPr lang="en-CA" sz="2800" dirty="0"/>
          </a:p>
          <a:p>
            <a:pPr marL="228600" indent="-228600">
              <a:buFont typeface="+mj-lt"/>
              <a:buAutoNum type="alphaLcParenR"/>
            </a:pPr>
            <a:r>
              <a:rPr lang="en-CA" sz="2800" dirty="0"/>
              <a:t> 465 + 3940</a:t>
            </a:r>
          </a:p>
          <a:p>
            <a:pPr marL="228600" indent="-228600">
              <a:buFont typeface="+mj-lt"/>
              <a:buAutoNum type="alphaLcParenR"/>
            </a:pPr>
            <a:endParaRPr lang="en-CA" sz="2800" dirty="0"/>
          </a:p>
          <a:p>
            <a:pPr marL="228600" indent="-228600">
              <a:buFont typeface="+mj-lt"/>
              <a:buAutoNum type="alphaLcParenR"/>
            </a:pPr>
            <a:r>
              <a:rPr lang="en-CA" sz="2800" dirty="0"/>
              <a:t> 943 – 748</a:t>
            </a:r>
          </a:p>
          <a:p>
            <a:pPr marL="228600" indent="-228600">
              <a:buFont typeface="+mj-lt"/>
              <a:buAutoNum type="alphaLcParenR"/>
            </a:pPr>
            <a:endParaRPr lang="en-CA" sz="2800" dirty="0"/>
          </a:p>
          <a:p>
            <a:pPr marL="228600" indent="-228600">
              <a:buFont typeface="+mj-lt"/>
              <a:buAutoNum type="alphaLcParenR"/>
            </a:pPr>
            <a:r>
              <a:rPr lang="en-CA" sz="2800" dirty="0"/>
              <a:t> 6 200 − 4 197</a:t>
            </a:r>
          </a:p>
        </p:txBody>
      </p:sp>
    </p:spTree>
    <p:extLst>
      <p:ext uri="{BB962C8B-B14F-4D97-AF65-F5344CB8AC3E}">
        <p14:creationId xmlns:p14="http://schemas.microsoft.com/office/powerpoint/2010/main" val="368521128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B3908-E748-2ABC-1B5C-BF08127315B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7E2BB97-5E21-E178-5AC4-BCE93DCF886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F9DFD62-4602-72E3-4AA1-8AD55D4B4A1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92622CF-FAB2-9A11-CC52-EDF2E42EAF4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653455A-CBC3-534F-365F-9B5693035F9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CD00A07-109A-6BEF-5EA4-71FD6A572AD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1CE0EB45-8876-C1DC-C79A-92B7350035AF}"/>
              </a:ext>
            </a:extLst>
          </p:cNvPr>
          <p:cNvSpPr>
            <a:spLocks noChangeArrowheads="1"/>
          </p:cNvSpPr>
          <p:nvPr/>
        </p:nvSpPr>
        <p:spPr bwMode="auto">
          <a:xfrm>
            <a:off x="659185" y="1623645"/>
            <a:ext cx="11532815"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7. Fill in the blank. Show your thinking. How can you check if your answer is correct?</a:t>
            </a:r>
          </a:p>
          <a:p>
            <a:pPr marL="228600" indent="-228600">
              <a:buFont typeface="+mj-lt"/>
              <a:buAutoNum type="alphaLcParenR"/>
            </a:pPr>
            <a:r>
              <a:rPr lang="en-CA" sz="2800" dirty="0"/>
              <a:t> 3 299 + ___ = 10 000</a:t>
            </a:r>
          </a:p>
          <a:p>
            <a:pPr marL="228600" indent="-228600">
              <a:buFont typeface="+mj-lt"/>
              <a:buAutoNum type="alphaLcParenR"/>
            </a:pPr>
            <a:endParaRPr lang="en-CA" sz="2800" dirty="0"/>
          </a:p>
          <a:p>
            <a:pPr marL="228600" indent="-228600">
              <a:buFont typeface="+mj-lt"/>
              <a:buAutoNum type="alphaLcParenR"/>
            </a:pPr>
            <a:r>
              <a:rPr lang="en-CA" sz="2800" dirty="0"/>
              <a:t> ___ − 2 500 = 1 750</a:t>
            </a:r>
          </a:p>
          <a:p>
            <a:pPr marL="228600" indent="-228600">
              <a:buFont typeface="+mj-lt"/>
              <a:buAutoNum type="alphaLcParenR"/>
            </a:pPr>
            <a:endParaRPr lang="en-CA" sz="2800" dirty="0"/>
          </a:p>
          <a:p>
            <a:pPr marL="228600" indent="-228600">
              <a:buFont typeface="+mj-lt"/>
              <a:buAutoNum type="alphaLcParenR"/>
            </a:pPr>
            <a:r>
              <a:rPr lang="en-CA" sz="2800" dirty="0"/>
              <a:t> 8 000 = 4 899 + ___</a:t>
            </a:r>
          </a:p>
        </p:txBody>
      </p:sp>
    </p:spTree>
    <p:extLst>
      <p:ext uri="{BB962C8B-B14F-4D97-AF65-F5344CB8AC3E}">
        <p14:creationId xmlns:p14="http://schemas.microsoft.com/office/powerpoint/2010/main" val="33860346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3296F-9D1A-D312-57E2-1E014A8BCEB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A8430DA-072D-E018-5AD5-0CAAF3D84F1B}"/>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423C681-30D8-1019-96F5-E4EDCD90A26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10361A3-6BDB-4825-14EB-10CF8CFABB1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55DC390-C8F2-8C56-DF04-CD87ED3A650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BA52F2A-D92F-EA54-C17E-38AEB097FC5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FE805C32-03B6-606C-37C0-0B2FBC170712}"/>
              </a:ext>
            </a:extLst>
          </p:cNvPr>
          <p:cNvSpPr>
            <a:spLocks noChangeArrowheads="1"/>
          </p:cNvSpPr>
          <p:nvPr/>
        </p:nvSpPr>
        <p:spPr bwMode="auto">
          <a:xfrm>
            <a:off x="659185" y="1931422"/>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8. Decide which equations are valid. Fix the ones that are not.</a:t>
            </a:r>
          </a:p>
          <a:p>
            <a:pPr marL="228600" indent="-228600">
              <a:buFont typeface="+mj-lt"/>
              <a:buAutoNum type="alphaLcParenR"/>
            </a:pPr>
            <a:r>
              <a:rPr lang="en-CA" sz="2800" dirty="0"/>
              <a:t> 8 000 − 2 999 = 7 999 − 2 999 + 1</a:t>
            </a:r>
          </a:p>
          <a:p>
            <a:pPr marL="228600" indent="-228600">
              <a:buFont typeface="+mj-lt"/>
              <a:buAutoNum type="alphaLcParenR"/>
            </a:pPr>
            <a:endParaRPr lang="en-CA" sz="2800" dirty="0"/>
          </a:p>
          <a:p>
            <a:pPr marL="228600" indent="-228600">
              <a:buFont typeface="+mj-lt"/>
              <a:buAutoNum type="alphaLcParenR"/>
            </a:pPr>
            <a:r>
              <a:rPr lang="en-CA" sz="2800" dirty="0"/>
              <a:t> 8 000 − 2 999 = (8 000 + 1) − (2 999 − 1)</a:t>
            </a:r>
          </a:p>
          <a:p>
            <a:pPr marL="228600" indent="-228600">
              <a:buFont typeface="+mj-lt"/>
              <a:buAutoNum type="alphaLcParenR"/>
            </a:pPr>
            <a:endParaRPr lang="en-CA" sz="2800" dirty="0"/>
          </a:p>
          <a:p>
            <a:pPr marL="228600" indent="-228600">
              <a:buFont typeface="+mj-lt"/>
              <a:buAutoNum type="alphaLcParenR"/>
            </a:pPr>
            <a:r>
              <a:rPr lang="en-CA" sz="2800" dirty="0"/>
              <a:t> 8 000 − 2 999 = 7 999 − 2 999 − 1 </a:t>
            </a:r>
          </a:p>
          <a:p>
            <a:pPr marL="228600" indent="-228600">
              <a:buFont typeface="+mj-lt"/>
              <a:buAutoNum type="alphaLcParenR"/>
            </a:pPr>
            <a:endParaRPr lang="en-CA" sz="2800" dirty="0"/>
          </a:p>
          <a:p>
            <a:pPr marL="228600" indent="-228600">
              <a:buFont typeface="+mj-lt"/>
              <a:buAutoNum type="alphaLcParenR"/>
            </a:pPr>
            <a:r>
              <a:rPr lang="en-CA" sz="2800" dirty="0"/>
              <a:t> 8 000 − 2 999 = (8 000 − 1) − (2 999 − 1)</a:t>
            </a:r>
          </a:p>
        </p:txBody>
      </p:sp>
    </p:spTree>
    <p:extLst>
      <p:ext uri="{BB962C8B-B14F-4D97-AF65-F5344CB8AC3E}">
        <p14:creationId xmlns:p14="http://schemas.microsoft.com/office/powerpoint/2010/main" val="24227508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824FF-3379-3B26-5935-A345C2C9202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83745BD-CD11-C497-ED42-5D30EB5E7445}"/>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2741D800-D5A2-0DD1-2A4C-AE841CA3EAD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F2F319F-2A24-0E02-C572-AD9EECAF32E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77A6ECF-1DD6-CE33-0F9F-2506D2FEE27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1BAB137-CFF2-5FCF-52FD-EA1D8806F65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5A86244E-9E62-3381-D60E-068FF2F5BD50}"/>
              </a:ext>
            </a:extLst>
          </p:cNvPr>
          <p:cNvSpPr>
            <a:spLocks noChangeArrowheads="1"/>
          </p:cNvSpPr>
          <p:nvPr/>
        </p:nvSpPr>
        <p:spPr bwMode="auto">
          <a:xfrm>
            <a:off x="659185" y="1931423"/>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9. Which expression gives a result closest to 2 000?</a:t>
            </a:r>
          </a:p>
          <a:p>
            <a:pPr marL="228600" indent="-228600">
              <a:buFont typeface="+mj-lt"/>
              <a:buAutoNum type="alphaLcParenR"/>
            </a:pPr>
            <a:r>
              <a:rPr lang="en-CA" sz="2800" dirty="0"/>
              <a:t> 1 467 + 768</a:t>
            </a:r>
          </a:p>
          <a:p>
            <a:pPr marL="228600" indent="-228600">
              <a:buFont typeface="+mj-lt"/>
              <a:buAutoNum type="alphaLcParenR"/>
            </a:pPr>
            <a:endParaRPr lang="en-CA" sz="2800" dirty="0"/>
          </a:p>
          <a:p>
            <a:pPr marL="228600" indent="-228600">
              <a:buFont typeface="+mj-lt"/>
              <a:buAutoNum type="alphaLcParenR"/>
            </a:pPr>
            <a:r>
              <a:rPr lang="en-CA" sz="2800" dirty="0"/>
              <a:t> 812 + 1 193</a:t>
            </a:r>
          </a:p>
          <a:p>
            <a:pPr marL="228600" indent="-228600">
              <a:buFont typeface="+mj-lt"/>
              <a:buAutoNum type="alphaLcParenR"/>
            </a:pPr>
            <a:endParaRPr lang="en-CA" sz="2800" dirty="0"/>
          </a:p>
          <a:p>
            <a:pPr marL="228600" indent="-228600">
              <a:buFont typeface="+mj-lt"/>
              <a:buAutoNum type="alphaLcParenR"/>
            </a:pPr>
            <a:r>
              <a:rPr lang="en-CA" sz="2800" dirty="0"/>
              <a:t> 2 853 − 493</a:t>
            </a:r>
          </a:p>
          <a:p>
            <a:pPr marL="228600" indent="-228600">
              <a:buFont typeface="+mj-lt"/>
              <a:buAutoNum type="alphaLcParenR"/>
            </a:pPr>
            <a:endParaRPr lang="en-CA" sz="2800" dirty="0"/>
          </a:p>
          <a:p>
            <a:pPr marL="228600" indent="-228600">
              <a:buFont typeface="+mj-lt"/>
              <a:buAutoNum type="alphaLcParenR"/>
            </a:pPr>
            <a:r>
              <a:rPr lang="en-CA" sz="2800" dirty="0"/>
              <a:t> 5 190 − 2 592</a:t>
            </a:r>
          </a:p>
        </p:txBody>
      </p:sp>
    </p:spTree>
    <p:extLst>
      <p:ext uri="{BB962C8B-B14F-4D97-AF65-F5344CB8AC3E}">
        <p14:creationId xmlns:p14="http://schemas.microsoft.com/office/powerpoint/2010/main" val="30443258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EDF1A-F77C-D75C-CD36-C17BBC21C9E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5262550-6525-E071-B51B-02E16AA080C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5FD90D3-C92E-575D-2852-6789D889B54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9BB62C9-DCEA-6CFA-8E43-50056279608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3B9B265-EC0F-530C-ECE2-F667017149E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70FD13C-1A8B-0F83-4FB4-0426F4DCEA8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7E632509-4AC4-8EBD-C821-F8162C419FC9}"/>
              </a:ext>
            </a:extLst>
          </p:cNvPr>
          <p:cNvSpPr>
            <a:spLocks noChangeArrowheads="1"/>
          </p:cNvSpPr>
          <p:nvPr/>
        </p:nvSpPr>
        <p:spPr bwMode="auto">
          <a:xfrm>
            <a:off x="659185" y="2187910"/>
            <a:ext cx="11532815"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10. Which is more: </a:t>
            </a:r>
          </a:p>
          <a:p>
            <a:r>
              <a:rPr lang="en-CA" sz="4000" dirty="0"/>
              <a:t>4 − 1.9 or 1.6 + 0.35? </a:t>
            </a:r>
          </a:p>
          <a:p>
            <a:endParaRPr lang="en-CA" sz="2800" dirty="0"/>
          </a:p>
          <a:p>
            <a:r>
              <a:rPr lang="en-CA" sz="2800" dirty="0"/>
              <a:t>Explain or show your thinking.</a:t>
            </a:r>
          </a:p>
        </p:txBody>
      </p:sp>
    </p:spTree>
    <p:extLst>
      <p:ext uri="{BB962C8B-B14F-4D97-AF65-F5344CB8AC3E}">
        <p14:creationId xmlns:p14="http://schemas.microsoft.com/office/powerpoint/2010/main" val="25082370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6AFD3-1F59-88A9-137C-1CA2F70B462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253251F-846B-4419-19ED-264FEDC6618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50AEA25-5F69-05D9-F15E-87C79949186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2888C84-F340-41D3-2661-12F3981FA0A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09FC2E7-8873-CDED-5E9B-E6081CE345C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B307E61-4BBA-3EA0-FE78-9B4697B7611E}"/>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F3EF41B7-B3A7-3DD2-387B-9D43F0FE7632}"/>
              </a:ext>
            </a:extLst>
          </p:cNvPr>
          <p:cNvSpPr>
            <a:spLocks noChangeArrowheads="1"/>
          </p:cNvSpPr>
          <p:nvPr/>
        </p:nvSpPr>
        <p:spPr bwMode="auto">
          <a:xfrm>
            <a:off x="659185" y="2290227"/>
            <a:ext cx="11532815"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11. Order the sums from least to greatest:</a:t>
            </a:r>
          </a:p>
          <a:p>
            <a:r>
              <a:rPr lang="en-CA" sz="4000" dirty="0"/>
              <a:t>11.3 + 4.1, 9.9 + 5.23, 9 + 6.05, 5.3 + 9.7</a:t>
            </a:r>
          </a:p>
        </p:txBody>
      </p:sp>
    </p:spTree>
    <p:extLst>
      <p:ext uri="{BB962C8B-B14F-4D97-AF65-F5344CB8AC3E}">
        <p14:creationId xmlns:p14="http://schemas.microsoft.com/office/powerpoint/2010/main" val="33469617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31D12-C37F-25AB-447A-2DEB0D4A381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860DC2A-B510-B677-24EF-E646665301F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0768F70-5055-961A-6A88-49115B00830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2BED833-4F15-4527-16CB-B9AA8A07DE6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B2160A9-C8D1-A62B-C230-25998547C4F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18DEC6E-CE94-8048-44D5-823BA54EFEA5}"/>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F7814E16-1E0B-9ECA-FB93-A361E1DE3F56}"/>
              </a:ext>
            </a:extLst>
          </p:cNvPr>
          <p:cNvSpPr>
            <a:spLocks noChangeArrowheads="1"/>
          </p:cNvSpPr>
          <p:nvPr/>
        </p:nvSpPr>
        <p:spPr bwMode="auto">
          <a:xfrm>
            <a:off x="659185" y="1836254"/>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12. Estimate 3.64 + 4.46 using the strategy indicated.</a:t>
            </a:r>
          </a:p>
          <a:p>
            <a:r>
              <a:rPr lang="en-CA" sz="2800" dirty="0"/>
              <a:t>Which strategy is closest to the actual sum?</a:t>
            </a:r>
          </a:p>
        </p:txBody>
      </p:sp>
      <p:graphicFrame>
        <p:nvGraphicFramePr>
          <p:cNvPr id="2" name="Table 1">
            <a:extLst>
              <a:ext uri="{FF2B5EF4-FFF2-40B4-BE49-F238E27FC236}">
                <a16:creationId xmlns:a16="http://schemas.microsoft.com/office/drawing/2014/main" id="{8AF93739-2F5B-9B2C-DA54-75161DC05A66}"/>
              </a:ext>
            </a:extLst>
          </p:cNvPr>
          <p:cNvGraphicFramePr>
            <a:graphicFrameLocks noGrp="1"/>
          </p:cNvGraphicFramePr>
          <p:nvPr>
            <p:extLst>
              <p:ext uri="{D42A27DB-BD31-4B8C-83A1-F6EECF244321}">
                <p14:modId xmlns:p14="http://schemas.microsoft.com/office/powerpoint/2010/main" val="2695443675"/>
              </p:ext>
            </p:extLst>
          </p:nvPr>
        </p:nvGraphicFramePr>
        <p:xfrm>
          <a:off x="837604" y="2985776"/>
          <a:ext cx="10039022" cy="3169138"/>
        </p:xfrm>
        <a:graphic>
          <a:graphicData uri="http://schemas.openxmlformats.org/drawingml/2006/table">
            <a:tbl>
              <a:tblPr firstRow="1" bandRow="1">
                <a:tableStyleId>{5C22544A-7EE6-4342-B048-85BDC9FD1C3A}</a:tableStyleId>
              </a:tblPr>
              <a:tblGrid>
                <a:gridCol w="5019511">
                  <a:extLst>
                    <a:ext uri="{9D8B030D-6E8A-4147-A177-3AD203B41FA5}">
                      <a16:colId xmlns:a16="http://schemas.microsoft.com/office/drawing/2014/main" val="3407143215"/>
                    </a:ext>
                  </a:extLst>
                </a:gridCol>
                <a:gridCol w="5019511">
                  <a:extLst>
                    <a:ext uri="{9D8B030D-6E8A-4147-A177-3AD203B41FA5}">
                      <a16:colId xmlns:a16="http://schemas.microsoft.com/office/drawing/2014/main" val="2356061146"/>
                    </a:ext>
                  </a:extLst>
                </a:gridCol>
              </a:tblGrid>
              <a:tr h="1584569">
                <a:tc>
                  <a:txBody>
                    <a:bodyPr/>
                    <a:lstStyle/>
                    <a:p>
                      <a:pPr fontAlgn="base"/>
                      <a:r>
                        <a:rPr lang="en-CA" sz="3200" b="0" dirty="0">
                          <a:solidFill>
                            <a:schemeClr val="tx1"/>
                          </a:solidFill>
                        </a:rPr>
                        <a:t>Round each number to the nearest whole number</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Round each number to the nearest tenth</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584569">
                <a:tc>
                  <a:txBody>
                    <a:bodyPr/>
                    <a:lstStyle/>
                    <a:p>
                      <a:pPr fontAlgn="base"/>
                      <a:r>
                        <a:rPr lang="en-CA" sz="3200" b="0" dirty="0">
                          <a:solidFill>
                            <a:schemeClr val="tx1"/>
                          </a:solidFill>
                        </a:rPr>
                        <a:t>Front-end round each number</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Front-end round only one number </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29474250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096DE-638D-38E4-33AF-47AA13A95FC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68C6F63-44C1-C57A-5B01-6BC3C1BB48B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70E8081E-BED7-4847-2094-AFA39458B5D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CDFEB02-7EB4-2703-C34F-CC3B6B0C46E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95C7B88-A23B-E676-B5C7-D247D4D20A9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894EFAB-9793-A9C0-7B66-BC8B3FEE26A3}"/>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7DA99B9E-7D61-3231-725B-D3DCEEF70DCD}"/>
              </a:ext>
            </a:extLst>
          </p:cNvPr>
          <p:cNvSpPr>
            <a:spLocks noChangeArrowheads="1"/>
          </p:cNvSpPr>
          <p:nvPr/>
        </p:nvSpPr>
        <p:spPr bwMode="auto">
          <a:xfrm>
            <a:off x="659185" y="1836254"/>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13. Estimate 14.34 − 6.85 using the strategy indicated.</a:t>
            </a:r>
          </a:p>
          <a:p>
            <a:r>
              <a:rPr lang="en-CA" sz="2800" dirty="0"/>
              <a:t>Which strategy is closest to the actual difference?</a:t>
            </a:r>
          </a:p>
        </p:txBody>
      </p:sp>
      <p:graphicFrame>
        <p:nvGraphicFramePr>
          <p:cNvPr id="2" name="Table 1">
            <a:extLst>
              <a:ext uri="{FF2B5EF4-FFF2-40B4-BE49-F238E27FC236}">
                <a16:creationId xmlns:a16="http://schemas.microsoft.com/office/drawing/2014/main" id="{585032C4-6FA4-D0E8-3450-97A927217402}"/>
              </a:ext>
            </a:extLst>
          </p:cNvPr>
          <p:cNvGraphicFramePr>
            <a:graphicFrameLocks noGrp="1"/>
          </p:cNvGraphicFramePr>
          <p:nvPr/>
        </p:nvGraphicFramePr>
        <p:xfrm>
          <a:off x="837604" y="2985776"/>
          <a:ext cx="10039022" cy="3169138"/>
        </p:xfrm>
        <a:graphic>
          <a:graphicData uri="http://schemas.openxmlformats.org/drawingml/2006/table">
            <a:tbl>
              <a:tblPr firstRow="1" bandRow="1">
                <a:tableStyleId>{5C22544A-7EE6-4342-B048-85BDC9FD1C3A}</a:tableStyleId>
              </a:tblPr>
              <a:tblGrid>
                <a:gridCol w="5019511">
                  <a:extLst>
                    <a:ext uri="{9D8B030D-6E8A-4147-A177-3AD203B41FA5}">
                      <a16:colId xmlns:a16="http://schemas.microsoft.com/office/drawing/2014/main" val="3407143215"/>
                    </a:ext>
                  </a:extLst>
                </a:gridCol>
                <a:gridCol w="5019511">
                  <a:extLst>
                    <a:ext uri="{9D8B030D-6E8A-4147-A177-3AD203B41FA5}">
                      <a16:colId xmlns:a16="http://schemas.microsoft.com/office/drawing/2014/main" val="2356061146"/>
                    </a:ext>
                  </a:extLst>
                </a:gridCol>
              </a:tblGrid>
              <a:tr h="1584569">
                <a:tc>
                  <a:txBody>
                    <a:bodyPr/>
                    <a:lstStyle/>
                    <a:p>
                      <a:pPr fontAlgn="base"/>
                      <a:r>
                        <a:rPr lang="en-CA" sz="3200" b="0" dirty="0">
                          <a:solidFill>
                            <a:schemeClr val="tx1"/>
                          </a:solidFill>
                        </a:rPr>
                        <a:t>Round each number to the nearest whole number</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Round each number to the nearest tenth</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584569">
                <a:tc>
                  <a:txBody>
                    <a:bodyPr/>
                    <a:lstStyle/>
                    <a:p>
                      <a:pPr fontAlgn="base"/>
                      <a:r>
                        <a:rPr lang="en-CA" sz="3200" b="0" dirty="0">
                          <a:solidFill>
                            <a:schemeClr val="tx1"/>
                          </a:solidFill>
                        </a:rPr>
                        <a:t>Front-end round each number</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Front-end round only one number </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322532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7165A-5203-ED06-9E59-A011B5B64B3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2674A31-BBC8-ACBB-D9A7-95A01DB897B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0363BB7B-7FC2-44D3-8D54-DBD58159B20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91EEF4A-7EB7-97DD-3E7B-FB1776A0C67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96D7A9A-0782-E167-E5BC-49E17F17A36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3F7725C-D28D-A930-5186-E15A9612E1B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D3392462-344D-9784-E2C4-5C4802C1D63E}"/>
              </a:ext>
            </a:extLst>
          </p:cNvPr>
          <p:cNvSpPr>
            <a:spLocks noChangeArrowheads="1"/>
          </p:cNvSpPr>
          <p:nvPr/>
        </p:nvSpPr>
        <p:spPr bwMode="auto">
          <a:xfrm>
            <a:off x="741974" y="2090177"/>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6. Fill in the blanks:</a:t>
            </a:r>
          </a:p>
          <a:p>
            <a:pPr marL="514350" indent="-514350">
              <a:buAutoNum type="alphaLcParenR"/>
            </a:pPr>
            <a:r>
              <a:rPr lang="en-CA" sz="2800" dirty="0"/>
              <a:t>3 000 = _____ hundreds</a:t>
            </a:r>
          </a:p>
          <a:p>
            <a:pPr marL="514350" indent="-514350">
              <a:buAutoNum type="alphaLcParenR"/>
            </a:pPr>
            <a:endParaRPr lang="en-CA" sz="2800" dirty="0"/>
          </a:p>
          <a:p>
            <a:r>
              <a:rPr lang="en-CA" sz="2800" dirty="0"/>
              <a:t>b) 2 400 = _____ hundreds</a:t>
            </a:r>
          </a:p>
          <a:p>
            <a:endParaRPr lang="en-CA" sz="2800" dirty="0"/>
          </a:p>
          <a:p>
            <a:r>
              <a:rPr lang="en-CA" sz="2800" dirty="0"/>
              <a:t>c) 8 000 = _____ thousands</a:t>
            </a:r>
            <a:endParaRPr lang="en-CA" sz="3200" dirty="0"/>
          </a:p>
        </p:txBody>
      </p:sp>
    </p:spTree>
    <p:extLst>
      <p:ext uri="{BB962C8B-B14F-4D97-AF65-F5344CB8AC3E}">
        <p14:creationId xmlns:p14="http://schemas.microsoft.com/office/powerpoint/2010/main" val="21913435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F7FFB-611C-4190-5CF4-21492681188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3D53F42-4C3D-9776-3B70-A77B59837F1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8BFD049-3301-0D8F-B250-8BB78888C31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AEF8523-C53B-00E0-25C1-BE015739424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175AA68-C001-6E72-C146-285D5FCC1BB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D8F76B7-8AA6-865C-F72A-6DE3FDED3A9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51BD1E4E-F6EF-9B77-ECFF-C8CC155AC3C0}"/>
              </a:ext>
            </a:extLst>
          </p:cNvPr>
          <p:cNvSpPr>
            <a:spLocks noChangeArrowheads="1"/>
          </p:cNvSpPr>
          <p:nvPr/>
        </p:nvSpPr>
        <p:spPr bwMode="auto">
          <a:xfrm>
            <a:off x="659185" y="2011046"/>
            <a:ext cx="4113537"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14. Draw an area model for each multiplication sentence. Then solve using your model.</a:t>
            </a:r>
          </a:p>
        </p:txBody>
      </p:sp>
      <p:graphicFrame>
        <p:nvGraphicFramePr>
          <p:cNvPr id="3" name="Table 2">
            <a:extLst>
              <a:ext uri="{FF2B5EF4-FFF2-40B4-BE49-F238E27FC236}">
                <a16:creationId xmlns:a16="http://schemas.microsoft.com/office/drawing/2014/main" id="{AFCAF9B0-28DD-9E87-AD6F-E6324632AFDB}"/>
              </a:ext>
            </a:extLst>
          </p:cNvPr>
          <p:cNvGraphicFramePr>
            <a:graphicFrameLocks noGrp="1"/>
          </p:cNvGraphicFramePr>
          <p:nvPr>
            <p:extLst>
              <p:ext uri="{D42A27DB-BD31-4B8C-83A1-F6EECF244321}">
                <p14:modId xmlns:p14="http://schemas.microsoft.com/office/powerpoint/2010/main" val="3443401680"/>
              </p:ext>
            </p:extLst>
          </p:nvPr>
        </p:nvGraphicFramePr>
        <p:xfrm>
          <a:off x="5798071" y="1932919"/>
          <a:ext cx="5734744" cy="4310190"/>
        </p:xfrm>
        <a:graphic>
          <a:graphicData uri="http://schemas.openxmlformats.org/drawingml/2006/table">
            <a:tbl>
              <a:tblPr firstRow="1" bandRow="1">
                <a:tableStyleId>{5C22544A-7EE6-4342-B048-85BDC9FD1C3A}</a:tableStyleId>
              </a:tblPr>
              <a:tblGrid>
                <a:gridCol w="5734744">
                  <a:extLst>
                    <a:ext uri="{9D8B030D-6E8A-4147-A177-3AD203B41FA5}">
                      <a16:colId xmlns:a16="http://schemas.microsoft.com/office/drawing/2014/main" val="3407143215"/>
                    </a:ext>
                  </a:extLst>
                </a:gridCol>
              </a:tblGrid>
              <a:tr h="862038">
                <a:tc>
                  <a:txBody>
                    <a:bodyPr/>
                    <a:lstStyle/>
                    <a:p>
                      <a:pPr fontAlgn="base"/>
                      <a:r>
                        <a:rPr lang="en-CA" sz="4000" b="0" dirty="0">
                          <a:solidFill>
                            <a:schemeClr val="tx1"/>
                          </a:solidFill>
                        </a:rPr>
                        <a:t>4 × 37</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862038">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solidFill>
                            <a:schemeClr val="tx1"/>
                          </a:solidFill>
                        </a:rPr>
                        <a:t>86 × 5</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r h="862038">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solidFill>
                            <a:schemeClr val="tx1"/>
                          </a:solidFill>
                        </a:rPr>
                        <a:t>6 × 247</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8024103"/>
                  </a:ext>
                </a:extLst>
              </a:tr>
              <a:tr h="862038">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solidFill>
                            <a:schemeClr val="tx1"/>
                          </a:solidFill>
                        </a:rPr>
                        <a:t>43 × 52</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1593230"/>
                  </a:ext>
                </a:extLst>
              </a:tr>
              <a:tr h="862038">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t>609 × 23</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4662683"/>
                  </a:ext>
                </a:extLst>
              </a:tr>
            </a:tbl>
          </a:graphicData>
        </a:graphic>
      </p:graphicFrame>
    </p:spTree>
    <p:extLst>
      <p:ext uri="{BB962C8B-B14F-4D97-AF65-F5344CB8AC3E}">
        <p14:creationId xmlns:p14="http://schemas.microsoft.com/office/powerpoint/2010/main" val="22221939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787CD-DAD7-C4A1-E77E-230691C5622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499D871-DA67-E3C2-2162-5CB730ECEAF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5BAE8A3-9266-CCCE-C5AC-70ADA83D656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5619471-AED0-DFB0-021B-1F5640B400F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714C5BB-2CE7-E382-6D77-01C6CFC5B1E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ACB1BDB-2442-BCC1-C7D2-A9A3209B0F1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38BF1C52-605D-28D4-C249-1C6A4E9CB0BA}"/>
              </a:ext>
            </a:extLst>
          </p:cNvPr>
          <p:cNvSpPr>
            <a:spLocks noChangeArrowheads="1"/>
          </p:cNvSpPr>
          <p:nvPr/>
        </p:nvSpPr>
        <p:spPr bwMode="auto">
          <a:xfrm>
            <a:off x="725065" y="1852841"/>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15. Fill in the blank to make each equation true.</a:t>
            </a:r>
          </a:p>
          <a:p>
            <a:pPr marL="228600" indent="-228600">
              <a:buFont typeface="+mj-lt"/>
              <a:buAutoNum type="alphaLcParenR"/>
            </a:pPr>
            <a:r>
              <a:rPr lang="en-CA" sz="2800" dirty="0"/>
              <a:t> 4 × 23 = 4 × ____ + 4 × 3</a:t>
            </a:r>
          </a:p>
          <a:p>
            <a:pPr marL="228600" indent="-228600">
              <a:buFont typeface="+mj-lt"/>
              <a:buAutoNum type="alphaLcParenR"/>
            </a:pPr>
            <a:endParaRPr lang="en-CA" sz="2800" dirty="0"/>
          </a:p>
          <a:p>
            <a:pPr marL="228600" indent="-228600">
              <a:buFont typeface="+mj-lt"/>
              <a:buAutoNum type="alphaLcParenR"/>
            </a:pPr>
            <a:r>
              <a:rPr lang="en-CA" sz="2800" dirty="0"/>
              <a:t> 5 × 321 = 5 × 300 + 5 × ____ + 5 × 1</a:t>
            </a:r>
          </a:p>
          <a:p>
            <a:pPr marL="228600" indent="-228600">
              <a:buFont typeface="+mj-lt"/>
              <a:buAutoNum type="alphaLcParenR"/>
            </a:pPr>
            <a:endParaRPr lang="en-CA" sz="2800" dirty="0"/>
          </a:p>
          <a:p>
            <a:pPr marL="228600" indent="-228600">
              <a:buFont typeface="+mj-lt"/>
              <a:buAutoNum type="alphaLcParenR"/>
            </a:pPr>
            <a:r>
              <a:rPr lang="en-CA" sz="2800" dirty="0"/>
              <a:t> 56 ÷ 4 = 40 ÷ 4 + ____ ÷ 4 </a:t>
            </a:r>
          </a:p>
          <a:p>
            <a:pPr marL="228600" indent="-228600">
              <a:buFont typeface="+mj-lt"/>
              <a:buAutoNum type="alphaLcParenR"/>
            </a:pPr>
            <a:endParaRPr lang="en-CA" sz="2800" dirty="0"/>
          </a:p>
          <a:p>
            <a:pPr marL="228600" indent="-228600">
              <a:buFont typeface="+mj-lt"/>
              <a:buAutoNum type="alphaLcParenR"/>
            </a:pPr>
            <a:r>
              <a:rPr lang="en-CA" sz="2800" dirty="0"/>
              <a:t> 960 ÷ 8 = _____ ÷ 8 + 160 ÷ 8</a:t>
            </a:r>
          </a:p>
        </p:txBody>
      </p:sp>
    </p:spTree>
    <p:extLst>
      <p:ext uri="{BB962C8B-B14F-4D97-AF65-F5344CB8AC3E}">
        <p14:creationId xmlns:p14="http://schemas.microsoft.com/office/powerpoint/2010/main" val="22967634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2C79A-71BD-9C29-5A6C-B9E10D6FE88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E102CFB-0FC5-DDF5-E24A-56410023D37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25E3410B-7C3A-AFD6-F137-43C844D53E7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D09E4FE-FF96-592E-673F-FDA44F12696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D0999B2-1413-7DAB-E794-B036D26B35D5}"/>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66764BF-C595-A2B3-B30D-D7B826774A0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EB4BF754-C912-615B-EC1A-F7C3F37998DC}"/>
              </a:ext>
            </a:extLst>
          </p:cNvPr>
          <p:cNvSpPr>
            <a:spLocks noChangeArrowheads="1"/>
          </p:cNvSpPr>
          <p:nvPr/>
        </p:nvSpPr>
        <p:spPr bwMode="auto">
          <a:xfrm>
            <a:off x="329592" y="1852841"/>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16. Multiply. Show your strategy. Challenge: Use a variety of strategies.</a:t>
            </a:r>
          </a:p>
          <a:p>
            <a:endParaRPr lang="en-CA" sz="2800" dirty="0"/>
          </a:p>
        </p:txBody>
      </p:sp>
      <p:graphicFrame>
        <p:nvGraphicFramePr>
          <p:cNvPr id="2" name="Table 1">
            <a:extLst>
              <a:ext uri="{FF2B5EF4-FFF2-40B4-BE49-F238E27FC236}">
                <a16:creationId xmlns:a16="http://schemas.microsoft.com/office/drawing/2014/main" id="{7281853F-2DFD-BCE3-8961-5DD9B38812D6}"/>
              </a:ext>
            </a:extLst>
          </p:cNvPr>
          <p:cNvGraphicFramePr>
            <a:graphicFrameLocks noGrp="1"/>
          </p:cNvGraphicFramePr>
          <p:nvPr>
            <p:extLst>
              <p:ext uri="{D42A27DB-BD31-4B8C-83A1-F6EECF244321}">
                <p14:modId xmlns:p14="http://schemas.microsoft.com/office/powerpoint/2010/main" val="2330516718"/>
              </p:ext>
            </p:extLst>
          </p:nvPr>
        </p:nvGraphicFramePr>
        <p:xfrm>
          <a:off x="437660" y="2685927"/>
          <a:ext cx="9365656" cy="3306156"/>
        </p:xfrm>
        <a:graphic>
          <a:graphicData uri="http://schemas.openxmlformats.org/drawingml/2006/table">
            <a:tbl>
              <a:tblPr firstRow="1" bandRow="1">
                <a:tableStyleId>{5C22544A-7EE6-4342-B048-85BDC9FD1C3A}</a:tableStyleId>
              </a:tblPr>
              <a:tblGrid>
                <a:gridCol w="4682828">
                  <a:extLst>
                    <a:ext uri="{9D8B030D-6E8A-4147-A177-3AD203B41FA5}">
                      <a16:colId xmlns:a16="http://schemas.microsoft.com/office/drawing/2014/main" val="3407143215"/>
                    </a:ext>
                  </a:extLst>
                </a:gridCol>
                <a:gridCol w="4682828">
                  <a:extLst>
                    <a:ext uri="{9D8B030D-6E8A-4147-A177-3AD203B41FA5}">
                      <a16:colId xmlns:a16="http://schemas.microsoft.com/office/drawing/2014/main" val="2356061146"/>
                    </a:ext>
                  </a:extLst>
                </a:gridCol>
              </a:tblGrid>
              <a:tr h="1102052">
                <a:tc>
                  <a:txBody>
                    <a:bodyPr/>
                    <a:lstStyle/>
                    <a:p>
                      <a:pPr fontAlgn="base"/>
                      <a:r>
                        <a:rPr lang="en-CA" sz="4000" b="0" dirty="0">
                          <a:solidFill>
                            <a:schemeClr val="tx1"/>
                          </a:solidFill>
                        </a:rPr>
                        <a:t>23 × 6</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4000" b="0" dirty="0">
                          <a:solidFill>
                            <a:schemeClr val="tx1"/>
                          </a:solidFill>
                        </a:rPr>
                        <a:t>8 × 401</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102052">
                <a:tc>
                  <a:txBody>
                    <a:bodyPr/>
                    <a:lstStyle/>
                    <a:p>
                      <a:pPr fontAlgn="base"/>
                      <a:r>
                        <a:rPr lang="en-CA" sz="4000" b="0" dirty="0">
                          <a:solidFill>
                            <a:schemeClr val="tx1"/>
                          </a:solidFill>
                        </a:rPr>
                        <a:t>9 × 247</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4000" b="0" dirty="0">
                          <a:solidFill>
                            <a:schemeClr val="tx1"/>
                          </a:solidFill>
                        </a:rPr>
                        <a:t>16 × 45</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r h="1102052">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solidFill>
                            <a:schemeClr val="tx1"/>
                          </a:solidFill>
                        </a:rPr>
                        <a:t>99 × 38</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solidFill>
                            <a:schemeClr val="tx1"/>
                          </a:solidFill>
                        </a:rPr>
                        <a:t>302 × 15</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5207597"/>
                  </a:ext>
                </a:extLst>
              </a:tr>
            </a:tbl>
          </a:graphicData>
        </a:graphic>
      </p:graphicFrame>
    </p:spTree>
    <p:extLst>
      <p:ext uri="{BB962C8B-B14F-4D97-AF65-F5344CB8AC3E}">
        <p14:creationId xmlns:p14="http://schemas.microsoft.com/office/powerpoint/2010/main" val="13682672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DF4D6-F372-1CEA-A905-C074D63633D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9B83CE7-A71F-0193-D7EF-3B63D45FC1D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689DB88-AF7A-BB57-6B56-5771A173E15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398AB9E-3AA0-2B47-3BE3-91F4BCCAD8C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9BC348D-44CF-E07D-72F9-87B859397F8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AB00C0E-CDED-7EFB-364F-881D97E17A60}"/>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B523F72B-9240-91BD-28C2-BC13CB746097}"/>
              </a:ext>
            </a:extLst>
          </p:cNvPr>
          <p:cNvSpPr>
            <a:spLocks noChangeArrowheads="1"/>
          </p:cNvSpPr>
          <p:nvPr/>
        </p:nvSpPr>
        <p:spPr bwMode="auto">
          <a:xfrm>
            <a:off x="329592" y="185284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17. Divide. Show your strategy. Challenge: Use a variety of strategies.</a:t>
            </a:r>
          </a:p>
          <a:p>
            <a:endParaRPr lang="en-CA" sz="2800" dirty="0"/>
          </a:p>
        </p:txBody>
      </p:sp>
      <p:graphicFrame>
        <p:nvGraphicFramePr>
          <p:cNvPr id="3" name="Table 2">
            <a:extLst>
              <a:ext uri="{FF2B5EF4-FFF2-40B4-BE49-F238E27FC236}">
                <a16:creationId xmlns:a16="http://schemas.microsoft.com/office/drawing/2014/main" id="{F654E6E7-D687-3356-3011-37D8E0330627}"/>
              </a:ext>
            </a:extLst>
          </p:cNvPr>
          <p:cNvGraphicFramePr>
            <a:graphicFrameLocks noGrp="1"/>
          </p:cNvGraphicFramePr>
          <p:nvPr>
            <p:extLst>
              <p:ext uri="{D42A27DB-BD31-4B8C-83A1-F6EECF244321}">
                <p14:modId xmlns:p14="http://schemas.microsoft.com/office/powerpoint/2010/main" val="1374384721"/>
              </p:ext>
            </p:extLst>
          </p:nvPr>
        </p:nvGraphicFramePr>
        <p:xfrm>
          <a:off x="680272" y="2625192"/>
          <a:ext cx="9556548" cy="3484575"/>
        </p:xfrm>
        <a:graphic>
          <a:graphicData uri="http://schemas.openxmlformats.org/drawingml/2006/table">
            <a:tbl>
              <a:tblPr firstRow="1" bandRow="1">
                <a:tableStyleId>{5C22544A-7EE6-4342-B048-85BDC9FD1C3A}</a:tableStyleId>
              </a:tblPr>
              <a:tblGrid>
                <a:gridCol w="4778274">
                  <a:extLst>
                    <a:ext uri="{9D8B030D-6E8A-4147-A177-3AD203B41FA5}">
                      <a16:colId xmlns:a16="http://schemas.microsoft.com/office/drawing/2014/main" val="3407143215"/>
                    </a:ext>
                  </a:extLst>
                </a:gridCol>
                <a:gridCol w="4778274">
                  <a:extLst>
                    <a:ext uri="{9D8B030D-6E8A-4147-A177-3AD203B41FA5}">
                      <a16:colId xmlns:a16="http://schemas.microsoft.com/office/drawing/2014/main" val="2356061146"/>
                    </a:ext>
                  </a:extLst>
                </a:gridCol>
              </a:tblGrid>
              <a:tr h="1161525">
                <a:tc>
                  <a:txBody>
                    <a:bodyPr/>
                    <a:lstStyle/>
                    <a:p>
                      <a:pPr fontAlgn="base"/>
                      <a:r>
                        <a:rPr lang="en-CA" sz="4000" b="0" dirty="0">
                          <a:solidFill>
                            <a:schemeClr val="tx1"/>
                          </a:solidFill>
                        </a:rPr>
                        <a:t>69 ÷ 3</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4000" b="0" dirty="0">
                          <a:solidFill>
                            <a:schemeClr val="tx1"/>
                          </a:solidFill>
                        </a:rPr>
                        <a:t>96 ÷ 4</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161525">
                <a:tc>
                  <a:txBody>
                    <a:bodyPr/>
                    <a:lstStyle/>
                    <a:p>
                      <a:pPr fontAlgn="base"/>
                      <a:r>
                        <a:rPr lang="en-CA" sz="4000" b="0" dirty="0">
                          <a:solidFill>
                            <a:schemeClr val="tx1"/>
                          </a:solidFill>
                        </a:rPr>
                        <a:t>125 ÷ 5</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4000" b="0" dirty="0">
                          <a:solidFill>
                            <a:schemeClr val="tx1"/>
                          </a:solidFill>
                        </a:rPr>
                        <a:t>560 ÷ 8</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r h="1161525">
                <a:tc>
                  <a:txBody>
                    <a:bodyPr/>
                    <a:lstStyle/>
                    <a:p>
                      <a:pPr fontAlgn="base"/>
                      <a:r>
                        <a:rPr lang="en-CA" sz="4000" b="0" dirty="0">
                          <a:solidFill>
                            <a:schemeClr val="tx1"/>
                          </a:solidFill>
                        </a:rPr>
                        <a:t>348 ÷ 6</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4000" b="0" dirty="0">
                          <a:solidFill>
                            <a:schemeClr val="tx1"/>
                          </a:solidFill>
                        </a:rPr>
                        <a:t>910 ÷ 7</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5207597"/>
                  </a:ext>
                </a:extLst>
              </a:tr>
            </a:tbl>
          </a:graphicData>
        </a:graphic>
      </p:graphicFrame>
    </p:spTree>
    <p:extLst>
      <p:ext uri="{BB962C8B-B14F-4D97-AF65-F5344CB8AC3E}">
        <p14:creationId xmlns:p14="http://schemas.microsoft.com/office/powerpoint/2010/main" val="70863603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FFD31-81B1-CF08-C52D-50D91904975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1E100A4-20FC-E995-71DE-2BB0F3230D1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A48087C-6A4B-C55E-5377-DD3E3D12E93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8BAA055-D81E-091E-C6B3-14B1D95A6F1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ED53077-80EF-F532-5D57-64DE4884002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DD57F99-5399-DDA0-270A-7B4F3E406BD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A29AB4D8-07EC-5D9F-BA52-16169DE1A694}"/>
              </a:ext>
            </a:extLst>
          </p:cNvPr>
          <p:cNvSpPr>
            <a:spLocks noChangeArrowheads="1"/>
          </p:cNvSpPr>
          <p:nvPr/>
        </p:nvSpPr>
        <p:spPr bwMode="auto">
          <a:xfrm>
            <a:off x="329592" y="185284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18. Calculate the following. Show your strategies. Challenge: Can you use a different strategy for each question?</a:t>
            </a:r>
          </a:p>
        </p:txBody>
      </p:sp>
      <p:graphicFrame>
        <p:nvGraphicFramePr>
          <p:cNvPr id="2" name="Table 1">
            <a:extLst>
              <a:ext uri="{FF2B5EF4-FFF2-40B4-BE49-F238E27FC236}">
                <a16:creationId xmlns:a16="http://schemas.microsoft.com/office/drawing/2014/main" id="{6035D60B-02C9-7A57-736F-9A407A0C37CB}"/>
              </a:ext>
            </a:extLst>
          </p:cNvPr>
          <p:cNvGraphicFramePr>
            <a:graphicFrameLocks noGrp="1"/>
          </p:cNvGraphicFramePr>
          <p:nvPr>
            <p:extLst>
              <p:ext uri="{D42A27DB-BD31-4B8C-83A1-F6EECF244321}">
                <p14:modId xmlns:p14="http://schemas.microsoft.com/office/powerpoint/2010/main" val="4141776694"/>
              </p:ext>
            </p:extLst>
          </p:nvPr>
        </p:nvGraphicFramePr>
        <p:xfrm>
          <a:off x="437659" y="3120543"/>
          <a:ext cx="11424745" cy="2945720"/>
        </p:xfrm>
        <a:graphic>
          <a:graphicData uri="http://schemas.openxmlformats.org/drawingml/2006/table">
            <a:tbl>
              <a:tblPr firstRow="1" bandRow="1">
                <a:tableStyleId>{5C22544A-7EE6-4342-B048-85BDC9FD1C3A}</a:tableStyleId>
              </a:tblPr>
              <a:tblGrid>
                <a:gridCol w="2284949">
                  <a:extLst>
                    <a:ext uri="{9D8B030D-6E8A-4147-A177-3AD203B41FA5}">
                      <a16:colId xmlns:a16="http://schemas.microsoft.com/office/drawing/2014/main" val="3407143215"/>
                    </a:ext>
                  </a:extLst>
                </a:gridCol>
                <a:gridCol w="2284949">
                  <a:extLst>
                    <a:ext uri="{9D8B030D-6E8A-4147-A177-3AD203B41FA5}">
                      <a16:colId xmlns:a16="http://schemas.microsoft.com/office/drawing/2014/main" val="2356061146"/>
                    </a:ext>
                  </a:extLst>
                </a:gridCol>
                <a:gridCol w="2284949">
                  <a:extLst>
                    <a:ext uri="{9D8B030D-6E8A-4147-A177-3AD203B41FA5}">
                      <a16:colId xmlns:a16="http://schemas.microsoft.com/office/drawing/2014/main" val="1701888641"/>
                    </a:ext>
                  </a:extLst>
                </a:gridCol>
                <a:gridCol w="2284949">
                  <a:extLst>
                    <a:ext uri="{9D8B030D-6E8A-4147-A177-3AD203B41FA5}">
                      <a16:colId xmlns:a16="http://schemas.microsoft.com/office/drawing/2014/main" val="2018445183"/>
                    </a:ext>
                  </a:extLst>
                </a:gridCol>
                <a:gridCol w="2284949">
                  <a:extLst>
                    <a:ext uri="{9D8B030D-6E8A-4147-A177-3AD203B41FA5}">
                      <a16:colId xmlns:a16="http://schemas.microsoft.com/office/drawing/2014/main" val="3967188132"/>
                    </a:ext>
                  </a:extLst>
                </a:gridCol>
              </a:tblGrid>
              <a:tr h="1610715">
                <a:tc>
                  <a:txBody>
                    <a:bodyPr/>
                    <a:lstStyle/>
                    <a:p>
                      <a:pPr fontAlgn="base"/>
                      <a:r>
                        <a:rPr lang="en-CA" sz="3200" b="0" dirty="0">
                          <a:solidFill>
                            <a:schemeClr val="tx1"/>
                          </a:solidFill>
                        </a:rPr>
                        <a:t>48.5 + 21.9 </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31.2 + 7.98</a:t>
                      </a:r>
                    </a:p>
                    <a:p>
                      <a:pPr fontAlgn="base"/>
                      <a:endParaRPr lang="en-CA" sz="3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CA" sz="3200" b="0" dirty="0">
                          <a:solidFill>
                            <a:schemeClr val="tx1"/>
                          </a:solidFill>
                        </a:rPr>
                        <a:t>58.21 - 23.4 </a:t>
                      </a:r>
                    </a:p>
                    <a:p>
                      <a:pPr fontAlgn="base"/>
                      <a:endParaRPr lang="en-CA" sz="3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CA" sz="3200" b="0" dirty="0">
                          <a:solidFill>
                            <a:schemeClr val="tx1"/>
                          </a:solidFill>
                        </a:rPr>
                        <a:t>8.6 - 2.95 </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24×37</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412764"/>
                  </a:ext>
                </a:extLst>
              </a:tr>
              <a:tr h="1335005">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CA" sz="3200" b="0" dirty="0">
                          <a:solidFill>
                            <a:schemeClr val="tx1"/>
                          </a:solidFill>
                        </a:rPr>
                        <a:t>46×25</a:t>
                      </a:r>
                    </a:p>
                    <a:p>
                      <a:pPr fontAlgn="base"/>
                      <a:endParaRPr lang="en-CA" sz="3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4063" rtl="0" eaLnBrk="1" fontAlgn="base" latinLnBrk="0" hangingPunct="1">
                        <a:lnSpc>
                          <a:spcPct val="100000"/>
                        </a:lnSpc>
                        <a:spcBef>
                          <a:spcPts val="0"/>
                        </a:spcBef>
                        <a:spcAft>
                          <a:spcPts val="0"/>
                        </a:spcAft>
                        <a:buClrTx/>
                        <a:buSzTx/>
                        <a:buFontTx/>
                        <a:buNone/>
                        <a:tabLst/>
                        <a:defRPr/>
                      </a:pPr>
                      <a:r>
                        <a:rPr lang="en-CA" sz="3200" b="0" dirty="0">
                          <a:solidFill>
                            <a:schemeClr val="tx1"/>
                          </a:solidFill>
                        </a:rPr>
                        <a:t>348×15</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CA" sz="3200" b="0" dirty="0">
                          <a:solidFill>
                            <a:schemeClr val="tx1"/>
                          </a:solidFill>
                        </a:rPr>
                        <a:t>256÷4</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CA" sz="3200" b="0" dirty="0">
                          <a:solidFill>
                            <a:schemeClr val="tx1"/>
                          </a:solidFill>
                        </a:rPr>
                        <a:t>246÷3</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CA" sz="3200" b="0" dirty="0">
                          <a:solidFill>
                            <a:schemeClr val="tx1"/>
                          </a:solidFill>
                        </a:rPr>
                        <a:t>948÷6</a:t>
                      </a:r>
                    </a:p>
                    <a:p>
                      <a:pPr fontAlgn="base"/>
                      <a:endParaRPr lang="en-CA" sz="3200" b="0" dirty="0">
                        <a:solidFill>
                          <a:schemeClr val="tx1"/>
                        </a:solidFill>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707697"/>
                  </a:ext>
                </a:extLst>
              </a:tr>
            </a:tbl>
          </a:graphicData>
        </a:graphic>
      </p:graphicFrame>
    </p:spTree>
    <p:extLst>
      <p:ext uri="{BB962C8B-B14F-4D97-AF65-F5344CB8AC3E}">
        <p14:creationId xmlns:p14="http://schemas.microsoft.com/office/powerpoint/2010/main" val="29349437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9A393-7913-DD73-FC41-D291164AD4F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5109BA8-493B-2250-376F-4BC81B9C2444}"/>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E501F19-560C-50DF-357C-8DDD30DB8A6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D4C7463-B8BB-A43D-ABDD-BA17F87F441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90C4990-79AA-6AFC-EB1E-F957915266B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0037A5C-7C6D-5005-D187-AC2C76E2890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4644A0AD-BEE5-102D-2BC9-F9173702D018}"/>
              </a:ext>
            </a:extLst>
          </p:cNvPr>
          <p:cNvSpPr>
            <a:spLocks noChangeArrowheads="1"/>
          </p:cNvSpPr>
          <p:nvPr/>
        </p:nvSpPr>
        <p:spPr bwMode="auto">
          <a:xfrm>
            <a:off x="659185" y="1975950"/>
            <a:ext cx="11532815"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19. Choose three questions: </a:t>
            </a:r>
          </a:p>
          <a:p>
            <a:r>
              <a:rPr lang="en-CA" sz="3600" dirty="0"/>
              <a:t>a) 8+7 			b) 28+17			c) 80+70</a:t>
            </a:r>
          </a:p>
          <a:p>
            <a:r>
              <a:rPr lang="en-CA" sz="3600" dirty="0"/>
              <a:t>d) 258+37		e) 488+357		f) 8000+7000</a:t>
            </a:r>
          </a:p>
          <a:p>
            <a:r>
              <a:rPr lang="en-CA" sz="2800" dirty="0"/>
              <a:t>What different strategies can you use to add these numbers?</a:t>
            </a:r>
          </a:p>
          <a:p>
            <a:r>
              <a:rPr lang="en-CA" sz="2800" dirty="0"/>
              <a:t>How can you use one question to help you think about a different question?</a:t>
            </a:r>
          </a:p>
          <a:p>
            <a:r>
              <a:rPr lang="en-CA" sz="2800" dirty="0"/>
              <a:t>How are the numbers related?</a:t>
            </a:r>
          </a:p>
          <a:p>
            <a:r>
              <a:rPr lang="en-CA" sz="2800" dirty="0"/>
              <a:t>Show or record how you figured out the answers using at least two different strategies.</a:t>
            </a:r>
          </a:p>
        </p:txBody>
      </p:sp>
    </p:spTree>
    <p:extLst>
      <p:ext uri="{BB962C8B-B14F-4D97-AF65-F5344CB8AC3E}">
        <p14:creationId xmlns:p14="http://schemas.microsoft.com/office/powerpoint/2010/main" val="26963720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EB658-8074-E3A7-4268-6C60AB382DE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2DA37A0-8DF8-4B14-88E6-CAA53C38166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6C6B132-6130-BCE4-80E3-F2B268F0E53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2271319-4DB5-0313-E52B-8E2FC27D5CB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89A3B6D-4CF0-C1F0-A311-2CDB55110E4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A55BE59-D4C2-AC98-8C8A-EE90C46D2C4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C7E02879-0A6E-A0E7-5C7F-03C0753428B9}"/>
              </a:ext>
            </a:extLst>
          </p:cNvPr>
          <p:cNvSpPr>
            <a:spLocks noChangeArrowheads="1"/>
          </p:cNvSpPr>
          <p:nvPr/>
        </p:nvSpPr>
        <p:spPr bwMode="auto">
          <a:xfrm>
            <a:off x="659185" y="2006729"/>
            <a:ext cx="11532815"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20. Choose three questions: </a:t>
            </a:r>
            <a:endParaRPr lang="en-CA" sz="3600" dirty="0"/>
          </a:p>
          <a:p>
            <a:r>
              <a:rPr lang="en-CA" sz="3600" dirty="0"/>
              <a:t>a) 679+58			b) 236+474		c) 999+998</a:t>
            </a:r>
          </a:p>
          <a:p>
            <a:r>
              <a:rPr lang="en-CA" sz="3600" dirty="0"/>
              <a:t>d) 4500+7250		e) 8999+3331</a:t>
            </a:r>
          </a:p>
          <a:p>
            <a:r>
              <a:rPr lang="en-CA" sz="2800" dirty="0"/>
              <a:t>What different strategies can you use to add these numbers?</a:t>
            </a:r>
          </a:p>
          <a:p>
            <a:r>
              <a:rPr lang="en-CA" sz="2800" dirty="0"/>
              <a:t>Show or record how you figured out the answers using at least two different strategies.</a:t>
            </a:r>
          </a:p>
          <a:p>
            <a:endParaRPr lang="en-CA" sz="2800" dirty="0"/>
          </a:p>
        </p:txBody>
      </p:sp>
    </p:spTree>
    <p:extLst>
      <p:ext uri="{BB962C8B-B14F-4D97-AF65-F5344CB8AC3E}">
        <p14:creationId xmlns:p14="http://schemas.microsoft.com/office/powerpoint/2010/main" val="64249602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C98FD-E500-06E5-F1D5-BF9BBF39FED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B5985BE-DB2B-9AFE-D1C1-7F158DAE897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A02A9B0-7938-8805-09C3-9EF91BB8076F}"/>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B4A1A0F-BE6C-041D-89E1-EF3196A77D1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4556F5E-31D5-DA6F-6E2B-6CBF4370CD2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D717BA3-4123-492F-F243-A6F87A620105}"/>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4B705BCD-08B3-D143-7ECC-00948827BA9B}"/>
              </a:ext>
            </a:extLst>
          </p:cNvPr>
          <p:cNvSpPr>
            <a:spLocks noChangeArrowheads="1"/>
          </p:cNvSpPr>
          <p:nvPr/>
        </p:nvSpPr>
        <p:spPr bwMode="auto">
          <a:xfrm>
            <a:off x="659185" y="1775117"/>
            <a:ext cx="11532815"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21. Choose three questions: </a:t>
            </a:r>
            <a:endParaRPr lang="en-CA" sz="3600" dirty="0"/>
          </a:p>
          <a:p>
            <a:r>
              <a:rPr lang="en-CA" sz="3600" dirty="0"/>
              <a:t>a) 3×4		b) 4×8		c) 6×8	d) 4×16</a:t>
            </a:r>
          </a:p>
          <a:p>
            <a:r>
              <a:rPr lang="en-CA" sz="3600" dirty="0"/>
              <a:t>e) 8×12		f) 16×12		g) 16×16</a:t>
            </a:r>
          </a:p>
          <a:p>
            <a:r>
              <a:rPr lang="en-CA" sz="2800" dirty="0"/>
              <a:t>What different strategies can you use to multiply these numbers?</a:t>
            </a:r>
          </a:p>
          <a:p>
            <a:r>
              <a:rPr lang="en-CA" sz="2800" dirty="0"/>
              <a:t>How can you use one question to help you think about a different question?</a:t>
            </a:r>
          </a:p>
          <a:p>
            <a:r>
              <a:rPr lang="en-CA" sz="2800" dirty="0"/>
              <a:t>How are the numbers related?</a:t>
            </a:r>
          </a:p>
          <a:p>
            <a:r>
              <a:rPr lang="en-CA" sz="2800" dirty="0"/>
              <a:t>Show or record how you figured out the answers using at least two different strategies.</a:t>
            </a:r>
          </a:p>
          <a:p>
            <a:endParaRPr lang="en-CA" sz="2800" dirty="0"/>
          </a:p>
        </p:txBody>
      </p:sp>
    </p:spTree>
    <p:extLst>
      <p:ext uri="{BB962C8B-B14F-4D97-AF65-F5344CB8AC3E}">
        <p14:creationId xmlns:p14="http://schemas.microsoft.com/office/powerpoint/2010/main" val="135006684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9473B-C622-832F-E46E-6D709DF15CB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F0F8BE4-D733-F483-2C4B-1D60637E1A15}"/>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C656FDC-8087-E41B-FDE4-B097BE98A1A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E704C08-2F73-FEF2-B91A-DE94EA05A14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2620DE6-1632-B0AC-E6F2-F18D62BC1BF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A0F90F9-2745-0054-04F9-5AAA518046D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407D789E-32B2-E633-A52C-1CF66087629E}"/>
              </a:ext>
            </a:extLst>
          </p:cNvPr>
          <p:cNvSpPr>
            <a:spLocks noChangeArrowheads="1"/>
          </p:cNvSpPr>
          <p:nvPr/>
        </p:nvSpPr>
        <p:spPr bwMode="auto">
          <a:xfrm>
            <a:off x="437660" y="1808310"/>
            <a:ext cx="11532815"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22. Choose three questions: </a:t>
            </a:r>
            <a:endParaRPr lang="en-CA" sz="3200" dirty="0"/>
          </a:p>
          <a:p>
            <a:r>
              <a:rPr lang="en-CA" sz="3200" dirty="0"/>
              <a:t>a) 12÷3		b) 18÷6		c) 36÷4		d) 72÷8		</a:t>
            </a:r>
          </a:p>
          <a:p>
            <a:r>
              <a:rPr lang="en-CA" sz="3200" dirty="0"/>
              <a:t>e) 80÷10		f) 160÷10		g) 160÷16</a:t>
            </a:r>
          </a:p>
          <a:p>
            <a:r>
              <a:rPr lang="en-CA" sz="2800" dirty="0"/>
              <a:t>What different strategies can you use to divide these numbers?</a:t>
            </a:r>
          </a:p>
          <a:p>
            <a:r>
              <a:rPr lang="en-CA" sz="2800" dirty="0"/>
              <a:t>How can you use multiplication to think about division?</a:t>
            </a:r>
          </a:p>
          <a:p>
            <a:r>
              <a:rPr lang="en-CA" sz="2800" dirty="0"/>
              <a:t>Show or record how you figured out the answers using at least two different strategies.</a:t>
            </a:r>
          </a:p>
          <a:p>
            <a:endParaRPr lang="en-CA" sz="2800" dirty="0"/>
          </a:p>
        </p:txBody>
      </p:sp>
    </p:spTree>
    <p:extLst>
      <p:ext uri="{BB962C8B-B14F-4D97-AF65-F5344CB8AC3E}">
        <p14:creationId xmlns:p14="http://schemas.microsoft.com/office/powerpoint/2010/main" val="340874160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AD2A6-F343-4631-2C8C-06C7FF90AC7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105CB1A-578F-ABF7-4303-BAFBB97D162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5C5C6F6-331F-6D4F-B098-609E1E59B45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30D4579-8FFD-1A64-C10F-D750E53914F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3B86514-67E9-324C-49F2-33EDD3D1F87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92BDE9A-5294-5299-0A7C-8CDB65DBBE5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6C253CFA-AEBB-63CA-E371-017250AF96D0}"/>
              </a:ext>
            </a:extLst>
          </p:cNvPr>
          <p:cNvSpPr>
            <a:spLocks noChangeArrowheads="1"/>
          </p:cNvSpPr>
          <p:nvPr/>
        </p:nvSpPr>
        <p:spPr bwMode="auto">
          <a:xfrm>
            <a:off x="437660" y="1822920"/>
            <a:ext cx="11532815"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23. Choose at least three of these math equations to solve:</a:t>
            </a:r>
            <a:endParaRPr lang="en-CA" sz="3600" dirty="0"/>
          </a:p>
          <a:p>
            <a:r>
              <a:rPr lang="en-CA" sz="3200" dirty="0"/>
              <a:t>a) 59+___=82		b) 230+___=520</a:t>
            </a:r>
          </a:p>
          <a:p>
            <a:r>
              <a:rPr lang="en-CA" sz="3200" dirty="0"/>
              <a:t>c) ___+90=285		d) 92 - ___=65</a:t>
            </a:r>
          </a:p>
          <a:p>
            <a:r>
              <a:rPr lang="en-CA" sz="3200" dirty="0"/>
              <a:t>e) 951- ___=496	f) 948+___=2020</a:t>
            </a:r>
          </a:p>
          <a:p>
            <a:r>
              <a:rPr lang="en-CA" sz="2800" dirty="0"/>
              <a:t>Use items to move around, drawings or mental math strategies.</a:t>
            </a:r>
          </a:p>
          <a:p>
            <a:r>
              <a:rPr lang="en-CA" sz="2800" dirty="0"/>
              <a:t>Could you re-write the equation in a different way to help you think about it?</a:t>
            </a:r>
          </a:p>
          <a:p>
            <a:r>
              <a:rPr lang="en-CA" sz="2800" dirty="0"/>
              <a:t>How does this make you think about how addition and subtraction are related?</a:t>
            </a:r>
          </a:p>
          <a:p>
            <a:r>
              <a:rPr lang="en-CA" sz="2800" dirty="0"/>
              <a:t>How will you record and share your thinking?</a:t>
            </a:r>
          </a:p>
        </p:txBody>
      </p:sp>
    </p:spTree>
    <p:extLst>
      <p:ext uri="{BB962C8B-B14F-4D97-AF65-F5344CB8AC3E}">
        <p14:creationId xmlns:p14="http://schemas.microsoft.com/office/powerpoint/2010/main" val="727307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8806A-96CD-8C02-B695-51EAC659723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70BE276-0297-EB1D-EA6F-90869B80E3B6}"/>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BFC9BB7-F0FD-BE98-B3B1-FCAE06FB589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B6ED1D3-760D-8C79-8551-1767B3EEAF1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B6FDA34-C03D-A382-8636-1B130402F15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EE8B513-3FD5-A269-825E-46BD247B2AB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67021CED-9280-AF2A-BF95-1017155518B7}"/>
              </a:ext>
            </a:extLst>
          </p:cNvPr>
          <p:cNvSpPr>
            <a:spLocks noChangeArrowheads="1"/>
          </p:cNvSpPr>
          <p:nvPr/>
        </p:nvSpPr>
        <p:spPr bwMode="auto">
          <a:xfrm>
            <a:off x="741974" y="2090178"/>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7. Fill in the blanks:</a:t>
            </a:r>
          </a:p>
          <a:p>
            <a:pPr marL="514350" indent="-514350">
              <a:buAutoNum type="alphaLcParenR"/>
            </a:pPr>
            <a:r>
              <a:rPr lang="en-CA" sz="2800" dirty="0"/>
              <a:t>45 hundreds = _____</a:t>
            </a:r>
          </a:p>
          <a:p>
            <a:pPr marL="514350" indent="-514350">
              <a:buAutoNum type="alphaLcParenR"/>
            </a:pPr>
            <a:endParaRPr lang="en-CA" sz="2800" dirty="0"/>
          </a:p>
          <a:p>
            <a:r>
              <a:rPr lang="en-CA" sz="2800" dirty="0"/>
              <a:t>b) 6 thousands = _____</a:t>
            </a:r>
          </a:p>
          <a:p>
            <a:endParaRPr lang="en-CA" sz="2800" dirty="0"/>
          </a:p>
          <a:p>
            <a:r>
              <a:rPr lang="en-CA" sz="2800" dirty="0"/>
              <a:t>c) 120 tens = _____</a:t>
            </a:r>
            <a:endParaRPr lang="en-CA" sz="3600" dirty="0"/>
          </a:p>
        </p:txBody>
      </p:sp>
    </p:spTree>
    <p:extLst>
      <p:ext uri="{BB962C8B-B14F-4D97-AF65-F5344CB8AC3E}">
        <p14:creationId xmlns:p14="http://schemas.microsoft.com/office/powerpoint/2010/main" val="11553204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71DAF-F424-2798-7BC8-E8D02F6124A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B5EAE9C-6AF3-1439-7459-AAF2BCDBA28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ABD7F872-04A3-461B-2F19-01E676ABE7A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4DC7A72-6B1B-2518-08C0-65EACFFB086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A77973F-EB91-D6E9-6185-8558FEBF3BB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3941063-76E2-C5AC-20E6-EEB38A82FAC4}"/>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74582209-A58A-16DA-95B9-ECE2A6FE743F}"/>
              </a:ext>
            </a:extLst>
          </p:cNvPr>
          <p:cNvSpPr>
            <a:spLocks noChangeArrowheads="1"/>
          </p:cNvSpPr>
          <p:nvPr/>
        </p:nvSpPr>
        <p:spPr bwMode="auto">
          <a:xfrm>
            <a:off x="437660" y="1938727"/>
            <a:ext cx="614156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24. Here is a Splat! problem to solve.</a:t>
            </a:r>
          </a:p>
          <a:p>
            <a:r>
              <a:rPr lang="en-CA" sz="2800" dirty="0"/>
              <a:t>There are 22 blue dots altogether. Each black splat has the same number of blue dots under it. How many blue dots are under each splat?</a:t>
            </a:r>
          </a:p>
          <a:p>
            <a:r>
              <a:rPr lang="en-CA" sz="2800" dirty="0"/>
              <a:t>Share how you solved this with a drawing or a video.</a:t>
            </a:r>
          </a:p>
          <a:p>
            <a:r>
              <a:rPr lang="en-CA" sz="2800" dirty="0"/>
              <a:t>Create your own Splat! problem?</a:t>
            </a:r>
          </a:p>
        </p:txBody>
      </p:sp>
      <p:pic>
        <p:nvPicPr>
          <p:cNvPr id="2" name="Picture 2">
            <a:extLst>
              <a:ext uri="{FF2B5EF4-FFF2-40B4-BE49-F238E27FC236}">
                <a16:creationId xmlns:a16="http://schemas.microsoft.com/office/drawing/2014/main" id="{D86136A5-8C9B-301A-5844-2473AC5F62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9710" y="1729278"/>
            <a:ext cx="4944630" cy="3725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155572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DEAC5-43FA-8109-6686-DF81B5FFFCF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ACDB003-A946-4AF4-1A72-8D0BCDA3001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2116F8F9-B592-7B03-EFE7-59CC3A8B271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6E6F788-5904-8ADE-3A8E-8935F3571A4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EA5B94F-84B9-B0B6-8383-C905A3F93BF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D85A235-8E49-38F9-BAEE-BF29BA8A80E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FC6EB9E-F214-6B7E-7DE9-E0115D08CD17}"/>
              </a:ext>
            </a:extLst>
          </p:cNvPr>
          <p:cNvSpPr>
            <a:spLocks noChangeArrowheads="1"/>
          </p:cNvSpPr>
          <p:nvPr/>
        </p:nvSpPr>
        <p:spPr bwMode="auto">
          <a:xfrm>
            <a:off x="437660" y="1931422"/>
            <a:ext cx="11532815" cy="390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25. Choose three of these math equations to solve:</a:t>
            </a:r>
          </a:p>
          <a:p>
            <a:r>
              <a:rPr lang="en-CA" sz="3600" dirty="0"/>
              <a:t>a) 99 + ___ =175			b) 275 + 850= ___</a:t>
            </a:r>
          </a:p>
          <a:p>
            <a:r>
              <a:rPr lang="en-CA" sz="3600" dirty="0"/>
              <a:t>c) 1000 + ___ =2500		d) 10 × ___ = 360</a:t>
            </a:r>
          </a:p>
          <a:p>
            <a:r>
              <a:rPr lang="en-CA" sz="3600" dirty="0"/>
              <a:t>e)  ___ × 20 = 480		f) 250 × ____= 1000</a:t>
            </a:r>
          </a:p>
          <a:p>
            <a:r>
              <a:rPr lang="en-CA" sz="2800" dirty="0"/>
              <a:t>Use mental math strategies such as decomposing or compensating. Think about how addition and subtraction are related and how multiplication and division are related. How will you record and share your thinking?</a:t>
            </a:r>
          </a:p>
        </p:txBody>
      </p:sp>
    </p:spTree>
    <p:extLst>
      <p:ext uri="{BB962C8B-B14F-4D97-AF65-F5344CB8AC3E}">
        <p14:creationId xmlns:p14="http://schemas.microsoft.com/office/powerpoint/2010/main" val="187113666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EF59D-A83D-2A06-4A29-A07301C3A1E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2443367-BF3E-F76E-E9AA-BF3D41CD6A8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0FCFC292-42B2-5946-932B-3A927C9E46F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1851348-C893-73D3-96E5-73FED59FF7F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D05C054-7318-6B99-D956-87D75CFB6EB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3C5F9C7-F52E-8209-548D-53AF20BBA008}"/>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72AB690-125F-3ECE-A37B-0B013CC8D029}"/>
              </a:ext>
            </a:extLst>
          </p:cNvPr>
          <p:cNvSpPr>
            <a:spLocks noChangeArrowheads="1"/>
          </p:cNvSpPr>
          <p:nvPr/>
        </p:nvSpPr>
        <p:spPr bwMode="auto">
          <a:xfrm>
            <a:off x="437660" y="2054531"/>
            <a:ext cx="11532815"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26. Choose three questions: </a:t>
            </a:r>
          </a:p>
          <a:p>
            <a:r>
              <a:rPr lang="en-CA" sz="3600" dirty="0"/>
              <a:t>a) 100 – 38	 	b) 1000 – 273		c) 3000 – 1799</a:t>
            </a:r>
          </a:p>
          <a:p>
            <a:r>
              <a:rPr lang="en-CA" sz="3600" dirty="0"/>
              <a:t>d) 5100 – 625	e) 7475 – 2850. </a:t>
            </a:r>
          </a:p>
          <a:p>
            <a:r>
              <a:rPr lang="en-CA" sz="2800" dirty="0"/>
              <a:t>Solve each question using at least two different strategies.</a:t>
            </a:r>
          </a:p>
          <a:p>
            <a:r>
              <a:rPr lang="en-CA" sz="2800" dirty="0"/>
              <a:t>How could an open number line show an “adding up” strategy?</a:t>
            </a:r>
          </a:p>
          <a:p>
            <a:r>
              <a:rPr lang="en-CA" sz="2800" dirty="0"/>
              <a:t>Use numbers, symbols and/or words to represent your thinking.</a:t>
            </a:r>
          </a:p>
        </p:txBody>
      </p:sp>
    </p:spTree>
    <p:extLst>
      <p:ext uri="{BB962C8B-B14F-4D97-AF65-F5344CB8AC3E}">
        <p14:creationId xmlns:p14="http://schemas.microsoft.com/office/powerpoint/2010/main" val="38943989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87FCC-6E5F-A835-537B-FCA34BFF794E}"/>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B45B052-BD9C-9613-07C8-827F1B096D9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84F1D8E5-23EE-F797-C343-EEC0A13EEE5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1AD1D77-04C3-E6F7-3DEF-A1B87F413AF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DD9C588-E48F-CF40-BBC0-63690BF952C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831C8F8-FE8A-8F53-E7FC-F3B68269192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48DB64C0-5E1F-4A02-0B5A-018A03634449}"/>
              </a:ext>
            </a:extLst>
          </p:cNvPr>
          <p:cNvSpPr>
            <a:spLocks noChangeArrowheads="1"/>
          </p:cNvSpPr>
          <p:nvPr/>
        </p:nvSpPr>
        <p:spPr bwMode="auto">
          <a:xfrm>
            <a:off x="437660" y="2116084"/>
            <a:ext cx="11532815"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27. Choose an answer:</a:t>
            </a:r>
          </a:p>
          <a:p>
            <a:r>
              <a:rPr lang="en-CA" sz="2800" dirty="0"/>
              <a:t> </a:t>
            </a:r>
            <a:r>
              <a:rPr lang="en-CA" sz="3600" dirty="0"/>
              <a:t>1.4 or 5.59 or 0.46</a:t>
            </a:r>
          </a:p>
          <a:p>
            <a:r>
              <a:rPr lang="en-CA" sz="2800" dirty="0"/>
              <a:t>Can you think of three different subtraction (removal or find the difference) questions that have this answer. What materials like blocks, or tools like ten-frames, could help you with this task? Record your questions with pictures, numbers or words.</a:t>
            </a:r>
          </a:p>
        </p:txBody>
      </p:sp>
    </p:spTree>
    <p:extLst>
      <p:ext uri="{BB962C8B-B14F-4D97-AF65-F5344CB8AC3E}">
        <p14:creationId xmlns:p14="http://schemas.microsoft.com/office/powerpoint/2010/main" val="39749617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F7D08-C3E4-E611-1B1C-DCFC22EDA95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C4B1D3D-4BAE-0A5B-C673-50FBA672F6E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04AECD5-1EF8-8CC3-57DA-B1FF5C20AED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CF03E8A-2ABF-7ADC-B2C8-2C47584DCD4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35F1EDC-7CFB-F863-211E-08EED4CC6A0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79C5163-DE66-6459-FC9C-73EC0F52097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688A1E4-320C-A141-06A7-9C5B4D40B01F}"/>
              </a:ext>
            </a:extLst>
          </p:cNvPr>
          <p:cNvSpPr>
            <a:spLocks noChangeArrowheads="1"/>
          </p:cNvSpPr>
          <p:nvPr/>
        </p:nvSpPr>
        <p:spPr bwMode="auto">
          <a:xfrm>
            <a:off x="437660" y="2054529"/>
            <a:ext cx="11532815"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28. Choose three questions: </a:t>
            </a:r>
          </a:p>
          <a:p>
            <a:r>
              <a:rPr lang="en-CA" sz="3600" dirty="0"/>
              <a:t>a) 7.5 – 2.9		b) 6.3 – 4.89 		c)1.75 – 0.97</a:t>
            </a:r>
          </a:p>
          <a:p>
            <a:r>
              <a:rPr lang="en-CA" sz="3600" dirty="0"/>
              <a:t>d) 10.49 – 5.8	e) 49.05–24.99</a:t>
            </a:r>
          </a:p>
          <a:p>
            <a:r>
              <a:rPr lang="en-CA" sz="2800" dirty="0"/>
              <a:t>Solve each question using at least two different strategies.</a:t>
            </a:r>
          </a:p>
          <a:p>
            <a:r>
              <a:rPr lang="en-CA" sz="2800" dirty="0"/>
              <a:t>How could an open number line show an “adding up” strategy?</a:t>
            </a:r>
          </a:p>
          <a:p>
            <a:r>
              <a:rPr lang="en-CA" sz="2800" dirty="0"/>
              <a:t>Use pictures, numbers, symbols and/or words.</a:t>
            </a:r>
          </a:p>
        </p:txBody>
      </p:sp>
    </p:spTree>
    <p:extLst>
      <p:ext uri="{BB962C8B-B14F-4D97-AF65-F5344CB8AC3E}">
        <p14:creationId xmlns:p14="http://schemas.microsoft.com/office/powerpoint/2010/main" val="5353640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6DD25-8D74-AF65-9C50-468C9FECEBE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52E62DD-2700-B905-701C-D06AE5DCD44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E2EB498-23D6-360F-EC2E-AB349FEFBAC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527D121-938F-643F-D90A-88CC47D6C0C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A47150E-F1DE-A5CD-9D9B-BCF16FA127D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BE93CB2-D360-CEEA-D171-6453F110E13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A15E9337-138F-F393-88A4-FD6EDAF9EAFA}"/>
              </a:ext>
            </a:extLst>
          </p:cNvPr>
          <p:cNvSpPr>
            <a:spLocks noChangeArrowheads="1"/>
          </p:cNvSpPr>
          <p:nvPr/>
        </p:nvSpPr>
        <p:spPr bwMode="auto">
          <a:xfrm>
            <a:off x="437660" y="1777530"/>
            <a:ext cx="11532815"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29. Solve each equation: </a:t>
            </a:r>
          </a:p>
          <a:p>
            <a:r>
              <a:rPr lang="en-CA" sz="3600" dirty="0"/>
              <a:t>a) 3×5=___ </a:t>
            </a:r>
          </a:p>
          <a:p>
            <a:r>
              <a:rPr lang="en-CA" sz="3600" dirty="0"/>
              <a:t>b) 3×50= ____ </a:t>
            </a:r>
          </a:p>
          <a:p>
            <a:r>
              <a:rPr lang="en-CA" sz="3600" dirty="0"/>
              <a:t>c) 13×50= _____</a:t>
            </a:r>
          </a:p>
          <a:p>
            <a:r>
              <a:rPr lang="en-CA" sz="2800" dirty="0"/>
              <a:t>How does the first question help you solve the other questions?</a:t>
            </a:r>
          </a:p>
          <a:p>
            <a:r>
              <a:rPr lang="en-CA" sz="2800" dirty="0"/>
              <a:t>Show and describe your thinking using pictures, numbers, symbols and words.</a:t>
            </a:r>
          </a:p>
        </p:txBody>
      </p:sp>
    </p:spTree>
    <p:extLst>
      <p:ext uri="{BB962C8B-B14F-4D97-AF65-F5344CB8AC3E}">
        <p14:creationId xmlns:p14="http://schemas.microsoft.com/office/powerpoint/2010/main" val="389946536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0BE09-B495-B47B-6A8B-5ED3BD862E3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842107F-51C9-A391-575D-BB586621C85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5089B93-1778-0E6C-CF58-81756228B9C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E712C2E-7EC1-E8B1-B13A-6657138C54F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4842846-C3EB-1317-B56E-B370E9F5C8B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0D059E7-4FCD-43D5-6014-A6DADA18E62E}"/>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714A0BF-4662-A005-6000-B2ADA68BB393}"/>
              </a:ext>
            </a:extLst>
          </p:cNvPr>
          <p:cNvSpPr>
            <a:spLocks noChangeArrowheads="1"/>
          </p:cNvSpPr>
          <p:nvPr/>
        </p:nvSpPr>
        <p:spPr bwMode="auto">
          <a:xfrm>
            <a:off x="437660" y="1777530"/>
            <a:ext cx="11532815"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29. Solve each equation: </a:t>
            </a:r>
          </a:p>
          <a:p>
            <a:r>
              <a:rPr lang="en-CA" sz="3600" dirty="0"/>
              <a:t>a) 3×5=___ </a:t>
            </a:r>
          </a:p>
          <a:p>
            <a:r>
              <a:rPr lang="en-CA" sz="3600" dirty="0"/>
              <a:t>b) 3×50= ____ </a:t>
            </a:r>
          </a:p>
          <a:p>
            <a:r>
              <a:rPr lang="en-CA" sz="3600" dirty="0"/>
              <a:t>c) 13×50= _____</a:t>
            </a:r>
          </a:p>
          <a:p>
            <a:r>
              <a:rPr lang="en-CA" sz="2800" dirty="0"/>
              <a:t>How does the first question help you solve the other questions?</a:t>
            </a:r>
          </a:p>
          <a:p>
            <a:r>
              <a:rPr lang="en-CA" sz="2800" dirty="0"/>
              <a:t>Show and describe your thinking using pictures, numbers, symbols and words.</a:t>
            </a:r>
          </a:p>
        </p:txBody>
      </p:sp>
    </p:spTree>
    <p:extLst>
      <p:ext uri="{BB962C8B-B14F-4D97-AF65-F5344CB8AC3E}">
        <p14:creationId xmlns:p14="http://schemas.microsoft.com/office/powerpoint/2010/main" val="310747313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A940E-F7EB-C4AE-33FE-B782F3756C5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89B4919-D2A7-5874-69A5-97B98F5A4B1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7702DC4-7C7A-D11E-6403-BEB2985E55A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1BF8047-13E2-2AE9-3D5F-79037655461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DFF3D11-7055-2E44-10A5-A65BBA4FE1C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ADC856B-E3F5-BD0E-3EAB-A56449EFAA8E}"/>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DD80F775-34D6-E628-D39B-67770C28F403}"/>
              </a:ext>
            </a:extLst>
          </p:cNvPr>
          <p:cNvSpPr>
            <a:spLocks noChangeArrowheads="1"/>
          </p:cNvSpPr>
          <p:nvPr/>
        </p:nvSpPr>
        <p:spPr bwMode="auto">
          <a:xfrm>
            <a:off x="437660" y="2118240"/>
            <a:ext cx="11532815"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30. An array is a rectangle of items in columns and rows.</a:t>
            </a:r>
          </a:p>
          <a:p>
            <a:r>
              <a:rPr lang="en-CA" sz="2800" dirty="0"/>
              <a:t>Here is an array for the multiplication equation 3×4.</a:t>
            </a:r>
          </a:p>
          <a:p>
            <a:endParaRPr lang="en-CA" sz="2800" dirty="0"/>
          </a:p>
          <a:p>
            <a:r>
              <a:rPr lang="en-CA" sz="2800" dirty="0"/>
              <a:t>Solve at least three of these questions:</a:t>
            </a:r>
          </a:p>
          <a:p>
            <a:r>
              <a:rPr lang="en-CA" sz="3600" dirty="0"/>
              <a:t>a) 2×16	b) 3×18	c) 8×8	d) 12×15	e) 15×21</a:t>
            </a:r>
          </a:p>
          <a:p>
            <a:r>
              <a:rPr lang="en-CA" sz="2800" dirty="0"/>
              <a:t>Draw an array for each equation. What other multiplication questions or smaller arrays can you see within your large arrays? How do these smaller arrays help you to solve the multiplication question for the large arrays?</a:t>
            </a:r>
          </a:p>
        </p:txBody>
      </p:sp>
      <p:pic>
        <p:nvPicPr>
          <p:cNvPr id="2" name="Picture 2">
            <a:extLst>
              <a:ext uri="{FF2B5EF4-FFF2-40B4-BE49-F238E27FC236}">
                <a16:creationId xmlns:a16="http://schemas.microsoft.com/office/drawing/2014/main" id="{5B6260AA-312D-8EDB-62C8-F01903E9DCA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5000" r="4130"/>
          <a:stretch>
            <a:fillRect/>
          </a:stretch>
        </p:blipFill>
        <p:spPr bwMode="auto">
          <a:xfrm>
            <a:off x="9507169" y="1810462"/>
            <a:ext cx="2247171" cy="1869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93201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27C85-EDA6-4CCB-85CF-A11050ED492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6AF1706-9D70-2A8C-7E20-3EDA0576369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55F3046-8CC7-CAEF-88B6-851E450C40F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2E46621-6B89-BDA2-A75E-50DD28F19D2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1CCEF73-3BD7-DB20-EBE4-83570A3C05B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124A341-BBBB-614D-5687-52F6686A3E8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05ADAE7F-0503-DF47-7215-1561AD2010B4}"/>
              </a:ext>
            </a:extLst>
          </p:cNvPr>
          <p:cNvSpPr>
            <a:spLocks noChangeArrowheads="1"/>
          </p:cNvSpPr>
          <p:nvPr/>
        </p:nvSpPr>
        <p:spPr bwMode="auto">
          <a:xfrm>
            <a:off x="659185" y="2054531"/>
            <a:ext cx="11532815"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31. Add or subtract one of the following sets (A or B) of decimal numbers:</a:t>
            </a:r>
          </a:p>
          <a:p>
            <a:pPr marL="228600" indent="-228600">
              <a:buFont typeface="+mj-lt"/>
              <a:buAutoNum type="alphaLcParenR"/>
            </a:pPr>
            <a:r>
              <a:rPr lang="en-CA" sz="3600" dirty="0"/>
              <a:t> 4.3 + 2.8, 9.2 – 4.7 </a:t>
            </a:r>
          </a:p>
          <a:p>
            <a:pPr marL="228600" indent="-228600">
              <a:buFont typeface="+mj-lt"/>
              <a:buAutoNum type="alphaLcParenR"/>
            </a:pPr>
            <a:r>
              <a:rPr lang="en-CA" sz="3600" dirty="0"/>
              <a:t> 2.36 – 0. 97, 8.99 + 6.88 + 5.26</a:t>
            </a:r>
          </a:p>
          <a:p>
            <a:r>
              <a:rPr lang="en-CA" sz="2800" dirty="0"/>
              <a:t>Show how you solved each question using diagrams, words and numbers. If you used a</a:t>
            </a:r>
          </a:p>
          <a:p>
            <a:r>
              <a:rPr lang="en-CA" sz="2800" dirty="0"/>
              <a:t>specific strategy, name the strategy as well.</a:t>
            </a:r>
          </a:p>
        </p:txBody>
      </p:sp>
    </p:spTree>
    <p:extLst>
      <p:ext uri="{BB962C8B-B14F-4D97-AF65-F5344CB8AC3E}">
        <p14:creationId xmlns:p14="http://schemas.microsoft.com/office/powerpoint/2010/main" val="377397156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B12D2-D390-CD80-4F08-FCD21852B69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9BFCDEC-AFA4-77CA-7180-68264DB15B5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9075C4E3-C09E-98E5-2494-63B09262FF4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FACE743-BD38-5F51-02A6-4C74710CB5D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014DAD1-3053-A728-04BE-17EBBE18648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21D03AE-DA59-AC39-F2F9-9598A0B48C8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F386AD85-DF76-497B-6BE6-210597BEC343}"/>
              </a:ext>
            </a:extLst>
          </p:cNvPr>
          <p:cNvSpPr>
            <a:spLocks noChangeArrowheads="1"/>
          </p:cNvSpPr>
          <p:nvPr/>
        </p:nvSpPr>
        <p:spPr bwMode="auto">
          <a:xfrm>
            <a:off x="659185" y="2269975"/>
            <a:ext cx="11532815"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32. Complete at least three of the following subtraction questions:</a:t>
            </a:r>
          </a:p>
          <a:p>
            <a:r>
              <a:rPr lang="en-CA" sz="3600" dirty="0"/>
              <a:t>a) 4.9 - 2.8		b) 8.2 – 3.9		c) 4.00 – 2.85</a:t>
            </a:r>
          </a:p>
          <a:p>
            <a:r>
              <a:rPr lang="en-CA" sz="3600" dirty="0"/>
              <a:t>d) 9.16 – 0.89	e) 8.59 - 1.08 - 2.5</a:t>
            </a:r>
          </a:p>
          <a:p>
            <a:r>
              <a:rPr lang="en-CA" sz="2800" dirty="0"/>
              <a:t>Show how you solved each question using diagrams, words and numbers. If you used a</a:t>
            </a:r>
          </a:p>
          <a:p>
            <a:r>
              <a:rPr lang="en-CA" sz="2800" dirty="0"/>
              <a:t>specific strategy, name the strategy as well.</a:t>
            </a:r>
          </a:p>
        </p:txBody>
      </p:sp>
    </p:spTree>
    <p:extLst>
      <p:ext uri="{BB962C8B-B14F-4D97-AF65-F5344CB8AC3E}">
        <p14:creationId xmlns:p14="http://schemas.microsoft.com/office/powerpoint/2010/main" val="3734776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AA951-C1BA-AA92-FB8E-1BB8DF6F1C6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88F4B72-D041-0C85-9D06-A5FC3058509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9CD3E067-7B90-A9E8-ED3E-3476FF54F40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06D698E-89D9-431F-8F8E-898DE70CEF1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B538696-0902-4F43-2B72-6F457D606B7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7F7D5B5-14FA-B4D4-03B6-AE6A9719BA8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NUMBER SENSE</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DB8BD0C2-88AD-9DD9-9505-715CBB6DACD9}"/>
              </a:ext>
            </a:extLst>
          </p:cNvPr>
          <p:cNvSpPr>
            <a:spLocks noChangeArrowheads="1"/>
          </p:cNvSpPr>
          <p:nvPr/>
        </p:nvSpPr>
        <p:spPr bwMode="auto">
          <a:xfrm>
            <a:off x="741974" y="2305622"/>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8. Write the number in standard form:</a:t>
            </a:r>
          </a:p>
          <a:p>
            <a:pPr marL="514350" indent="-514350">
              <a:buAutoNum type="alphaLcParenR"/>
            </a:pPr>
            <a:r>
              <a:rPr lang="en-CA" sz="2800" dirty="0"/>
              <a:t>3 000 + 400 + 50 + 2</a:t>
            </a:r>
          </a:p>
          <a:p>
            <a:pPr marL="514350" indent="-514350">
              <a:buAutoNum type="alphaLcParenR"/>
            </a:pPr>
            <a:endParaRPr lang="en-CA" sz="2800" dirty="0"/>
          </a:p>
          <a:p>
            <a:pPr marL="514350" indent="-514350">
              <a:buAutoNum type="alphaLcParenR"/>
            </a:pPr>
            <a:endParaRPr lang="en-CA" sz="2800" dirty="0"/>
          </a:p>
          <a:p>
            <a:r>
              <a:rPr lang="en-CA" sz="2800" dirty="0"/>
              <a:t>b) 6 000 + 20 + 9</a:t>
            </a:r>
          </a:p>
        </p:txBody>
      </p:sp>
    </p:spTree>
    <p:extLst>
      <p:ext uri="{BB962C8B-B14F-4D97-AF65-F5344CB8AC3E}">
        <p14:creationId xmlns:p14="http://schemas.microsoft.com/office/powerpoint/2010/main" val="34362209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C7696-CC42-8CB3-FA60-1995787DEA5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1CED5B7-E94A-845B-DC59-ABDFA1C42AE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0B840210-1D89-FE9D-326B-8870DB5A896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7BCE76E-4CC4-2057-B016-56D8778F02A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F2CCCE6-9037-BB34-7A84-DD373377667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C17A648-B953-7A4B-F354-333C5D907CA0}"/>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DE9E3984-3535-A99C-6C24-C7C831C1450C}"/>
              </a:ext>
            </a:extLst>
          </p:cNvPr>
          <p:cNvSpPr>
            <a:spLocks noChangeArrowheads="1"/>
          </p:cNvSpPr>
          <p:nvPr/>
        </p:nvSpPr>
        <p:spPr bwMode="auto">
          <a:xfrm>
            <a:off x="659185" y="2269975"/>
            <a:ext cx="11532815"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33. Complete at least three of the following addition questions:</a:t>
            </a:r>
            <a:endParaRPr lang="en-CA" sz="3600" dirty="0"/>
          </a:p>
          <a:p>
            <a:r>
              <a:rPr lang="en-CA" sz="3600" dirty="0"/>
              <a:t>a) 2.3 + 2.9		b) 5.5 + 4.7		c) 4.55 + 2.85</a:t>
            </a:r>
          </a:p>
          <a:p>
            <a:r>
              <a:rPr lang="en-CA" sz="3600" dirty="0"/>
              <a:t>d) 4.93 + 0.47 	e) 6.99 + 9.09 + 5.29</a:t>
            </a:r>
          </a:p>
          <a:p>
            <a:r>
              <a:rPr lang="en-CA" sz="2800" dirty="0"/>
              <a:t>Show how you solved each question using diagrams, words and numbers. If you used a</a:t>
            </a:r>
          </a:p>
          <a:p>
            <a:r>
              <a:rPr lang="en-CA" sz="2800" dirty="0"/>
              <a:t>specific strategy, name the strategy as well.</a:t>
            </a:r>
          </a:p>
        </p:txBody>
      </p:sp>
    </p:spTree>
    <p:extLst>
      <p:ext uri="{BB962C8B-B14F-4D97-AF65-F5344CB8AC3E}">
        <p14:creationId xmlns:p14="http://schemas.microsoft.com/office/powerpoint/2010/main" val="102725989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AF2A9-28B9-F762-C8E1-15DE3174919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61A48A3-C257-B645-2577-61E4FED3B95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F4F90B90-1299-FDDB-6770-18B257725F8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E19DE40-06FD-C6E3-F03E-FDB7665AD61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8128802-4757-3A9D-0E3A-7FAAFF42C0D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BAEFDEB-9E28-0AFC-C0B1-AC9F82C834DA}"/>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96A3DD75-B8E8-F229-0B28-B0E54656EB85}"/>
              </a:ext>
            </a:extLst>
          </p:cNvPr>
          <p:cNvSpPr>
            <a:spLocks noChangeArrowheads="1"/>
          </p:cNvSpPr>
          <p:nvPr/>
        </p:nvSpPr>
        <p:spPr bwMode="auto">
          <a:xfrm>
            <a:off x="374976" y="1585561"/>
            <a:ext cx="1153281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34. Here is a math problem to solve. What strategies will you use to solve it? You could draw a picture, you could use mental math, decomposing or regrouping, or you could use</a:t>
            </a:r>
          </a:p>
          <a:p>
            <a:r>
              <a:rPr lang="en-CA" sz="2800" dirty="0"/>
              <a:t>another strategy. Try more than one strategy and record your strategies and your solution. Share your reasoning to explain your solution. </a:t>
            </a:r>
          </a:p>
          <a:p>
            <a:r>
              <a:rPr lang="en-CA" sz="2800" b="1" dirty="0"/>
              <a:t>Each box of oranges holds 24 oranges. A crate holds 12 boxes of oranges. If a market wanted to have 1000 oranges for a special sale, how many crates of oranges would they need to order? (Note: The market can only order the oranges by whole crates, not partial crates.)</a:t>
            </a:r>
          </a:p>
        </p:txBody>
      </p:sp>
    </p:spTree>
    <p:extLst>
      <p:ext uri="{BB962C8B-B14F-4D97-AF65-F5344CB8AC3E}">
        <p14:creationId xmlns:p14="http://schemas.microsoft.com/office/powerpoint/2010/main" val="415337903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697C-D51F-9336-BD82-F19843665F8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B7EC845-C614-BBEF-E056-F18D4134B12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C37380C4-EF62-0F04-FCFF-24AE71F4AE6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1823788-7B57-8B13-A1AD-21E4A5EF159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2CD5341-AE06-216D-3EE2-92AD21A341C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CB82753-D777-EAB0-F103-5A5A4D30ACC5}"/>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A3F459E8-B772-8BAD-D4B4-7CC73F1ED7EE}"/>
              </a:ext>
            </a:extLst>
          </p:cNvPr>
          <p:cNvSpPr>
            <a:spLocks noChangeArrowheads="1"/>
          </p:cNvSpPr>
          <p:nvPr/>
        </p:nvSpPr>
        <p:spPr bwMode="auto">
          <a:xfrm>
            <a:off x="374976" y="1585561"/>
            <a:ext cx="1153281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35. Here are some math problems to help us review what we have been learning about decimal numbers.</a:t>
            </a:r>
          </a:p>
          <a:p>
            <a:r>
              <a:rPr lang="en-CA" sz="2800" dirty="0"/>
              <a:t>a) What whole numbers could you subtract to help you figure out 4.5 – 2.14?</a:t>
            </a:r>
          </a:p>
          <a:p>
            <a:r>
              <a:rPr lang="en-CA" sz="2800" dirty="0"/>
              <a:t>b) What would you have to add to 3.8 to get to 5.13? How could you write that as an equation?</a:t>
            </a:r>
          </a:p>
          <a:p>
            <a:r>
              <a:rPr lang="en-CA" sz="2800" dirty="0"/>
              <a:t>c) Draw a picture to show why 0.12 &lt; 0.4.</a:t>
            </a:r>
          </a:p>
          <a:p>
            <a:r>
              <a:rPr lang="en-CA" sz="2800" dirty="0"/>
              <a:t>What strategies will you use for each type of question? How does the type of question change which strategy you might use?</a:t>
            </a:r>
          </a:p>
          <a:p>
            <a:r>
              <a:rPr lang="en-CA" sz="2800" dirty="0"/>
              <a:t>Pose your own math problem involving decimal numbers.</a:t>
            </a:r>
          </a:p>
        </p:txBody>
      </p:sp>
    </p:spTree>
    <p:extLst>
      <p:ext uri="{BB962C8B-B14F-4D97-AF65-F5344CB8AC3E}">
        <p14:creationId xmlns:p14="http://schemas.microsoft.com/office/powerpoint/2010/main" val="210487404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ECD88-F9A7-3875-5A76-8DF96929DA4E}"/>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0DA1725-F236-A62B-5D0D-DFCE849695AE}"/>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D868313-4F2B-53BC-28D1-D107C99033C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AD22A4B-CA5D-9C07-5EC5-70D4CDCD1E2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C2EDB00-7CEB-4F5F-4F4A-A24EA7447BC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703B9F5-054E-5BB5-B3A2-86010B25E336}"/>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215BDC14-3655-37C3-803F-5A4DEEB1FD3F}"/>
              </a:ext>
            </a:extLst>
          </p:cNvPr>
          <p:cNvSpPr>
            <a:spLocks noChangeArrowheads="1"/>
          </p:cNvSpPr>
          <p:nvPr/>
        </p:nvSpPr>
        <p:spPr bwMode="auto">
          <a:xfrm>
            <a:off x="374976" y="1585561"/>
            <a:ext cx="11532815"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400" dirty="0"/>
              <a:t>36. Let’s think flexibly about multiplication. Write out the questions, answer the missing parts.</a:t>
            </a:r>
          </a:p>
          <a:p>
            <a:r>
              <a:rPr lang="en-CA" sz="2800" dirty="0"/>
              <a:t>a) If 3×4 =12 then 6×4=____ and 3×8=___ because____________________.</a:t>
            </a:r>
          </a:p>
          <a:p>
            <a:endParaRPr lang="en-CA" sz="2800" dirty="0"/>
          </a:p>
          <a:p>
            <a:r>
              <a:rPr lang="en-CA" sz="2800" dirty="0"/>
              <a:t>b) If 16×12= 192 then 8×12=___ and 4×12=___ because ___________________.</a:t>
            </a:r>
          </a:p>
          <a:p>
            <a:endParaRPr lang="en-CA" sz="2800" dirty="0"/>
          </a:p>
          <a:p>
            <a:endParaRPr lang="en-CA" sz="2800" dirty="0"/>
          </a:p>
          <a:p>
            <a:r>
              <a:rPr lang="en-CA" sz="2800" dirty="0"/>
              <a:t>c) If 20×12=240 then 2×12=_____ and 200×12=____ because _________________.</a:t>
            </a:r>
          </a:p>
        </p:txBody>
      </p:sp>
    </p:spTree>
    <p:extLst>
      <p:ext uri="{BB962C8B-B14F-4D97-AF65-F5344CB8AC3E}">
        <p14:creationId xmlns:p14="http://schemas.microsoft.com/office/powerpoint/2010/main" val="392434277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847FF-B236-1C08-A0E3-0373B94B493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CA9B7EE-FD9B-16B7-3FEB-A73E08E88308}"/>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E6E9CBB-ABF2-2286-F9A2-1180646505B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372A282-BA44-DF9F-534A-2F9CB8A7999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2E2F2EF-B02C-D1DE-88CD-B35CC8319DF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38D53D7-8719-303C-7F88-566E3A0DF8A9}"/>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2F073D2A-2B29-B086-FF38-536974DC8DDD}"/>
              </a:ext>
            </a:extLst>
          </p:cNvPr>
          <p:cNvSpPr>
            <a:spLocks noChangeArrowheads="1"/>
          </p:cNvSpPr>
          <p:nvPr/>
        </p:nvSpPr>
        <p:spPr bwMode="auto">
          <a:xfrm>
            <a:off x="374976" y="1739449"/>
            <a:ext cx="1153281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37. Let’s think flexibly about division and the relationship between multiplication and</a:t>
            </a:r>
          </a:p>
          <a:p>
            <a:r>
              <a:rPr lang="en-CA" sz="2000" dirty="0"/>
              <a:t>division. Write out the following questions and answer the missing parts.</a:t>
            </a:r>
            <a:endParaRPr lang="en-CA" sz="2800" dirty="0"/>
          </a:p>
          <a:p>
            <a:r>
              <a:rPr lang="en-CA" sz="2400" dirty="0"/>
              <a:t>a) If 24 ÷ 8 =3 then 24 ÷ 4=____ because ___________________.</a:t>
            </a:r>
          </a:p>
          <a:p>
            <a:endParaRPr lang="en-CA" sz="2400" dirty="0"/>
          </a:p>
          <a:p>
            <a:endParaRPr lang="en-CA" sz="2400" dirty="0"/>
          </a:p>
          <a:p>
            <a:endParaRPr lang="en-CA" sz="2400" dirty="0"/>
          </a:p>
          <a:p>
            <a:r>
              <a:rPr lang="en-CA" sz="2400" dirty="0"/>
              <a:t>b) If 15 ÷ 3= 5 then 5 ×___=15 and ___ × 5=15 because ___________________.</a:t>
            </a:r>
          </a:p>
          <a:p>
            <a:endParaRPr lang="en-CA" sz="2400" dirty="0"/>
          </a:p>
          <a:p>
            <a:endParaRPr lang="en-CA" sz="2400" dirty="0"/>
          </a:p>
          <a:p>
            <a:endParaRPr lang="en-CA" sz="2400" dirty="0"/>
          </a:p>
          <a:p>
            <a:r>
              <a:rPr lang="en-CA" sz="2400" dirty="0"/>
              <a:t>c) If 250÷10=25 then 10 × ___= 250 and 10 × ___= 500 because _________________.</a:t>
            </a:r>
          </a:p>
        </p:txBody>
      </p:sp>
    </p:spTree>
    <p:extLst>
      <p:ext uri="{BB962C8B-B14F-4D97-AF65-F5344CB8AC3E}">
        <p14:creationId xmlns:p14="http://schemas.microsoft.com/office/powerpoint/2010/main" val="46268159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1A1BB-4783-F0E3-431A-0ACD668C23C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FBE116E-1C47-2B36-8674-FD076EFCAC92}"/>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7A78B89-90DC-A8AD-EE0E-C2C3BBCC413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B73136E-CA23-6726-EBD1-865CC94EE5F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73B3A02-DE69-FE0F-6F24-CF30E571BF6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976C870-4C1A-430F-6034-7BC14E4EC94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C6A1B80-131B-D13D-3F32-7D56BD5C7B17}"/>
              </a:ext>
            </a:extLst>
          </p:cNvPr>
          <p:cNvSpPr>
            <a:spLocks noChangeArrowheads="1"/>
          </p:cNvSpPr>
          <p:nvPr/>
        </p:nvSpPr>
        <p:spPr bwMode="auto">
          <a:xfrm>
            <a:off x="374976" y="2054531"/>
            <a:ext cx="11532815"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38. Choose one of the following math questions to inspire a math story problem. Pose your problem using words and numbers and draw a picture or diagram to show how you will</a:t>
            </a:r>
          </a:p>
          <a:p>
            <a:r>
              <a:rPr lang="en-CA" sz="2000" dirty="0"/>
              <a:t>solve the problem. Choose an equation that will challenge your thinking.</a:t>
            </a:r>
          </a:p>
          <a:p>
            <a:r>
              <a:rPr lang="en-CA" sz="2400" dirty="0"/>
              <a:t>a) 8 × 12 = ____			b)  92 ÷ 4 = ____ </a:t>
            </a:r>
          </a:p>
          <a:p>
            <a:r>
              <a:rPr lang="en-CA" sz="2400" dirty="0"/>
              <a:t>c) $2.75 + $19.78 = ____ 		d) $7.62 – ____ = $4.85</a:t>
            </a:r>
          </a:p>
          <a:p>
            <a:r>
              <a:rPr lang="en-CA" sz="2000" dirty="0"/>
              <a:t>Extension: Rewrite your story problem to show a different meaning of the operation you chose. Explain what makes it different.</a:t>
            </a:r>
          </a:p>
        </p:txBody>
      </p:sp>
    </p:spTree>
    <p:extLst>
      <p:ext uri="{BB962C8B-B14F-4D97-AF65-F5344CB8AC3E}">
        <p14:creationId xmlns:p14="http://schemas.microsoft.com/office/powerpoint/2010/main" val="181713793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BA3D4-20C2-80B5-168A-A00D2CC4875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9608D54-8EC2-963F-27A8-9F48F07F519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7A3DE27F-A21B-7156-E245-872179E13C4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B20B021-416F-19B5-C675-FFF3E32C3B1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A4A1FE4-7CEA-DED4-5B72-B4C4E9DDA34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DAB6F06-9B49-141C-5673-A95851F89E98}"/>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0FCB84F-C589-693F-C7C9-38A3C17595FE}"/>
              </a:ext>
            </a:extLst>
          </p:cNvPr>
          <p:cNvSpPr>
            <a:spLocks noChangeArrowheads="1"/>
          </p:cNvSpPr>
          <p:nvPr/>
        </p:nvSpPr>
        <p:spPr bwMode="auto">
          <a:xfrm>
            <a:off x="437660" y="2054531"/>
            <a:ext cx="1153281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39. Here is a math problem to solve: </a:t>
            </a:r>
          </a:p>
          <a:p>
            <a:r>
              <a:rPr lang="en-CA" sz="2000" b="1" dirty="0"/>
              <a:t>I opened a package of seeds and planted 6 rows of seeds in the garden. Each row had 24 seeds. I planted some more in a pot. I used up all 170 seeds in the package of seeds. How many seeds did I plant in the pot? </a:t>
            </a:r>
          </a:p>
          <a:p>
            <a:r>
              <a:rPr lang="en-CA" sz="2000" dirty="0"/>
              <a:t>What strategies will you use to answer the problem? Share your thinking.</a:t>
            </a:r>
          </a:p>
        </p:txBody>
      </p:sp>
    </p:spTree>
    <p:extLst>
      <p:ext uri="{BB962C8B-B14F-4D97-AF65-F5344CB8AC3E}">
        <p14:creationId xmlns:p14="http://schemas.microsoft.com/office/powerpoint/2010/main" val="161395809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64586-A208-D76D-4FDC-43B442FB5C6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478A9F9-D835-5143-A99D-4643B868D2D1}"/>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9494E30D-328D-FEC2-16D6-B197D245FC0F}"/>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2C2F06D-8ADB-E321-E611-7E2A1829675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A828AC7-49D5-BA46-0200-CED2273C5F5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F9F9F53-1F08-BA87-193F-27BC4B61D772}"/>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572F5D07-F9F5-816F-49D6-8DBC3FF47D40}"/>
              </a:ext>
            </a:extLst>
          </p:cNvPr>
          <p:cNvSpPr>
            <a:spLocks noChangeArrowheads="1"/>
          </p:cNvSpPr>
          <p:nvPr/>
        </p:nvSpPr>
        <p:spPr bwMode="auto">
          <a:xfrm>
            <a:off x="437660" y="2054531"/>
            <a:ext cx="11532815"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40. Choose two of the following math questions:</a:t>
            </a:r>
          </a:p>
          <a:p>
            <a:r>
              <a:rPr lang="en-CA" sz="2400" dirty="0"/>
              <a:t>a) 2.8 + 1.7			b) 7.1 – 2.7	</a:t>
            </a:r>
          </a:p>
          <a:p>
            <a:r>
              <a:rPr lang="en-CA" sz="2400" dirty="0"/>
              <a:t>c) 2.17 + 3.98 		d) 7.43 – 2.85</a:t>
            </a:r>
          </a:p>
          <a:p>
            <a:r>
              <a:rPr lang="en-CA" sz="2000" dirty="0"/>
              <a:t>What different ways can you figure each question out? How does thinking about strategies with whole numbers help you solve these questions? Record and share at least two different ways for solving these questions.</a:t>
            </a:r>
          </a:p>
        </p:txBody>
      </p:sp>
    </p:spTree>
    <p:extLst>
      <p:ext uri="{BB962C8B-B14F-4D97-AF65-F5344CB8AC3E}">
        <p14:creationId xmlns:p14="http://schemas.microsoft.com/office/powerpoint/2010/main" val="110962585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4A904-16EA-7EC9-C54D-BF0DE7DD62E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7CD1745-9182-BD1D-C261-19071B065FB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57341729-6E0C-9808-0187-64E9628BC8C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8B64878-3CFE-E45C-BEA9-95B17F8BEBF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AE67041-AE72-E08D-327E-062FFBD4CFF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5D94DB6-4E46-BD0C-3CE3-00A01BF8280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9CF434B5-7D59-76AB-4931-0848EF257115}"/>
              </a:ext>
            </a:extLst>
          </p:cNvPr>
          <p:cNvSpPr>
            <a:spLocks noChangeArrowheads="1"/>
          </p:cNvSpPr>
          <p:nvPr/>
        </p:nvSpPr>
        <p:spPr bwMode="auto">
          <a:xfrm>
            <a:off x="437660" y="2116087"/>
            <a:ext cx="1153281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41. Pick two or more of the relationships below. Use pictures, numbers, words, and specific examples to explain each relationship.</a:t>
            </a:r>
          </a:p>
          <a:p>
            <a:pPr marL="228600" indent="-228600">
              <a:buFont typeface="+mj-lt"/>
              <a:buAutoNum type="alphaLcParenR"/>
            </a:pPr>
            <a:r>
              <a:rPr lang="en-CA" sz="2000" dirty="0"/>
              <a:t>Addition and subtraction</a:t>
            </a:r>
          </a:p>
          <a:p>
            <a:pPr marL="228600" indent="-228600">
              <a:buFont typeface="+mj-lt"/>
              <a:buAutoNum type="alphaLcParenR"/>
            </a:pPr>
            <a:r>
              <a:rPr lang="en-CA" sz="2000" dirty="0"/>
              <a:t>Multiplication and division</a:t>
            </a:r>
          </a:p>
          <a:p>
            <a:pPr marL="228600" indent="-228600">
              <a:buFont typeface="+mj-lt"/>
              <a:buAutoNum type="alphaLcParenR"/>
            </a:pPr>
            <a:r>
              <a:rPr lang="en-CA" sz="2000" dirty="0"/>
              <a:t>Multiplication and addition</a:t>
            </a:r>
          </a:p>
          <a:p>
            <a:pPr marL="228600" indent="-228600">
              <a:buFont typeface="+mj-lt"/>
              <a:buAutoNum type="alphaLcParenR"/>
            </a:pPr>
            <a:r>
              <a:rPr lang="en-CA" sz="2000" dirty="0"/>
              <a:t>Division and subtraction</a:t>
            </a:r>
          </a:p>
        </p:txBody>
      </p:sp>
    </p:spTree>
    <p:extLst>
      <p:ext uri="{BB962C8B-B14F-4D97-AF65-F5344CB8AC3E}">
        <p14:creationId xmlns:p14="http://schemas.microsoft.com/office/powerpoint/2010/main" val="52899714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2EC69-9F47-94BD-AE7E-A5E56F5770F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B8155E3-C324-0ECE-CE4C-2F36DF348915}"/>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E154291F-21C4-03B5-FC07-ABED69D9145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E580474-DF9D-8413-D25D-8E8FCF241CE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4AED2BD-4C15-F862-A74B-EB44B96EF93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A6C4AA3-5034-2562-CB9F-B1AEB0B7943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COMPUTATIONAL FLUENCY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3F643C4B-ECA3-036F-D494-BA9D73AB5EA8}"/>
              </a:ext>
            </a:extLst>
          </p:cNvPr>
          <p:cNvSpPr>
            <a:spLocks noChangeArrowheads="1"/>
          </p:cNvSpPr>
          <p:nvPr/>
        </p:nvSpPr>
        <p:spPr bwMode="auto">
          <a:xfrm>
            <a:off x="437660" y="2407761"/>
            <a:ext cx="1153281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000" dirty="0"/>
              <a:t>42. The answer is 480. What could the math question be? </a:t>
            </a:r>
          </a:p>
          <a:p>
            <a:r>
              <a:rPr lang="en-CA" sz="2000" dirty="0"/>
              <a:t>Think of at least four different questions. </a:t>
            </a:r>
          </a:p>
          <a:p>
            <a:r>
              <a:rPr lang="en-CA" sz="2000" dirty="0"/>
              <a:t>Can you think of a question for each operation (addition, subtraction, multiplication and division)?</a:t>
            </a:r>
          </a:p>
        </p:txBody>
      </p:sp>
    </p:spTree>
    <p:extLst>
      <p:ext uri="{BB962C8B-B14F-4D97-AF65-F5344CB8AC3E}">
        <p14:creationId xmlns:p14="http://schemas.microsoft.com/office/powerpoint/2010/main" val="2601979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6400</TotalTime>
  <Words>5271</Words>
  <Application>Microsoft Macintosh PowerPoint</Application>
  <PresentationFormat>Widescreen</PresentationFormat>
  <Paragraphs>841</Paragraphs>
  <Slides>109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109</vt:i4>
      </vt:variant>
    </vt:vector>
  </HeadingPairs>
  <TitlesOfParts>
    <vt:vector size="1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57</cp:revision>
  <cp:lastPrinted>2025-12-16T18:23:47Z</cp:lastPrinted>
  <dcterms:created xsi:type="dcterms:W3CDTF">2025-08-19T18:11:59Z</dcterms:created>
  <dcterms:modified xsi:type="dcterms:W3CDTF">2026-04-29T21:31:00Z</dcterms:modified>
</cp:coreProperties>
</file>