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491" r:id="rId2"/>
    <p:sldId id="506" r:id="rId3"/>
    <p:sldId id="507" r:id="rId4"/>
    <p:sldId id="508" r:id="rId5"/>
    <p:sldId id="509" r:id="rId6"/>
    <p:sldId id="510" r:id="rId7"/>
    <p:sldId id="511" r:id="rId8"/>
    <p:sldId id="512" r:id="rId9"/>
    <p:sldId id="513" r:id="rId10"/>
    <p:sldId id="514" r:id="rId11"/>
    <p:sldId id="515" r:id="rId12"/>
    <p:sldId id="51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153"/>
    <p:restoredTop sz="94661"/>
  </p:normalViewPr>
  <p:slideViewPr>
    <p:cSldViewPr snapToGrid="0">
      <p:cViewPr varScale="1">
        <p:scale>
          <a:sx n="96" d="100"/>
          <a:sy n="96" d="100"/>
        </p:scale>
        <p:origin x="17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A0E1C-71A9-5167-4501-2520EC0131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F7DAC9-B56A-E13A-08A0-EAE322046D5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6C8D5FA-CE3F-F38D-9166-A9940F299A41}"/>
              </a:ext>
            </a:extLst>
          </p:cNvPr>
          <p:cNvSpPr>
            <a:spLocks noGrp="1"/>
          </p:cNvSpPr>
          <p:nvPr>
            <p:ph type="dt" sz="half" idx="10"/>
          </p:nvPr>
        </p:nvSpPr>
        <p:spPr/>
        <p:txBody>
          <a:bodyPr/>
          <a:lstStyle/>
          <a:p>
            <a:fld id="{E1A9FB83-AE5B-3D4C-8588-468573559C52}" type="datetimeFigureOut">
              <a:rPr lang="en-US" smtClean="0"/>
              <a:t>4/18/26</a:t>
            </a:fld>
            <a:endParaRPr lang="en-US"/>
          </a:p>
        </p:txBody>
      </p:sp>
      <p:sp>
        <p:nvSpPr>
          <p:cNvPr id="5" name="Footer Placeholder 4">
            <a:extLst>
              <a:ext uri="{FF2B5EF4-FFF2-40B4-BE49-F238E27FC236}">
                <a16:creationId xmlns:a16="http://schemas.microsoft.com/office/drawing/2014/main" id="{CF1C20E6-68DD-B91F-8C88-1A87964157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3ECD1-878B-B17A-612E-80EAD4540E8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2387487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79E05-0923-1811-C490-CC2A4AFB58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6E1A5B-BA45-D6A0-F8F0-9874BEE13D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39E9DB-3665-05CF-53F2-0B8139E8F5DB}"/>
              </a:ext>
            </a:extLst>
          </p:cNvPr>
          <p:cNvSpPr>
            <a:spLocks noGrp="1"/>
          </p:cNvSpPr>
          <p:nvPr>
            <p:ph type="dt" sz="half" idx="10"/>
          </p:nvPr>
        </p:nvSpPr>
        <p:spPr/>
        <p:txBody>
          <a:bodyPr/>
          <a:lstStyle/>
          <a:p>
            <a:fld id="{E1A9FB83-AE5B-3D4C-8588-468573559C52}" type="datetimeFigureOut">
              <a:rPr lang="en-US" smtClean="0"/>
              <a:t>4/18/26</a:t>
            </a:fld>
            <a:endParaRPr lang="en-US"/>
          </a:p>
        </p:txBody>
      </p:sp>
      <p:sp>
        <p:nvSpPr>
          <p:cNvPr id="5" name="Footer Placeholder 4">
            <a:extLst>
              <a:ext uri="{FF2B5EF4-FFF2-40B4-BE49-F238E27FC236}">
                <a16:creationId xmlns:a16="http://schemas.microsoft.com/office/drawing/2014/main" id="{A120E7AF-313F-3B3A-2496-DCD4149A33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43193B-D08C-B5A1-F4EB-3E0106A054C8}"/>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0967031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D99019-E69F-583F-2F9F-F9C5F7CB8EE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3D7F8F-901B-04C7-3A9E-C0F90BB0DB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D1B73E-44F5-7AE6-9BB1-12434CBADAFA}"/>
              </a:ext>
            </a:extLst>
          </p:cNvPr>
          <p:cNvSpPr>
            <a:spLocks noGrp="1"/>
          </p:cNvSpPr>
          <p:nvPr>
            <p:ph type="dt" sz="half" idx="10"/>
          </p:nvPr>
        </p:nvSpPr>
        <p:spPr/>
        <p:txBody>
          <a:bodyPr/>
          <a:lstStyle/>
          <a:p>
            <a:fld id="{E1A9FB83-AE5B-3D4C-8588-468573559C52}" type="datetimeFigureOut">
              <a:rPr lang="en-US" smtClean="0"/>
              <a:t>4/18/26</a:t>
            </a:fld>
            <a:endParaRPr lang="en-US"/>
          </a:p>
        </p:txBody>
      </p:sp>
      <p:sp>
        <p:nvSpPr>
          <p:cNvPr id="5" name="Footer Placeholder 4">
            <a:extLst>
              <a:ext uri="{FF2B5EF4-FFF2-40B4-BE49-F238E27FC236}">
                <a16:creationId xmlns:a16="http://schemas.microsoft.com/office/drawing/2014/main" id="{58CAA04E-A617-3E75-B788-F1A4279C3E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254A40-98C7-10D3-3ED6-6D2946CFF54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41680575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98C90-8943-8E6A-87E1-9DA3E7D0E2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73B6B5-9D38-B2AD-4AA3-228E31E84F4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8B15AE-E6BA-F275-FFAD-90D73B5FC658}"/>
              </a:ext>
            </a:extLst>
          </p:cNvPr>
          <p:cNvSpPr>
            <a:spLocks noGrp="1"/>
          </p:cNvSpPr>
          <p:nvPr>
            <p:ph type="dt" sz="half" idx="10"/>
          </p:nvPr>
        </p:nvSpPr>
        <p:spPr/>
        <p:txBody>
          <a:bodyPr/>
          <a:lstStyle/>
          <a:p>
            <a:fld id="{E1A9FB83-AE5B-3D4C-8588-468573559C52}" type="datetimeFigureOut">
              <a:rPr lang="en-US" smtClean="0"/>
              <a:t>4/18/26</a:t>
            </a:fld>
            <a:endParaRPr lang="en-US"/>
          </a:p>
        </p:txBody>
      </p:sp>
      <p:sp>
        <p:nvSpPr>
          <p:cNvPr id="5" name="Footer Placeholder 4">
            <a:extLst>
              <a:ext uri="{FF2B5EF4-FFF2-40B4-BE49-F238E27FC236}">
                <a16:creationId xmlns:a16="http://schemas.microsoft.com/office/drawing/2014/main" id="{342F7B0F-4A89-15F2-8BA7-75812A596B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B7B606-AF0F-65D4-906F-CB6B95C977FB}"/>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1091368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D3BFD-E4C9-B174-BC32-523C19E293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B637160-272C-9ADE-8202-B48D4E260EB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43D4E3A-31BA-1A8B-5AD6-1430E085FD6F}"/>
              </a:ext>
            </a:extLst>
          </p:cNvPr>
          <p:cNvSpPr>
            <a:spLocks noGrp="1"/>
          </p:cNvSpPr>
          <p:nvPr>
            <p:ph type="dt" sz="half" idx="10"/>
          </p:nvPr>
        </p:nvSpPr>
        <p:spPr/>
        <p:txBody>
          <a:bodyPr/>
          <a:lstStyle/>
          <a:p>
            <a:fld id="{E1A9FB83-AE5B-3D4C-8588-468573559C52}" type="datetimeFigureOut">
              <a:rPr lang="en-US" smtClean="0"/>
              <a:t>4/18/26</a:t>
            </a:fld>
            <a:endParaRPr lang="en-US"/>
          </a:p>
        </p:txBody>
      </p:sp>
      <p:sp>
        <p:nvSpPr>
          <p:cNvPr id="5" name="Footer Placeholder 4">
            <a:extLst>
              <a:ext uri="{FF2B5EF4-FFF2-40B4-BE49-F238E27FC236}">
                <a16:creationId xmlns:a16="http://schemas.microsoft.com/office/drawing/2014/main" id="{E28234EF-009C-D68C-7C6C-C30AD9E89F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981230-895F-F852-1E49-43BE3ED0E316}"/>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2707913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44BE0A-27B2-C196-28F5-C893942E4B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4C43E50-6364-461B-4DBE-45215C866DE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A2ADD0-A0ED-C95C-9B6D-0DC3666954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0B428F7-FF29-794F-262B-6A5991639428}"/>
              </a:ext>
            </a:extLst>
          </p:cNvPr>
          <p:cNvSpPr>
            <a:spLocks noGrp="1"/>
          </p:cNvSpPr>
          <p:nvPr>
            <p:ph type="dt" sz="half" idx="10"/>
          </p:nvPr>
        </p:nvSpPr>
        <p:spPr/>
        <p:txBody>
          <a:bodyPr/>
          <a:lstStyle/>
          <a:p>
            <a:fld id="{E1A9FB83-AE5B-3D4C-8588-468573559C52}" type="datetimeFigureOut">
              <a:rPr lang="en-US" smtClean="0"/>
              <a:t>4/18/26</a:t>
            </a:fld>
            <a:endParaRPr lang="en-US"/>
          </a:p>
        </p:txBody>
      </p:sp>
      <p:sp>
        <p:nvSpPr>
          <p:cNvPr id="6" name="Footer Placeholder 5">
            <a:extLst>
              <a:ext uri="{FF2B5EF4-FFF2-40B4-BE49-F238E27FC236}">
                <a16:creationId xmlns:a16="http://schemas.microsoft.com/office/drawing/2014/main" id="{837C99F1-4CC2-2905-EDA0-B3F45F6890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E8ADBB-B7E9-06B6-EC1C-24F6724DE17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633325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A5FE6-F4AD-794A-7BDB-DC7742BDA5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3EFE8C7-CDCE-4B5F-0B85-705B983D5A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9BA8772-ED67-8FC0-2C8F-353D794A6D1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0D9DB0B-2220-D60F-80DD-11C98C370B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214293B-651B-375A-47CC-C878031682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64742B-5082-020A-CE90-F0604A5B3ECC}"/>
              </a:ext>
            </a:extLst>
          </p:cNvPr>
          <p:cNvSpPr>
            <a:spLocks noGrp="1"/>
          </p:cNvSpPr>
          <p:nvPr>
            <p:ph type="dt" sz="half" idx="10"/>
          </p:nvPr>
        </p:nvSpPr>
        <p:spPr/>
        <p:txBody>
          <a:bodyPr/>
          <a:lstStyle/>
          <a:p>
            <a:fld id="{E1A9FB83-AE5B-3D4C-8588-468573559C52}" type="datetimeFigureOut">
              <a:rPr lang="en-US" smtClean="0"/>
              <a:t>4/18/26</a:t>
            </a:fld>
            <a:endParaRPr lang="en-US"/>
          </a:p>
        </p:txBody>
      </p:sp>
      <p:sp>
        <p:nvSpPr>
          <p:cNvPr id="8" name="Footer Placeholder 7">
            <a:extLst>
              <a:ext uri="{FF2B5EF4-FFF2-40B4-BE49-F238E27FC236}">
                <a16:creationId xmlns:a16="http://schemas.microsoft.com/office/drawing/2014/main" id="{CCAA1F57-4394-4FB7-0C23-249473C321C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54482E-0D7D-4056-6594-804027EF959D}"/>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11823683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B00A-B766-96EA-BBAF-E67EB70D271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F8DA4AF-AC52-3BB7-2E87-4A83ED8D8C51}"/>
              </a:ext>
            </a:extLst>
          </p:cNvPr>
          <p:cNvSpPr>
            <a:spLocks noGrp="1"/>
          </p:cNvSpPr>
          <p:nvPr>
            <p:ph type="dt" sz="half" idx="10"/>
          </p:nvPr>
        </p:nvSpPr>
        <p:spPr/>
        <p:txBody>
          <a:bodyPr/>
          <a:lstStyle/>
          <a:p>
            <a:fld id="{E1A9FB83-AE5B-3D4C-8588-468573559C52}" type="datetimeFigureOut">
              <a:rPr lang="en-US" smtClean="0"/>
              <a:t>4/18/26</a:t>
            </a:fld>
            <a:endParaRPr lang="en-US"/>
          </a:p>
        </p:txBody>
      </p:sp>
      <p:sp>
        <p:nvSpPr>
          <p:cNvPr id="4" name="Footer Placeholder 3">
            <a:extLst>
              <a:ext uri="{FF2B5EF4-FFF2-40B4-BE49-F238E27FC236}">
                <a16:creationId xmlns:a16="http://schemas.microsoft.com/office/drawing/2014/main" id="{6BCACA9C-0E5B-2696-E561-D2F2520C224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E18C20-BA29-928F-676F-DB3287B034FE}"/>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918861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290DEB4-00F4-FF6B-37CB-634B44CF54F3}"/>
              </a:ext>
            </a:extLst>
          </p:cNvPr>
          <p:cNvSpPr>
            <a:spLocks noGrp="1"/>
          </p:cNvSpPr>
          <p:nvPr>
            <p:ph type="dt" sz="half" idx="10"/>
          </p:nvPr>
        </p:nvSpPr>
        <p:spPr/>
        <p:txBody>
          <a:bodyPr/>
          <a:lstStyle/>
          <a:p>
            <a:fld id="{E1A9FB83-AE5B-3D4C-8588-468573559C52}" type="datetimeFigureOut">
              <a:rPr lang="en-US" smtClean="0"/>
              <a:t>4/18/26</a:t>
            </a:fld>
            <a:endParaRPr lang="en-US"/>
          </a:p>
        </p:txBody>
      </p:sp>
      <p:sp>
        <p:nvSpPr>
          <p:cNvPr id="3" name="Footer Placeholder 2">
            <a:extLst>
              <a:ext uri="{FF2B5EF4-FFF2-40B4-BE49-F238E27FC236}">
                <a16:creationId xmlns:a16="http://schemas.microsoft.com/office/drawing/2014/main" id="{670759AB-3581-5962-AA29-22AF57F227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0AD1DEC-1EC2-0314-2E6C-D9C575E8D9CC}"/>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4220769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C7515-4102-2A45-D537-EE868E7723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EAD28BD-7444-C66A-F69A-EF9C4EEA24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159DE2-E203-751B-4A3D-36B050DBA4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A82F34-5B29-B1ED-B50A-05C99DB2B74B}"/>
              </a:ext>
            </a:extLst>
          </p:cNvPr>
          <p:cNvSpPr>
            <a:spLocks noGrp="1"/>
          </p:cNvSpPr>
          <p:nvPr>
            <p:ph type="dt" sz="half" idx="10"/>
          </p:nvPr>
        </p:nvSpPr>
        <p:spPr/>
        <p:txBody>
          <a:bodyPr/>
          <a:lstStyle/>
          <a:p>
            <a:fld id="{E1A9FB83-AE5B-3D4C-8588-468573559C52}" type="datetimeFigureOut">
              <a:rPr lang="en-US" smtClean="0"/>
              <a:t>4/18/26</a:t>
            </a:fld>
            <a:endParaRPr lang="en-US"/>
          </a:p>
        </p:txBody>
      </p:sp>
      <p:sp>
        <p:nvSpPr>
          <p:cNvPr id="6" name="Footer Placeholder 5">
            <a:extLst>
              <a:ext uri="{FF2B5EF4-FFF2-40B4-BE49-F238E27FC236}">
                <a16:creationId xmlns:a16="http://schemas.microsoft.com/office/drawing/2014/main" id="{D76DCAC4-6309-1DE7-3D48-D61332C1D6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3CEDFF-9FBC-14E6-B4C4-B35C08CBB7D2}"/>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3503571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D6C22-C919-0C09-7383-1DA4863F0D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14608F8-EAF5-BC4D-03B0-28ACA4C992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496C450-11D4-5876-7F05-ABDD923BFF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61E0DA6-D145-4C88-9366-7699D1721B67}"/>
              </a:ext>
            </a:extLst>
          </p:cNvPr>
          <p:cNvSpPr>
            <a:spLocks noGrp="1"/>
          </p:cNvSpPr>
          <p:nvPr>
            <p:ph type="dt" sz="half" idx="10"/>
          </p:nvPr>
        </p:nvSpPr>
        <p:spPr/>
        <p:txBody>
          <a:bodyPr/>
          <a:lstStyle/>
          <a:p>
            <a:fld id="{E1A9FB83-AE5B-3D4C-8588-468573559C52}" type="datetimeFigureOut">
              <a:rPr lang="en-US" smtClean="0"/>
              <a:t>4/18/26</a:t>
            </a:fld>
            <a:endParaRPr lang="en-US"/>
          </a:p>
        </p:txBody>
      </p:sp>
      <p:sp>
        <p:nvSpPr>
          <p:cNvPr id="6" name="Footer Placeholder 5">
            <a:extLst>
              <a:ext uri="{FF2B5EF4-FFF2-40B4-BE49-F238E27FC236}">
                <a16:creationId xmlns:a16="http://schemas.microsoft.com/office/drawing/2014/main" id="{1A0CDD07-CA11-5E2F-8451-A424B6A2A9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497356-A12D-8339-E9BE-D827F16420C7}"/>
              </a:ext>
            </a:extLst>
          </p:cNvPr>
          <p:cNvSpPr>
            <a:spLocks noGrp="1"/>
          </p:cNvSpPr>
          <p:nvPr>
            <p:ph type="sldNum" sz="quarter" idx="12"/>
          </p:nvPr>
        </p:nvSpPr>
        <p:spPr/>
        <p:txBody>
          <a:bodyPr/>
          <a:lstStyle/>
          <a:p>
            <a:fld id="{496895FC-7136-C44A-81A0-07755FBB13E6}" type="slidenum">
              <a:rPr lang="en-US" smtClean="0"/>
              <a:t>‹#›</a:t>
            </a:fld>
            <a:endParaRPr lang="en-US"/>
          </a:p>
        </p:txBody>
      </p:sp>
    </p:spTree>
    <p:extLst>
      <p:ext uri="{BB962C8B-B14F-4D97-AF65-F5344CB8AC3E}">
        <p14:creationId xmlns:p14="http://schemas.microsoft.com/office/powerpoint/2010/main" val="740773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B8FD7F-7798-A4C3-397C-968D7DB269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12796F3-0B4D-8A34-8EE3-CC3B2AE364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24072C1-9169-089F-91B5-E427F000504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A9FB83-AE5B-3D4C-8588-468573559C52}" type="datetimeFigureOut">
              <a:rPr lang="en-US" smtClean="0"/>
              <a:t>4/18/26</a:t>
            </a:fld>
            <a:endParaRPr lang="en-US"/>
          </a:p>
        </p:txBody>
      </p:sp>
      <p:sp>
        <p:nvSpPr>
          <p:cNvPr id="5" name="Footer Placeholder 4">
            <a:extLst>
              <a:ext uri="{FF2B5EF4-FFF2-40B4-BE49-F238E27FC236}">
                <a16:creationId xmlns:a16="http://schemas.microsoft.com/office/drawing/2014/main" id="{0FE0EDD0-D860-6C4C-3B94-3E88D3FF0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C79F8C4-666F-C1BF-AC13-0D89AFDF986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96895FC-7136-C44A-81A0-07755FBB13E6}" type="slidenum">
              <a:rPr lang="en-US" smtClean="0"/>
              <a:t>‹#›</a:t>
            </a:fld>
            <a:endParaRPr lang="en-US"/>
          </a:p>
        </p:txBody>
      </p:sp>
    </p:spTree>
    <p:extLst>
      <p:ext uri="{BB962C8B-B14F-4D97-AF65-F5344CB8AC3E}">
        <p14:creationId xmlns:p14="http://schemas.microsoft.com/office/powerpoint/2010/main" val="24598730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2D847A0-4A81-262D-F907-A05196275076}"/>
            </a:ext>
          </a:extLst>
        </p:cNvPr>
        <p:cNvGrpSpPr/>
        <p:nvPr/>
      </p:nvGrpSpPr>
      <p:grpSpPr>
        <a:xfrm>
          <a:off x="0" y="0"/>
          <a:ext cx="0" cy="0"/>
          <a:chOff x="0" y="0"/>
          <a:chExt cx="0" cy="0"/>
        </a:xfrm>
      </p:grpSpPr>
      <p:sp>
        <p:nvSpPr>
          <p:cNvPr id="16" name="Text Box 2">
            <a:extLst>
              <a:ext uri="{FF2B5EF4-FFF2-40B4-BE49-F238E27FC236}">
                <a16:creationId xmlns:a16="http://schemas.microsoft.com/office/drawing/2014/main" id="{3D60BFC6-A836-6BE4-BC36-89DE786CCCAA}"/>
              </a:ext>
            </a:extLst>
          </p:cNvPr>
          <p:cNvSpPr txBox="1"/>
          <p:nvPr/>
        </p:nvSpPr>
        <p:spPr>
          <a:xfrm>
            <a:off x="1201678" y="2448151"/>
            <a:ext cx="9788643"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en-CA" sz="4000" kern="100" dirty="0">
                <a:solidFill>
                  <a:schemeClr val="bg1"/>
                </a:solidFill>
                <a:latin typeface="+mj-lt"/>
                <a:ea typeface="Aptos" panose="020B0004020202020204" pitchFamily="34" charset="0"/>
                <a:cs typeface="Times New Roman" panose="02020603050405020304" pitchFamily="18" charset="0"/>
              </a:rPr>
              <a:t>GRADE 4 PRACTICE QUESTIONS </a:t>
            </a:r>
          </a:p>
          <a:p>
            <a:pPr algn="ctr"/>
            <a:r>
              <a:rPr lang="en-CA" sz="6000" b="1" kern="100" dirty="0">
                <a:solidFill>
                  <a:schemeClr val="bg1"/>
                </a:solidFill>
                <a:latin typeface="+mj-lt"/>
                <a:ea typeface="Aptos" panose="020B0004020202020204" pitchFamily="34" charset="0"/>
                <a:cs typeface="Times New Roman" panose="02020603050405020304" pitchFamily="18" charset="0"/>
              </a:rPr>
              <a:t>PATTERNS &amp; ALGEBRA</a:t>
            </a:r>
          </a:p>
        </p:txBody>
      </p:sp>
      <p:grpSp>
        <p:nvGrpSpPr>
          <p:cNvPr id="3" name="Group 2">
            <a:extLst>
              <a:ext uri="{FF2B5EF4-FFF2-40B4-BE49-F238E27FC236}">
                <a16:creationId xmlns:a16="http://schemas.microsoft.com/office/drawing/2014/main" id="{4F1AE37F-008D-6CB6-9A11-3B5696DF3F92}"/>
              </a:ext>
            </a:extLst>
          </p:cNvPr>
          <p:cNvGrpSpPr/>
          <p:nvPr/>
        </p:nvGrpSpPr>
        <p:grpSpPr>
          <a:xfrm>
            <a:off x="271077" y="91715"/>
            <a:ext cx="4920331" cy="1422087"/>
            <a:chOff x="2430532" y="761755"/>
            <a:chExt cx="6267545" cy="2222462"/>
          </a:xfrm>
        </p:grpSpPr>
        <p:pic>
          <p:nvPicPr>
            <p:cNvPr id="8" name="Picture 7" descr="A black and white logo&#10;&#10;AI-generated content may be incorrect.">
              <a:extLst>
                <a:ext uri="{FF2B5EF4-FFF2-40B4-BE49-F238E27FC236}">
                  <a16:creationId xmlns:a16="http://schemas.microsoft.com/office/drawing/2014/main" id="{ABDC16EB-4683-B711-B88D-4323416EC385}"/>
                </a:ext>
              </a:extLst>
            </p:cNvPr>
            <p:cNvPicPr>
              <a:picLocks noChangeAspect="1"/>
            </p:cNvPicPr>
            <p:nvPr/>
          </p:nvPicPr>
          <p:blipFill>
            <a:blip r:embed="rId2"/>
            <a:srcRect t="27729" r="75903" b="47306"/>
            <a:stretch>
              <a:fillRect/>
            </a:stretch>
          </p:blipFill>
          <p:spPr>
            <a:xfrm>
              <a:off x="2430532" y="761755"/>
              <a:ext cx="1895764" cy="2222462"/>
            </a:xfrm>
            <a:prstGeom prst="rect">
              <a:avLst/>
            </a:prstGeom>
          </p:spPr>
        </p:pic>
        <p:sp>
          <p:nvSpPr>
            <p:cNvPr id="9" name="Text Box 2">
              <a:extLst>
                <a:ext uri="{FF2B5EF4-FFF2-40B4-BE49-F238E27FC236}">
                  <a16:creationId xmlns:a16="http://schemas.microsoft.com/office/drawing/2014/main" id="{7BD507BF-25A7-B39C-0C41-4FD6FF3B5A28}"/>
                </a:ext>
              </a:extLst>
            </p:cNvPr>
            <p:cNvSpPr txBox="1"/>
            <p:nvPr/>
          </p:nvSpPr>
          <p:spPr>
            <a:xfrm>
              <a:off x="4330716" y="2139177"/>
              <a:ext cx="4362939" cy="80037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20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pic>
          <p:nvPicPr>
            <p:cNvPr id="2" name="Picture 1" descr="A black and white logo&#10;&#10;AI-generated content may be incorrect.">
              <a:extLst>
                <a:ext uri="{FF2B5EF4-FFF2-40B4-BE49-F238E27FC236}">
                  <a16:creationId xmlns:a16="http://schemas.microsoft.com/office/drawing/2014/main" id="{EF1E88EB-0C84-75B5-658B-FC353DE7E67A}"/>
                </a:ext>
              </a:extLst>
            </p:cNvPr>
            <p:cNvPicPr>
              <a:picLocks noChangeAspect="1"/>
            </p:cNvPicPr>
            <p:nvPr/>
          </p:nvPicPr>
          <p:blipFill>
            <a:blip r:embed="rId2"/>
            <a:srcRect l="23285" t="37318" r="5666" b="51187"/>
            <a:stretch>
              <a:fillRect/>
            </a:stretch>
          </p:blipFill>
          <p:spPr>
            <a:xfrm>
              <a:off x="4326296" y="1472798"/>
              <a:ext cx="4371781" cy="800375"/>
            </a:xfrm>
            <a:prstGeom prst="rect">
              <a:avLst/>
            </a:prstGeom>
          </p:spPr>
        </p:pic>
      </p:grpSp>
    </p:spTree>
    <p:extLst>
      <p:ext uri="{BB962C8B-B14F-4D97-AF65-F5344CB8AC3E}">
        <p14:creationId xmlns:p14="http://schemas.microsoft.com/office/powerpoint/2010/main" val="65609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856FE9-4FB2-658A-2C28-55280308ADB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CBD76F5E-D85E-16D5-71E2-79F9D28C5FB7}"/>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65C1FBD6-86CD-EF5D-A0D7-FDC63A91EE5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85B022EC-62D0-0314-AE8B-98D94FC39E2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4452AA27-01A0-F9DA-915D-16A911E3BD5A}"/>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16BD240A-1D17-451E-5549-C9FD8F314E57}"/>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PATTERNS &amp; ALGEBRA</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25CAEFD7-A657-A8AD-D7A7-3EBF14C9C907}"/>
              </a:ext>
            </a:extLst>
          </p:cNvPr>
          <p:cNvSpPr>
            <a:spLocks noChangeArrowheads="1"/>
          </p:cNvSpPr>
          <p:nvPr/>
        </p:nvSpPr>
        <p:spPr bwMode="auto">
          <a:xfrm>
            <a:off x="437660" y="1852841"/>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8. Create a pattern where the 3rd term has 9 objects. </a:t>
            </a:r>
          </a:p>
          <a:p>
            <a:r>
              <a:rPr lang="en-CA" sz="2800" dirty="0"/>
              <a:t>Create a different pattern where the 3rd term is still 9. </a:t>
            </a:r>
          </a:p>
          <a:p>
            <a:r>
              <a:rPr lang="en-CA" sz="2800" dirty="0"/>
              <a:t>Describe your patterns.</a:t>
            </a:r>
          </a:p>
        </p:txBody>
      </p:sp>
    </p:spTree>
    <p:extLst>
      <p:ext uri="{BB962C8B-B14F-4D97-AF65-F5344CB8AC3E}">
        <p14:creationId xmlns:p14="http://schemas.microsoft.com/office/powerpoint/2010/main" val="29089501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F5B4F1-CEDA-D8C3-6A66-CD3B4CAACD4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15EB9772-B421-5C38-EA5A-955F994AE66C}"/>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2EB8112B-BFC2-E9A0-14EE-4904E92AB517}"/>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BE33F4A4-D293-1C3E-2BF6-98B33F735C44}"/>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8240FF3F-60C2-4C63-399C-B42E70E17267}"/>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C2239B4-DC3F-E84B-DC81-575248465D3D}"/>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PATTERNS &amp; ALGEBRA</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C674BA3C-0019-6C59-FBFF-5C231B6200F8}"/>
              </a:ext>
            </a:extLst>
          </p:cNvPr>
          <p:cNvSpPr>
            <a:spLocks noChangeArrowheads="1"/>
          </p:cNvSpPr>
          <p:nvPr/>
        </p:nvSpPr>
        <p:spPr bwMode="auto">
          <a:xfrm>
            <a:off x="437660" y="2068285"/>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9. Use a T-chart to predict the 10th term in the patterns above.</a:t>
            </a:r>
          </a:p>
          <a:p>
            <a:endParaRPr lang="en-CA" sz="2800" dirty="0"/>
          </a:p>
        </p:txBody>
      </p:sp>
    </p:spTree>
    <p:extLst>
      <p:ext uri="{BB962C8B-B14F-4D97-AF65-F5344CB8AC3E}">
        <p14:creationId xmlns:p14="http://schemas.microsoft.com/office/powerpoint/2010/main" val="2543390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9F1308-E0F6-C233-9979-5F2309EBDE5F}"/>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41595183-0A3C-A548-BA2A-CE835BFD6C13}"/>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DEB4A23D-8DA8-C1A0-7A67-83A7773181F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A341EA7F-EA35-AD7F-9FEA-4943D6BA14FC}"/>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90FB8791-731B-42CE-2AEA-B7313C70B58A}"/>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56C3FA7A-D4DB-8F2D-D7B3-3C74BA1E30FF}"/>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PATTERNS &amp; ALGEBRA</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9C1E5C27-7223-ECF3-9512-ABF43799CEF6}"/>
              </a:ext>
            </a:extLst>
          </p:cNvPr>
          <p:cNvSpPr>
            <a:spLocks noChangeArrowheads="1"/>
          </p:cNvSpPr>
          <p:nvPr/>
        </p:nvSpPr>
        <p:spPr bwMode="auto">
          <a:xfrm>
            <a:off x="530426" y="2054531"/>
            <a:ext cx="1153281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10. Create a fact family that includes the number 12.</a:t>
            </a:r>
          </a:p>
        </p:txBody>
      </p:sp>
    </p:spTree>
    <p:extLst>
      <p:ext uri="{BB962C8B-B14F-4D97-AF65-F5344CB8AC3E}">
        <p14:creationId xmlns:p14="http://schemas.microsoft.com/office/powerpoint/2010/main" val="1574626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8F37CC-9A25-A797-C164-2F0CFEC1884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5DF0FAF7-AE20-A474-7A35-EABE064AA3C0}"/>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4D644E0A-698F-932D-4D14-6A5E7F8D6B9E}"/>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3BCA0515-49E3-30FF-5192-7391D951995B}"/>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D95625DF-A1D8-3209-0D52-05785B7A205F}"/>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481E773-2817-1C0F-C443-5291315C81A5}"/>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PATTERNS &amp; ALGEBRA</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335C0892-545F-B1E3-1FBF-099EB2FE0E99}"/>
              </a:ext>
            </a:extLst>
          </p:cNvPr>
          <p:cNvSpPr>
            <a:spLocks noChangeArrowheads="1"/>
          </p:cNvSpPr>
          <p:nvPr/>
        </p:nvSpPr>
        <p:spPr bwMode="auto">
          <a:xfrm>
            <a:off x="284210" y="1714340"/>
            <a:ext cx="1153281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1. Fill in the missing numbers in the patterns below.</a:t>
            </a:r>
          </a:p>
        </p:txBody>
      </p:sp>
      <p:graphicFrame>
        <p:nvGraphicFramePr>
          <p:cNvPr id="2" name="Table 1">
            <a:extLst>
              <a:ext uri="{FF2B5EF4-FFF2-40B4-BE49-F238E27FC236}">
                <a16:creationId xmlns:a16="http://schemas.microsoft.com/office/drawing/2014/main" id="{C101F335-2B80-A87D-F60C-96C197777AF4}"/>
              </a:ext>
            </a:extLst>
          </p:cNvPr>
          <p:cNvGraphicFramePr>
            <a:graphicFrameLocks noGrp="1"/>
          </p:cNvGraphicFramePr>
          <p:nvPr>
            <p:extLst>
              <p:ext uri="{D42A27DB-BD31-4B8C-83A1-F6EECF244321}">
                <p14:modId xmlns:p14="http://schemas.microsoft.com/office/powerpoint/2010/main" val="2924856416"/>
              </p:ext>
            </p:extLst>
          </p:nvPr>
        </p:nvGraphicFramePr>
        <p:xfrm>
          <a:off x="639540" y="2352088"/>
          <a:ext cx="3004808" cy="3291840"/>
        </p:xfrm>
        <a:graphic>
          <a:graphicData uri="http://schemas.openxmlformats.org/drawingml/2006/table">
            <a:tbl>
              <a:tblPr firstRow="1" bandRow="1">
                <a:tableStyleId>{5C22544A-7EE6-4342-B048-85BDC9FD1C3A}</a:tableStyleId>
              </a:tblPr>
              <a:tblGrid>
                <a:gridCol w="1502404">
                  <a:extLst>
                    <a:ext uri="{9D8B030D-6E8A-4147-A177-3AD203B41FA5}">
                      <a16:colId xmlns:a16="http://schemas.microsoft.com/office/drawing/2014/main" val="262964407"/>
                    </a:ext>
                  </a:extLst>
                </a:gridCol>
                <a:gridCol w="1502404">
                  <a:extLst>
                    <a:ext uri="{9D8B030D-6E8A-4147-A177-3AD203B41FA5}">
                      <a16:colId xmlns:a16="http://schemas.microsoft.com/office/drawing/2014/main" val="1171362453"/>
                    </a:ext>
                  </a:extLst>
                </a:gridCol>
              </a:tblGrid>
              <a:tr h="546681">
                <a:tc>
                  <a:txBody>
                    <a:bodyPr/>
                    <a:lstStyle/>
                    <a:p>
                      <a:pPr algn="l" rtl="0"/>
                      <a:r>
                        <a:rPr lang="en-CA" sz="3000" b="0" dirty="0">
                          <a:solidFill>
                            <a:schemeClr val="tx1"/>
                          </a:solidFill>
                        </a:rPr>
                        <a:t>1</a:t>
                      </a:r>
                      <a:endParaRPr lang="en-US" sz="3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fontAlgn="t">
                        <a:buNone/>
                      </a:pPr>
                      <a:r>
                        <a:rPr lang="en-CA" sz="3000" b="0" dirty="0">
                          <a:solidFill>
                            <a:schemeClr val="tx1"/>
                          </a:solidFill>
                          <a:effectLst/>
                        </a:rPr>
                        <a:t>5</a:t>
                      </a: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9042189"/>
                  </a:ext>
                </a:extLst>
              </a:tr>
              <a:tr h="546681">
                <a:tc>
                  <a:txBody>
                    <a:bodyPr/>
                    <a:lstStyle/>
                    <a:p>
                      <a:pPr algn="l"/>
                      <a:r>
                        <a:rPr lang="en-CA" sz="3000" b="0" dirty="0">
                          <a:solidFill>
                            <a:schemeClr val="tx1"/>
                          </a:solidFill>
                        </a:rPr>
                        <a:t>2</a:t>
                      </a:r>
                      <a:endParaRPr lang="en-US" sz="3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3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34919430"/>
                  </a:ext>
                </a:extLst>
              </a:tr>
              <a:tr h="546681">
                <a:tc>
                  <a:txBody>
                    <a:bodyPr/>
                    <a:lstStyle/>
                    <a:p>
                      <a:pPr algn="l"/>
                      <a:r>
                        <a:rPr lang="en-CA" sz="3000" b="0" dirty="0">
                          <a:solidFill>
                            <a:schemeClr val="tx1"/>
                          </a:solidFill>
                        </a:rPr>
                        <a:t>3</a:t>
                      </a:r>
                      <a:endParaRPr lang="en-US" sz="3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CA" sz="3000" b="0" dirty="0">
                          <a:solidFill>
                            <a:schemeClr val="tx1"/>
                          </a:solidFill>
                        </a:rPr>
                        <a:t>15</a:t>
                      </a:r>
                      <a:endParaRPr lang="en-US" sz="3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0914848"/>
                  </a:ext>
                </a:extLst>
              </a:tr>
              <a:tr h="546681">
                <a:tc>
                  <a:txBody>
                    <a:bodyPr/>
                    <a:lstStyle/>
                    <a:p>
                      <a:pPr algn="l"/>
                      <a:r>
                        <a:rPr lang="en-US" sz="3000"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3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2437208"/>
                  </a:ext>
                </a:extLst>
              </a:tr>
              <a:tr h="546681">
                <a:tc>
                  <a:txBody>
                    <a:bodyPr/>
                    <a:lstStyle/>
                    <a:p>
                      <a:pPr algn="l"/>
                      <a:r>
                        <a:rPr lang="en-US" sz="3000" b="0" dirty="0">
                          <a:solidFill>
                            <a:schemeClr val="tx1"/>
                          </a:solidFill>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3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40234557"/>
                  </a:ext>
                </a:extLst>
              </a:tr>
              <a:tr h="546681">
                <a:tc>
                  <a:txBody>
                    <a:bodyPr/>
                    <a:lstStyle/>
                    <a:p>
                      <a:pPr algn="l"/>
                      <a:r>
                        <a:rPr lang="en-US" sz="3000" b="0" dirty="0">
                          <a:solidFill>
                            <a:schemeClr val="tx1"/>
                          </a:solidFill>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3000" b="0" dirty="0">
                          <a:solidFill>
                            <a:schemeClr val="tx1"/>
                          </a:solidFill>
                        </a:rPr>
                        <a:t>30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2877600"/>
                  </a:ext>
                </a:extLst>
              </a:tr>
            </a:tbl>
          </a:graphicData>
        </a:graphic>
      </p:graphicFrame>
      <p:graphicFrame>
        <p:nvGraphicFramePr>
          <p:cNvPr id="4" name="Table 3">
            <a:extLst>
              <a:ext uri="{FF2B5EF4-FFF2-40B4-BE49-F238E27FC236}">
                <a16:creationId xmlns:a16="http://schemas.microsoft.com/office/drawing/2014/main" id="{91352962-FB04-7EFC-6A54-CF46ABA61108}"/>
              </a:ext>
            </a:extLst>
          </p:cNvPr>
          <p:cNvGraphicFramePr>
            <a:graphicFrameLocks noGrp="1"/>
          </p:cNvGraphicFramePr>
          <p:nvPr>
            <p:extLst>
              <p:ext uri="{D42A27DB-BD31-4B8C-83A1-F6EECF244321}">
                <p14:modId xmlns:p14="http://schemas.microsoft.com/office/powerpoint/2010/main" val="447362812"/>
              </p:ext>
            </p:extLst>
          </p:nvPr>
        </p:nvGraphicFramePr>
        <p:xfrm>
          <a:off x="5824407" y="2352088"/>
          <a:ext cx="3187072" cy="3291840"/>
        </p:xfrm>
        <a:graphic>
          <a:graphicData uri="http://schemas.openxmlformats.org/drawingml/2006/table">
            <a:tbl>
              <a:tblPr firstRow="1" bandRow="1">
                <a:tableStyleId>{5C22544A-7EE6-4342-B048-85BDC9FD1C3A}</a:tableStyleId>
              </a:tblPr>
              <a:tblGrid>
                <a:gridCol w="1593536">
                  <a:extLst>
                    <a:ext uri="{9D8B030D-6E8A-4147-A177-3AD203B41FA5}">
                      <a16:colId xmlns:a16="http://schemas.microsoft.com/office/drawing/2014/main" val="262964407"/>
                    </a:ext>
                  </a:extLst>
                </a:gridCol>
                <a:gridCol w="1593536">
                  <a:extLst>
                    <a:ext uri="{9D8B030D-6E8A-4147-A177-3AD203B41FA5}">
                      <a16:colId xmlns:a16="http://schemas.microsoft.com/office/drawing/2014/main" val="1171362453"/>
                    </a:ext>
                  </a:extLst>
                </a:gridCol>
              </a:tblGrid>
              <a:tr h="375435">
                <a:tc>
                  <a:txBody>
                    <a:bodyPr/>
                    <a:lstStyle/>
                    <a:p>
                      <a:pPr algn="l" rtl="0"/>
                      <a:r>
                        <a:rPr lang="en-CA" sz="3000" b="0" dirty="0">
                          <a:solidFill>
                            <a:schemeClr val="tx1"/>
                          </a:solidFill>
                        </a:rPr>
                        <a:t>1</a:t>
                      </a:r>
                      <a:endParaRPr lang="en-US" sz="3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rtl="0" fontAlgn="t">
                        <a:buNone/>
                      </a:pPr>
                      <a:r>
                        <a:rPr lang="en-CA" sz="3000" b="0" dirty="0">
                          <a:solidFill>
                            <a:schemeClr val="tx1"/>
                          </a:solidFill>
                          <a:effectLst/>
                        </a:rPr>
                        <a:t>21</a:t>
                      </a:r>
                    </a:p>
                  </a:txBody>
                  <a:tcPr marL="68580" marR="685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19042189"/>
                  </a:ext>
                </a:extLst>
              </a:tr>
              <a:tr h="375435">
                <a:tc>
                  <a:txBody>
                    <a:bodyPr/>
                    <a:lstStyle/>
                    <a:p>
                      <a:pPr algn="l"/>
                      <a:r>
                        <a:rPr lang="en-CA" sz="3000" b="0" dirty="0">
                          <a:solidFill>
                            <a:schemeClr val="tx1"/>
                          </a:solidFill>
                        </a:rPr>
                        <a:t>2</a:t>
                      </a:r>
                      <a:endParaRPr lang="en-US" sz="3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3000" b="0" dirty="0">
                          <a:solidFill>
                            <a:schemeClr val="tx1"/>
                          </a:solidFill>
                        </a:rPr>
                        <a:t>18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34919430"/>
                  </a:ext>
                </a:extLst>
              </a:tr>
              <a:tr h="375435">
                <a:tc>
                  <a:txBody>
                    <a:bodyPr/>
                    <a:lstStyle/>
                    <a:p>
                      <a:pPr algn="l"/>
                      <a:r>
                        <a:rPr lang="en-CA" sz="3000" b="0" dirty="0">
                          <a:solidFill>
                            <a:schemeClr val="tx1"/>
                          </a:solidFill>
                        </a:rPr>
                        <a:t>3</a:t>
                      </a:r>
                      <a:endParaRPr lang="en-US" sz="3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3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30914848"/>
                  </a:ext>
                </a:extLst>
              </a:tr>
              <a:tr h="375435">
                <a:tc>
                  <a:txBody>
                    <a:bodyPr/>
                    <a:lstStyle/>
                    <a:p>
                      <a:pPr algn="l"/>
                      <a:r>
                        <a:rPr lang="en-US" sz="3000"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3000" b="0" dirty="0">
                          <a:solidFill>
                            <a:schemeClr val="tx1"/>
                          </a:solidFill>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2437208"/>
                  </a:ext>
                </a:extLst>
              </a:tr>
              <a:tr h="375435">
                <a:tc>
                  <a:txBody>
                    <a:bodyPr/>
                    <a:lstStyle/>
                    <a:p>
                      <a:pPr algn="l"/>
                      <a:r>
                        <a:rPr lang="en-US" sz="3000" b="0" dirty="0">
                          <a:solidFill>
                            <a:schemeClr val="tx1"/>
                          </a:solidFill>
                        </a:rPr>
                        <a:t>5</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3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40234557"/>
                  </a:ext>
                </a:extLst>
              </a:tr>
              <a:tr h="375435">
                <a:tc>
                  <a:txBody>
                    <a:bodyPr/>
                    <a:lstStyle/>
                    <a:p>
                      <a:pPr algn="l"/>
                      <a:r>
                        <a:rPr lang="en-US" sz="3000" b="0" dirty="0">
                          <a:solidFill>
                            <a:schemeClr val="tx1"/>
                          </a:solidFill>
                        </a:rPr>
                        <a:t>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3000"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12877600"/>
                  </a:ext>
                </a:extLst>
              </a:tr>
            </a:tbl>
          </a:graphicData>
        </a:graphic>
      </p:graphicFrame>
    </p:spTree>
    <p:extLst>
      <p:ext uri="{BB962C8B-B14F-4D97-AF65-F5344CB8AC3E}">
        <p14:creationId xmlns:p14="http://schemas.microsoft.com/office/powerpoint/2010/main" val="1885359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4BFCB-F4F0-1EAB-CC5B-9D5C68DCDB2A}"/>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DB6B6D67-C807-95B5-2D1E-28B56C89F4DF}"/>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D8C8DD65-D43E-D0EE-CDCD-82147917D63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F0C549FD-E2E9-F1A9-67AB-B4410DEF2D5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06465DBE-D869-466D-7D0F-C5C934815B09}"/>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6921FA5-F03F-72FC-3B66-73B4F159881B}"/>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PATTERNS &amp; ALGEBRA</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8830A550-16FD-39D7-D021-AB01727FB079}"/>
              </a:ext>
            </a:extLst>
          </p:cNvPr>
          <p:cNvSpPr>
            <a:spLocks noChangeArrowheads="1"/>
          </p:cNvSpPr>
          <p:nvPr/>
        </p:nvSpPr>
        <p:spPr bwMode="auto">
          <a:xfrm>
            <a:off x="284210" y="1639922"/>
            <a:ext cx="1153281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2. What number could be used to replace the question marks on the balance scale? Write an equation to represent the picture.</a:t>
            </a:r>
          </a:p>
        </p:txBody>
      </p:sp>
      <p:pic>
        <p:nvPicPr>
          <p:cNvPr id="3" name="Picture 2">
            <a:extLst>
              <a:ext uri="{FF2B5EF4-FFF2-40B4-BE49-F238E27FC236}">
                <a16:creationId xmlns:a16="http://schemas.microsoft.com/office/drawing/2014/main" id="{7339AB52-8CEC-389C-E4A7-ED293147F8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524" y="2770577"/>
            <a:ext cx="6768303" cy="22387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7947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641B74-9DCE-4F1E-E09B-4D3F11151B0B}"/>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8A7FEEDC-FA52-FC89-AF76-FC388648C870}"/>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1B09891B-6152-4B64-3073-FE3181D5AC05}"/>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DFB0E958-DB26-5F30-139B-0998B23AB9F1}"/>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30ED3771-7CA4-3860-66BE-0EA7B47274D9}"/>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4585F3C4-F03C-C669-3D9B-FC490E187EA6}"/>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PATTERNS &amp; ALGEBRA</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1AE45D31-58D2-3C93-7E4D-DA56C6716B22}"/>
              </a:ext>
            </a:extLst>
          </p:cNvPr>
          <p:cNvSpPr>
            <a:spLocks noChangeArrowheads="1"/>
          </p:cNvSpPr>
          <p:nvPr/>
        </p:nvSpPr>
        <p:spPr bwMode="auto">
          <a:xfrm>
            <a:off x="448631" y="1823608"/>
            <a:ext cx="11532815" cy="372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3. Fill in the missing numbers in the equations.</a:t>
            </a:r>
          </a:p>
          <a:p>
            <a:pPr marL="342900" indent="-342900">
              <a:buAutoNum type="alphaLcParenR"/>
            </a:pPr>
            <a:r>
              <a:rPr lang="en-CA" sz="3200" dirty="0"/>
              <a:t>14 - ⬜️ = 7          </a:t>
            </a:r>
          </a:p>
          <a:p>
            <a:pPr marL="342900" indent="-342900">
              <a:buAutoNum type="alphaLcParenR"/>
            </a:pPr>
            <a:endParaRPr lang="en-CA" sz="2800" dirty="0"/>
          </a:p>
          <a:p>
            <a:pPr marL="342900" indent="-342900">
              <a:buAutoNum type="alphaLcParenR"/>
            </a:pPr>
            <a:endParaRPr lang="en-CA" sz="2800" dirty="0"/>
          </a:p>
          <a:p>
            <a:pPr marL="342900" indent="-342900">
              <a:buAutoNum type="alphaLcParenR"/>
            </a:pPr>
            <a:r>
              <a:rPr lang="en-CA" sz="3200" dirty="0"/>
              <a:t>⬜️  x 5 = 25           </a:t>
            </a:r>
          </a:p>
          <a:p>
            <a:endParaRPr lang="en-CA" sz="2800" dirty="0"/>
          </a:p>
          <a:p>
            <a:pPr marL="342900" indent="-342900">
              <a:buAutoNum type="alphaLcParenR"/>
            </a:pPr>
            <a:endParaRPr lang="en-CA" sz="2800" dirty="0"/>
          </a:p>
          <a:p>
            <a:r>
              <a:rPr lang="en-CA" sz="3200" dirty="0"/>
              <a:t>c)   36 = 9 + ⬜️</a:t>
            </a:r>
          </a:p>
        </p:txBody>
      </p:sp>
    </p:spTree>
    <p:extLst>
      <p:ext uri="{BB962C8B-B14F-4D97-AF65-F5344CB8AC3E}">
        <p14:creationId xmlns:p14="http://schemas.microsoft.com/office/powerpoint/2010/main" val="1752398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CE8D3C-6B62-B28C-6088-AC3A30DA0515}"/>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4A3BCF90-7CA6-7F11-F138-CB4108929CF4}"/>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B54A36EA-5557-1211-6823-64F5CB2BEDBD}"/>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BC399DEA-54EC-C377-87AF-D7B19E627ECE}"/>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D86FC8D3-5E44-4420-F5D7-4D9E47135F8F}"/>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FA1AC3B5-CEA7-AF0B-9E24-8A267103945B}"/>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PATTERNS &amp; ALGEBRA</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281DF336-76DD-B907-BDF5-D82150A6F139}"/>
              </a:ext>
            </a:extLst>
          </p:cNvPr>
          <p:cNvSpPr>
            <a:spLocks noChangeArrowheads="1"/>
          </p:cNvSpPr>
          <p:nvPr/>
        </p:nvSpPr>
        <p:spPr bwMode="auto">
          <a:xfrm>
            <a:off x="437660" y="1931422"/>
            <a:ext cx="11532815"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4. Eli is collecting eggs from his chickens. He collects 12 eggs to fill an egg carton.  The first chicken has 4 eggs, the second chicken has 3 eggs and the third chicken has 1 egg.  How many eggs must the fourth chicken have to fill the carton? Write an equation to represent the problem.</a:t>
            </a:r>
          </a:p>
        </p:txBody>
      </p:sp>
    </p:spTree>
    <p:extLst>
      <p:ext uri="{BB962C8B-B14F-4D97-AF65-F5344CB8AC3E}">
        <p14:creationId xmlns:p14="http://schemas.microsoft.com/office/powerpoint/2010/main" val="3679125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CF627E-FEC6-33DA-C574-2F307765D677}"/>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96B61452-1809-82D2-7D06-7BDB181DE16A}"/>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1B7A74DB-F058-3A4C-BFAD-E63E889DEC51}"/>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E575F6BB-36EF-F3EE-7990-6187C4B18629}"/>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5342B19-B4B3-4101-BD8D-7D582178A5CA}"/>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8877310F-45C9-2145-4D83-40B9B4C3CD1F}"/>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PATTERNS &amp; ALGEBRA</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CLOSED QUESTIONS</a:t>
              </a:r>
            </a:p>
          </p:txBody>
        </p:sp>
      </p:grpSp>
      <p:sp>
        <p:nvSpPr>
          <p:cNvPr id="12" name="Rectangle 1">
            <a:extLst>
              <a:ext uri="{FF2B5EF4-FFF2-40B4-BE49-F238E27FC236}">
                <a16:creationId xmlns:a16="http://schemas.microsoft.com/office/drawing/2014/main" id="{8371D43A-A828-3C98-6959-D24228F86404}"/>
              </a:ext>
            </a:extLst>
          </p:cNvPr>
          <p:cNvSpPr>
            <a:spLocks noChangeArrowheads="1"/>
          </p:cNvSpPr>
          <p:nvPr/>
        </p:nvSpPr>
        <p:spPr bwMode="auto">
          <a:xfrm>
            <a:off x="437660" y="1852841"/>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5. Darian wants to sort her beads into groups of 10.  If she has 120 beads, how many boxes will she need to hold all the groups? Write an equation to represent the problem.</a:t>
            </a:r>
          </a:p>
        </p:txBody>
      </p:sp>
    </p:spTree>
    <p:extLst>
      <p:ext uri="{BB962C8B-B14F-4D97-AF65-F5344CB8AC3E}">
        <p14:creationId xmlns:p14="http://schemas.microsoft.com/office/powerpoint/2010/main" val="2296682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95B66-0461-90A8-E6F5-B9DB6DE5A254}"/>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28EF2C64-9FD5-D30E-55E0-C58AE5A92C60}"/>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4005C491-BE45-682D-DFC0-154A8068A058}"/>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0E949B6E-FBC7-723C-AD2D-88BE90A322EC}"/>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084F74E5-0163-1FEF-1F36-FCDB6F20296A}"/>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2A8165B7-8A89-86A6-D11E-638417C9AF54}"/>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PATTERNS &amp; ALGEBRA</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E4F2F8DA-7D5A-485B-E948-5A63E51F9C01}"/>
              </a:ext>
            </a:extLst>
          </p:cNvPr>
          <p:cNvSpPr>
            <a:spLocks noChangeArrowheads="1"/>
          </p:cNvSpPr>
          <p:nvPr/>
        </p:nvSpPr>
        <p:spPr bwMode="auto">
          <a:xfrm>
            <a:off x="437660" y="1852841"/>
            <a:ext cx="11532815"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t>6. a) Create an increasing pattern. Describe the pattern rule.</a:t>
            </a:r>
          </a:p>
          <a:p>
            <a:endParaRPr lang="en-CA" sz="2800" dirty="0"/>
          </a:p>
          <a:p>
            <a:endParaRPr lang="en-CA" sz="2800" dirty="0"/>
          </a:p>
          <a:p>
            <a:r>
              <a:rPr lang="en-CA" sz="2800" dirty="0"/>
              <a:t>b) Create a decreasing pattern. Describe the pattern rule.</a:t>
            </a:r>
          </a:p>
        </p:txBody>
      </p:sp>
    </p:spTree>
    <p:extLst>
      <p:ext uri="{BB962C8B-B14F-4D97-AF65-F5344CB8AC3E}">
        <p14:creationId xmlns:p14="http://schemas.microsoft.com/office/powerpoint/2010/main" val="2311660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31E3E-337D-7BF6-F1EE-508397757715}"/>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B115B4DF-1812-6EE0-0D24-1F33032BD153}"/>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3582DA38-A16F-9091-B5E1-0C0FF580D3F9}"/>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A23CA69F-89BD-165E-B5D4-AA230D4BF0AA}"/>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6402BAB8-22FE-1E69-60A3-7F68A54A245C}"/>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BB7C4CBC-EF16-629D-14E1-1752FA62150D}"/>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PATTERNS &amp; ALGEBRA</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7792AD54-2099-B143-BC79-D6A4EAD8A433}"/>
              </a:ext>
            </a:extLst>
          </p:cNvPr>
          <p:cNvSpPr>
            <a:spLocks noChangeArrowheads="1"/>
          </p:cNvSpPr>
          <p:nvPr/>
        </p:nvSpPr>
        <p:spPr bwMode="auto">
          <a:xfrm>
            <a:off x="437660" y="2068285"/>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7. Describe the patterns below. Draw step 4.</a:t>
            </a:r>
          </a:p>
          <a:p>
            <a:endParaRPr lang="en-CA" sz="2800" dirty="0">
              <a:solidFill>
                <a:srgbClr val="000000"/>
              </a:solidFill>
              <a:ea typeface="Times New Roman" panose="02020603050405020304" pitchFamily="18" charset="0"/>
              <a:cs typeface="Arial" panose="020B0604020202020204" pitchFamily="34" charset="0"/>
            </a:endParaRPr>
          </a:p>
          <a:p>
            <a:r>
              <a:rPr lang="en-CA" sz="2800" dirty="0">
                <a:solidFill>
                  <a:srgbClr val="000000"/>
                </a:solidFill>
                <a:ea typeface="Times New Roman" panose="02020603050405020304" pitchFamily="18" charset="0"/>
                <a:cs typeface="Arial" panose="020B0604020202020204" pitchFamily="34" charset="0"/>
              </a:rPr>
              <a:t>a) </a:t>
            </a:r>
          </a:p>
        </p:txBody>
      </p:sp>
      <p:pic>
        <p:nvPicPr>
          <p:cNvPr id="2" name="Picture 1">
            <a:extLst>
              <a:ext uri="{FF2B5EF4-FFF2-40B4-BE49-F238E27FC236}">
                <a16:creationId xmlns:a16="http://schemas.microsoft.com/office/drawing/2014/main" id="{8703F68C-9E94-0DB1-2C3F-37A1AF049BAD}"/>
              </a:ext>
            </a:extLst>
          </p:cNvPr>
          <p:cNvPicPr>
            <a:picLocks noChangeAspect="1"/>
          </p:cNvPicPr>
          <p:nvPr/>
        </p:nvPicPr>
        <p:blipFill>
          <a:blip r:embed="rId3"/>
          <a:stretch>
            <a:fillRect/>
          </a:stretch>
        </p:blipFill>
        <p:spPr>
          <a:xfrm>
            <a:off x="831605" y="2760782"/>
            <a:ext cx="6393358" cy="1785533"/>
          </a:xfrm>
          <a:prstGeom prst="rect">
            <a:avLst/>
          </a:prstGeom>
        </p:spPr>
      </p:pic>
    </p:spTree>
    <p:extLst>
      <p:ext uri="{BB962C8B-B14F-4D97-AF65-F5344CB8AC3E}">
        <p14:creationId xmlns:p14="http://schemas.microsoft.com/office/powerpoint/2010/main" val="2668197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290D12-940B-D7CE-BC75-C6C35E3A7E25}"/>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46D93DE6-9147-658E-0D64-ED3A2CF364EC}"/>
              </a:ext>
            </a:extLst>
          </p:cNvPr>
          <p:cNvGrpSpPr/>
          <p:nvPr/>
        </p:nvGrpSpPr>
        <p:grpSpPr>
          <a:xfrm>
            <a:off x="0" y="312348"/>
            <a:ext cx="12192000" cy="1150104"/>
            <a:chOff x="0" y="300918"/>
            <a:chExt cx="12192000" cy="1150104"/>
          </a:xfrm>
        </p:grpSpPr>
        <p:sp>
          <p:nvSpPr>
            <p:cNvPr id="6" name="Rectangle 5">
              <a:extLst>
                <a:ext uri="{FF2B5EF4-FFF2-40B4-BE49-F238E27FC236}">
                  <a16:creationId xmlns:a16="http://schemas.microsoft.com/office/drawing/2014/main" id="{A39392F3-6175-85C6-5C97-47B9249F0C59}"/>
                </a:ext>
              </a:extLst>
            </p:cNvPr>
            <p:cNvSpPr/>
            <p:nvPr/>
          </p:nvSpPr>
          <p:spPr>
            <a:xfrm>
              <a:off x="0" y="300918"/>
              <a:ext cx="12192000" cy="1026995"/>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A black and white logo&#10;&#10;AI-generated content may be incorrect.">
              <a:extLst>
                <a:ext uri="{FF2B5EF4-FFF2-40B4-BE49-F238E27FC236}">
                  <a16:creationId xmlns:a16="http://schemas.microsoft.com/office/drawing/2014/main" id="{21642119-B53A-6028-7B1F-4EC4A30F0D77}"/>
                </a:ext>
              </a:extLst>
            </p:cNvPr>
            <p:cNvPicPr>
              <a:picLocks noChangeAspect="1"/>
            </p:cNvPicPr>
            <p:nvPr/>
          </p:nvPicPr>
          <p:blipFill>
            <a:blip r:embed="rId2"/>
            <a:srcRect t="27728" b="47123"/>
            <a:stretch>
              <a:fillRect/>
            </a:stretch>
          </p:blipFill>
          <p:spPr>
            <a:xfrm>
              <a:off x="284210" y="345446"/>
              <a:ext cx="2257926" cy="642532"/>
            </a:xfrm>
            <a:prstGeom prst="rect">
              <a:avLst/>
            </a:prstGeom>
          </p:spPr>
        </p:pic>
        <p:sp>
          <p:nvSpPr>
            <p:cNvPr id="9" name="Text Box 2">
              <a:extLst>
                <a:ext uri="{FF2B5EF4-FFF2-40B4-BE49-F238E27FC236}">
                  <a16:creationId xmlns:a16="http://schemas.microsoft.com/office/drawing/2014/main" id="{BD4504D2-3AAC-5412-D5EF-B542D4598CEF}"/>
                </a:ext>
              </a:extLst>
            </p:cNvPr>
            <p:cNvSpPr txBox="1"/>
            <p:nvPr/>
          </p:nvSpPr>
          <p:spPr>
            <a:xfrm>
              <a:off x="437660" y="937525"/>
              <a:ext cx="2901285" cy="39038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15000"/>
                </a:lnSpc>
                <a:spcAft>
                  <a:spcPts val="800"/>
                </a:spcAft>
              </a:pPr>
              <a:r>
                <a:rPr lang="en-CA" sz="12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ELEMENTARY MATH PROJECT</a:t>
              </a:r>
              <a:endParaRPr lang="en-CA" sz="12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
          <p:nvSpPr>
            <p:cNvPr id="16" name="Text Box 2">
              <a:extLst>
                <a:ext uri="{FF2B5EF4-FFF2-40B4-BE49-F238E27FC236}">
                  <a16:creationId xmlns:a16="http://schemas.microsoft.com/office/drawing/2014/main" id="{63E53380-5D77-506B-73E8-DE488EA2B861}"/>
                </a:ext>
              </a:extLst>
            </p:cNvPr>
            <p:cNvSpPr txBox="1"/>
            <p:nvPr/>
          </p:nvSpPr>
          <p:spPr>
            <a:xfrm>
              <a:off x="2542136" y="424027"/>
              <a:ext cx="9365655" cy="102699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r"/>
              <a:r>
                <a:rPr lang="en-CA" sz="28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GRADE 4 PATTERNS &amp; ALGEBRA</a:t>
              </a:r>
            </a:p>
            <a:p>
              <a:pPr algn="r"/>
              <a:r>
                <a:rPr lang="en-CA" sz="20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OPEN QUESTIONS</a:t>
              </a:r>
            </a:p>
          </p:txBody>
        </p:sp>
      </p:grpSp>
      <p:sp>
        <p:nvSpPr>
          <p:cNvPr id="12" name="Rectangle 1">
            <a:extLst>
              <a:ext uri="{FF2B5EF4-FFF2-40B4-BE49-F238E27FC236}">
                <a16:creationId xmlns:a16="http://schemas.microsoft.com/office/drawing/2014/main" id="{E4ECAAED-D3D3-AF3C-EEC1-3656038B1255}"/>
              </a:ext>
            </a:extLst>
          </p:cNvPr>
          <p:cNvSpPr>
            <a:spLocks noChangeArrowheads="1"/>
          </p:cNvSpPr>
          <p:nvPr/>
        </p:nvSpPr>
        <p:spPr bwMode="auto">
          <a:xfrm>
            <a:off x="437660" y="2068285"/>
            <a:ext cx="11532815"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r>
              <a:rPr lang="en-CA" sz="2800" dirty="0">
                <a:solidFill>
                  <a:srgbClr val="000000"/>
                </a:solidFill>
                <a:ea typeface="Times New Roman" panose="02020603050405020304" pitchFamily="18" charset="0"/>
                <a:cs typeface="Arial" panose="020B0604020202020204" pitchFamily="34" charset="0"/>
              </a:rPr>
              <a:t>7. Describe the patterns below. Draw step 4.</a:t>
            </a:r>
          </a:p>
          <a:p>
            <a:endParaRPr lang="en-CA" sz="2800" dirty="0">
              <a:solidFill>
                <a:srgbClr val="000000"/>
              </a:solidFill>
              <a:ea typeface="Times New Roman" panose="02020603050405020304" pitchFamily="18" charset="0"/>
              <a:cs typeface="Arial" panose="020B0604020202020204" pitchFamily="34" charset="0"/>
            </a:endParaRPr>
          </a:p>
          <a:p>
            <a:r>
              <a:rPr lang="en-CA" sz="2800" dirty="0">
                <a:solidFill>
                  <a:srgbClr val="000000"/>
                </a:solidFill>
                <a:ea typeface="Times New Roman" panose="02020603050405020304" pitchFamily="18" charset="0"/>
                <a:cs typeface="Arial" panose="020B0604020202020204" pitchFamily="34" charset="0"/>
              </a:rPr>
              <a:t>b) </a:t>
            </a:r>
          </a:p>
        </p:txBody>
      </p:sp>
      <p:pic>
        <p:nvPicPr>
          <p:cNvPr id="3" name="Picture 2">
            <a:extLst>
              <a:ext uri="{FF2B5EF4-FFF2-40B4-BE49-F238E27FC236}">
                <a16:creationId xmlns:a16="http://schemas.microsoft.com/office/drawing/2014/main" id="{E76E2693-6B1D-45F7-E88A-D7727AF1F4DE}"/>
              </a:ext>
            </a:extLst>
          </p:cNvPr>
          <p:cNvPicPr>
            <a:picLocks noChangeAspect="1"/>
          </p:cNvPicPr>
          <p:nvPr/>
        </p:nvPicPr>
        <p:blipFill>
          <a:blip r:embed="rId3"/>
          <a:stretch>
            <a:fillRect/>
          </a:stretch>
        </p:blipFill>
        <p:spPr>
          <a:xfrm>
            <a:off x="1018288" y="2760782"/>
            <a:ext cx="6376425" cy="3193065"/>
          </a:xfrm>
          <a:prstGeom prst="rect">
            <a:avLst/>
          </a:prstGeom>
        </p:spPr>
      </p:pic>
    </p:spTree>
    <p:extLst>
      <p:ext uri="{BB962C8B-B14F-4D97-AF65-F5344CB8AC3E}">
        <p14:creationId xmlns:p14="http://schemas.microsoft.com/office/powerpoint/2010/main" val="15343933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4886</TotalTime>
  <Words>412</Words>
  <Application>Microsoft Macintosh PowerPoint</Application>
  <PresentationFormat>Widescreen</PresentationFormat>
  <Paragraphs>81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Aptos Display</vt:lpstr>
      <vt:lpstr>Arial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Yas Mann</dc:creator>
  <cp:lastModifiedBy>Yas Mann</cp:lastModifiedBy>
  <cp:revision>40</cp:revision>
  <cp:lastPrinted>2025-12-16T18:23:47Z</cp:lastPrinted>
  <dcterms:created xsi:type="dcterms:W3CDTF">2025-08-19T18:11:59Z</dcterms:created>
  <dcterms:modified xsi:type="dcterms:W3CDTF">2026-04-18T21:10:38Z</dcterms:modified>
</cp:coreProperties>
</file>