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491" r:id="rId2"/>
    <p:sldId id="506" r:id="rId3"/>
    <p:sldId id="565" r:id="rId4"/>
    <p:sldId id="566" r:id="rId5"/>
    <p:sldId id="567" r:id="rId6"/>
    <p:sldId id="568" r:id="rId7"/>
    <p:sldId id="569" r:id="rId8"/>
    <p:sldId id="570" r:id="rId9"/>
    <p:sldId id="571" r:id="rId10"/>
    <p:sldId id="572" r:id="rId11"/>
    <p:sldId id="573" r:id="rId12"/>
    <p:sldId id="574" r:id="rId13"/>
    <p:sldId id="575" r:id="rId14"/>
    <p:sldId id="577" r:id="rId15"/>
    <p:sldId id="576" r:id="rId16"/>
    <p:sldId id="578" r:id="rId17"/>
    <p:sldId id="579" r:id="rId18"/>
    <p:sldId id="580" r:id="rId19"/>
    <p:sldId id="581" r:id="rId20"/>
    <p:sldId id="582" r:id="rId21"/>
    <p:sldId id="583" r:id="rId22"/>
    <p:sldId id="584" r:id="rId23"/>
    <p:sldId id="585" r:id="rId24"/>
    <p:sldId id="586" r:id="rId25"/>
    <p:sldId id="587" r:id="rId26"/>
    <p:sldId id="588" r:id="rId27"/>
    <p:sldId id="589" r:id="rId28"/>
    <p:sldId id="590" r:id="rId29"/>
    <p:sldId id="591" r:id="rId30"/>
    <p:sldId id="592" r:id="rId31"/>
    <p:sldId id="593" r:id="rId32"/>
    <p:sldId id="594" r:id="rId33"/>
    <p:sldId id="595" r:id="rId34"/>
    <p:sldId id="596" r:id="rId35"/>
    <p:sldId id="597" r:id="rId36"/>
    <p:sldId id="598" r:id="rId37"/>
    <p:sldId id="599" r:id="rId38"/>
    <p:sldId id="600" r:id="rId39"/>
    <p:sldId id="601" r:id="rId40"/>
    <p:sldId id="602" r:id="rId41"/>
    <p:sldId id="603" r:id="rId42"/>
    <p:sldId id="604" r:id="rId43"/>
    <p:sldId id="605" r:id="rId44"/>
    <p:sldId id="606" r:id="rId45"/>
    <p:sldId id="607" r:id="rId46"/>
    <p:sldId id="608" r:id="rId47"/>
    <p:sldId id="609" r:id="rId48"/>
    <p:sldId id="610" r:id="rId49"/>
    <p:sldId id="611" r:id="rId50"/>
    <p:sldId id="612" r:id="rId51"/>
    <p:sldId id="613" r:id="rId52"/>
    <p:sldId id="507" r:id="rId53"/>
    <p:sldId id="508" r:id="rId54"/>
    <p:sldId id="509" r:id="rId55"/>
    <p:sldId id="510" r:id="rId56"/>
    <p:sldId id="511" r:id="rId57"/>
    <p:sldId id="512" r:id="rId58"/>
    <p:sldId id="513" r:id="rId59"/>
    <p:sldId id="514" r:id="rId60"/>
    <p:sldId id="515" r:id="rId61"/>
    <p:sldId id="516" r:id="rId62"/>
    <p:sldId id="517" r:id="rId63"/>
    <p:sldId id="518" r:id="rId64"/>
    <p:sldId id="519" r:id="rId65"/>
    <p:sldId id="520" r:id="rId66"/>
    <p:sldId id="521" r:id="rId67"/>
    <p:sldId id="522" r:id="rId68"/>
    <p:sldId id="523" r:id="rId69"/>
    <p:sldId id="524" r:id="rId70"/>
    <p:sldId id="525" r:id="rId71"/>
    <p:sldId id="526" r:id="rId72"/>
    <p:sldId id="527" r:id="rId73"/>
    <p:sldId id="528" r:id="rId74"/>
    <p:sldId id="529" r:id="rId75"/>
    <p:sldId id="530" r:id="rId76"/>
    <p:sldId id="531" r:id="rId77"/>
    <p:sldId id="532" r:id="rId78"/>
    <p:sldId id="533" r:id="rId79"/>
    <p:sldId id="534" r:id="rId80"/>
    <p:sldId id="535" r:id="rId81"/>
    <p:sldId id="536" r:id="rId82"/>
    <p:sldId id="537" r:id="rId83"/>
    <p:sldId id="538" r:id="rId84"/>
    <p:sldId id="539" r:id="rId85"/>
    <p:sldId id="540" r:id="rId86"/>
    <p:sldId id="541" r:id="rId87"/>
    <p:sldId id="542" r:id="rId88"/>
    <p:sldId id="543" r:id="rId89"/>
    <p:sldId id="544" r:id="rId90"/>
    <p:sldId id="545" r:id="rId91"/>
    <p:sldId id="546" r:id="rId92"/>
    <p:sldId id="547" r:id="rId93"/>
    <p:sldId id="548" r:id="rId94"/>
    <p:sldId id="549" r:id="rId95"/>
    <p:sldId id="550" r:id="rId96"/>
    <p:sldId id="551" r:id="rId97"/>
    <p:sldId id="552" r:id="rId98"/>
    <p:sldId id="553" r:id="rId99"/>
    <p:sldId id="554" r:id="rId100"/>
    <p:sldId id="555" r:id="rId101"/>
    <p:sldId id="556" r:id="rId102"/>
    <p:sldId id="557" r:id="rId103"/>
    <p:sldId id="558" r:id="rId104"/>
    <p:sldId id="559" r:id="rId105"/>
    <p:sldId id="560" r:id="rId106"/>
    <p:sldId id="561" r:id="rId107"/>
    <p:sldId id="562" r:id="rId108"/>
    <p:sldId id="563" r:id="rId109"/>
    <p:sldId id="564" r:id="rId110"/>
    <p:sldId id="614" r:id="rId111"/>
    <p:sldId id="615" r:id="rId112"/>
    <p:sldId id="616" r:id="rId113"/>
    <p:sldId id="617" r:id="rId114"/>
    <p:sldId id="618" r:id="rId115"/>
    <p:sldId id="619" r:id="rId116"/>
    <p:sldId id="620" r:id="rId117"/>
    <p:sldId id="621" r:id="rId118"/>
    <p:sldId id="622" r:id="rId119"/>
    <p:sldId id="623" r:id="rId120"/>
    <p:sldId id="624" r:id="rId121"/>
    <p:sldId id="625" r:id="rId122"/>
    <p:sldId id="626" r:id="rId123"/>
    <p:sldId id="627" r:id="rId124"/>
    <p:sldId id="628" r:id="rId125"/>
    <p:sldId id="629" r:id="rId126"/>
    <p:sldId id="630" r:id="rId127"/>
    <p:sldId id="631" r:id="rId128"/>
    <p:sldId id="632" r:id="rId129"/>
    <p:sldId id="633" r:id="rId130"/>
    <p:sldId id="634" r:id="rId131"/>
    <p:sldId id="635" r:id="rId132"/>
    <p:sldId id="636" r:id="rId133"/>
    <p:sldId id="637" r:id="rId134"/>
    <p:sldId id="638" r:id="rId135"/>
    <p:sldId id="639" r:id="rId136"/>
    <p:sldId id="640" r:id="rId137"/>
    <p:sldId id="641" r:id="rId138"/>
    <p:sldId id="642" r:id="rId139"/>
    <p:sldId id="643" r:id="rId140"/>
    <p:sldId id="644" r:id="rId141"/>
    <p:sldId id="645" r:id="rId142"/>
    <p:sldId id="646" r:id="rId143"/>
    <p:sldId id="647" r:id="rId144"/>
    <p:sldId id="648" r:id="rId145"/>
    <p:sldId id="649" r:id="rId146"/>
    <p:sldId id="650" r:id="rId147"/>
    <p:sldId id="651" r:id="rId148"/>
    <p:sldId id="652" r:id="rId149"/>
    <p:sldId id="653" r:id="rId150"/>
    <p:sldId id="654" r:id="rId151"/>
    <p:sldId id="655" r:id="rId152"/>
    <p:sldId id="656" r:id="rId153"/>
    <p:sldId id="657" r:id="rId154"/>
    <p:sldId id="658" r:id="rId155"/>
    <p:sldId id="659" r:id="rId156"/>
    <p:sldId id="660" r:id="rId157"/>
    <p:sldId id="661" r:id="rId158"/>
    <p:sldId id="662" r:id="rId159"/>
    <p:sldId id="663" r:id="rId160"/>
    <p:sldId id="664" r:id="rId161"/>
    <p:sldId id="665" r:id="rId162"/>
    <p:sldId id="666" r:id="rId163"/>
    <p:sldId id="667" r:id="rId164"/>
    <p:sldId id="668" r:id="rId165"/>
    <p:sldId id="669" r:id="rId166"/>
    <p:sldId id="670" r:id="rId167"/>
    <p:sldId id="671" r:id="rId168"/>
    <p:sldId id="672" r:id="rId169"/>
    <p:sldId id="673" r:id="rId170"/>
    <p:sldId id="674" r:id="rId171"/>
    <p:sldId id="675" r:id="rId1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14"/>
    <p:restoredTop sz="94679"/>
  </p:normalViewPr>
  <p:slideViewPr>
    <p:cSldViewPr snapToGrid="0">
      <p:cViewPr varScale="1">
        <p:scale>
          <a:sx n="59" d="100"/>
          <a:sy n="59" d="100"/>
        </p:scale>
        <p:origin x="53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theme" Target="theme/theme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tableStyles" Target="tableStyle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A0E1C-71A9-5167-4501-2520EC0131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F7DAC9-B56A-E13A-08A0-EAE322046D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C8D5FA-CE3F-F38D-9166-A9940F299A41}"/>
              </a:ext>
            </a:extLst>
          </p:cNvPr>
          <p:cNvSpPr>
            <a:spLocks noGrp="1"/>
          </p:cNvSpPr>
          <p:nvPr>
            <p:ph type="dt" sz="half" idx="10"/>
          </p:nvPr>
        </p:nvSpPr>
        <p:spPr/>
        <p:txBody>
          <a:bodyPr/>
          <a:lstStyle/>
          <a:p>
            <a:fld id="{E1A9FB83-AE5B-3D4C-8588-468573559C52}" type="datetimeFigureOut">
              <a:rPr lang="en-US" smtClean="0"/>
              <a:t>4/30/2026</a:t>
            </a:fld>
            <a:endParaRPr lang="en-US"/>
          </a:p>
        </p:txBody>
      </p:sp>
      <p:sp>
        <p:nvSpPr>
          <p:cNvPr id="5" name="Footer Placeholder 4">
            <a:extLst>
              <a:ext uri="{FF2B5EF4-FFF2-40B4-BE49-F238E27FC236}">
                <a16:creationId xmlns:a16="http://schemas.microsoft.com/office/drawing/2014/main" id="{CF1C20E6-68DD-B91F-8C88-1A87964157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3ECD1-878B-B17A-612E-80EAD4540E82}"/>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2387487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79E05-0923-1811-C490-CC2A4AFB58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6E1A5B-BA45-D6A0-F8F0-9874BEE13D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9E9DB-3665-05CF-53F2-0B8139E8F5DB}"/>
              </a:ext>
            </a:extLst>
          </p:cNvPr>
          <p:cNvSpPr>
            <a:spLocks noGrp="1"/>
          </p:cNvSpPr>
          <p:nvPr>
            <p:ph type="dt" sz="half" idx="10"/>
          </p:nvPr>
        </p:nvSpPr>
        <p:spPr/>
        <p:txBody>
          <a:bodyPr/>
          <a:lstStyle/>
          <a:p>
            <a:fld id="{E1A9FB83-AE5B-3D4C-8588-468573559C52}" type="datetimeFigureOut">
              <a:rPr lang="en-US" smtClean="0"/>
              <a:t>4/30/2026</a:t>
            </a:fld>
            <a:endParaRPr lang="en-US"/>
          </a:p>
        </p:txBody>
      </p:sp>
      <p:sp>
        <p:nvSpPr>
          <p:cNvPr id="5" name="Footer Placeholder 4">
            <a:extLst>
              <a:ext uri="{FF2B5EF4-FFF2-40B4-BE49-F238E27FC236}">
                <a16:creationId xmlns:a16="http://schemas.microsoft.com/office/drawing/2014/main" id="{A120E7AF-313F-3B3A-2496-DCD4149A33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43193B-D08C-B5A1-F4EB-3E0106A054C8}"/>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3096703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D99019-E69F-583F-2F9F-F9C5F7CB8E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3D7F8F-901B-04C7-3A9E-C0F90BB0DB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D1B73E-44F5-7AE6-9BB1-12434CBADAFA}"/>
              </a:ext>
            </a:extLst>
          </p:cNvPr>
          <p:cNvSpPr>
            <a:spLocks noGrp="1"/>
          </p:cNvSpPr>
          <p:nvPr>
            <p:ph type="dt" sz="half" idx="10"/>
          </p:nvPr>
        </p:nvSpPr>
        <p:spPr/>
        <p:txBody>
          <a:bodyPr/>
          <a:lstStyle/>
          <a:p>
            <a:fld id="{E1A9FB83-AE5B-3D4C-8588-468573559C52}" type="datetimeFigureOut">
              <a:rPr lang="en-US" smtClean="0"/>
              <a:t>4/30/2026</a:t>
            </a:fld>
            <a:endParaRPr lang="en-US"/>
          </a:p>
        </p:txBody>
      </p:sp>
      <p:sp>
        <p:nvSpPr>
          <p:cNvPr id="5" name="Footer Placeholder 4">
            <a:extLst>
              <a:ext uri="{FF2B5EF4-FFF2-40B4-BE49-F238E27FC236}">
                <a16:creationId xmlns:a16="http://schemas.microsoft.com/office/drawing/2014/main" id="{58CAA04E-A617-3E75-B788-F1A4279C3E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254A40-98C7-10D3-3ED6-6D2946CFF542}"/>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4168057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8C90-8943-8E6A-87E1-9DA3E7D0E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73B6B5-9D38-B2AD-4AA3-228E31E84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8B15AE-E6BA-F275-FFAD-90D73B5FC658}"/>
              </a:ext>
            </a:extLst>
          </p:cNvPr>
          <p:cNvSpPr>
            <a:spLocks noGrp="1"/>
          </p:cNvSpPr>
          <p:nvPr>
            <p:ph type="dt" sz="half" idx="10"/>
          </p:nvPr>
        </p:nvSpPr>
        <p:spPr/>
        <p:txBody>
          <a:bodyPr/>
          <a:lstStyle/>
          <a:p>
            <a:fld id="{E1A9FB83-AE5B-3D4C-8588-468573559C52}" type="datetimeFigureOut">
              <a:rPr lang="en-US" smtClean="0"/>
              <a:t>4/30/2026</a:t>
            </a:fld>
            <a:endParaRPr lang="en-US"/>
          </a:p>
        </p:txBody>
      </p:sp>
      <p:sp>
        <p:nvSpPr>
          <p:cNvPr id="5" name="Footer Placeholder 4">
            <a:extLst>
              <a:ext uri="{FF2B5EF4-FFF2-40B4-BE49-F238E27FC236}">
                <a16:creationId xmlns:a16="http://schemas.microsoft.com/office/drawing/2014/main" id="{342F7B0F-4A89-15F2-8BA7-75812A596B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B7B606-AF0F-65D4-906F-CB6B95C977FB}"/>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1091368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D3BFD-E4C9-B174-BC32-523C19E293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637160-272C-9ADE-8202-B48D4E260EB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3D4E3A-31BA-1A8B-5AD6-1430E085FD6F}"/>
              </a:ext>
            </a:extLst>
          </p:cNvPr>
          <p:cNvSpPr>
            <a:spLocks noGrp="1"/>
          </p:cNvSpPr>
          <p:nvPr>
            <p:ph type="dt" sz="half" idx="10"/>
          </p:nvPr>
        </p:nvSpPr>
        <p:spPr/>
        <p:txBody>
          <a:bodyPr/>
          <a:lstStyle/>
          <a:p>
            <a:fld id="{E1A9FB83-AE5B-3D4C-8588-468573559C52}" type="datetimeFigureOut">
              <a:rPr lang="en-US" smtClean="0"/>
              <a:t>4/30/2026</a:t>
            </a:fld>
            <a:endParaRPr lang="en-US"/>
          </a:p>
        </p:txBody>
      </p:sp>
      <p:sp>
        <p:nvSpPr>
          <p:cNvPr id="5" name="Footer Placeholder 4">
            <a:extLst>
              <a:ext uri="{FF2B5EF4-FFF2-40B4-BE49-F238E27FC236}">
                <a16:creationId xmlns:a16="http://schemas.microsoft.com/office/drawing/2014/main" id="{E28234EF-009C-D68C-7C6C-C30AD9E89F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981230-895F-F852-1E49-43BE3ED0E316}"/>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2707913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4BE0A-27B2-C196-28F5-C893942E4B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C43E50-6364-461B-4DBE-45215C866D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A2ADD0-A0ED-C95C-9B6D-0DC3666954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B428F7-FF29-794F-262B-6A5991639428}"/>
              </a:ext>
            </a:extLst>
          </p:cNvPr>
          <p:cNvSpPr>
            <a:spLocks noGrp="1"/>
          </p:cNvSpPr>
          <p:nvPr>
            <p:ph type="dt" sz="half" idx="10"/>
          </p:nvPr>
        </p:nvSpPr>
        <p:spPr/>
        <p:txBody>
          <a:bodyPr/>
          <a:lstStyle/>
          <a:p>
            <a:fld id="{E1A9FB83-AE5B-3D4C-8588-468573559C52}" type="datetimeFigureOut">
              <a:rPr lang="en-US" smtClean="0"/>
              <a:t>4/30/2026</a:t>
            </a:fld>
            <a:endParaRPr lang="en-US"/>
          </a:p>
        </p:txBody>
      </p:sp>
      <p:sp>
        <p:nvSpPr>
          <p:cNvPr id="6" name="Footer Placeholder 5">
            <a:extLst>
              <a:ext uri="{FF2B5EF4-FFF2-40B4-BE49-F238E27FC236}">
                <a16:creationId xmlns:a16="http://schemas.microsoft.com/office/drawing/2014/main" id="{837C99F1-4CC2-2905-EDA0-B3F45F6890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E8ADBB-B7E9-06B6-EC1C-24F6724DE172}"/>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3633325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A5FE6-F4AD-794A-7BDB-DC7742BDA5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EFE8C7-CDCE-4B5F-0B85-705B983D5A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BA8772-ED67-8FC0-2C8F-353D794A6D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D9DB0B-2220-D60F-80DD-11C98C370B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14293B-651B-375A-47CC-C878031682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64742B-5082-020A-CE90-F0604A5B3ECC}"/>
              </a:ext>
            </a:extLst>
          </p:cNvPr>
          <p:cNvSpPr>
            <a:spLocks noGrp="1"/>
          </p:cNvSpPr>
          <p:nvPr>
            <p:ph type="dt" sz="half" idx="10"/>
          </p:nvPr>
        </p:nvSpPr>
        <p:spPr/>
        <p:txBody>
          <a:bodyPr/>
          <a:lstStyle/>
          <a:p>
            <a:fld id="{E1A9FB83-AE5B-3D4C-8588-468573559C52}" type="datetimeFigureOut">
              <a:rPr lang="en-US" smtClean="0"/>
              <a:t>4/30/2026</a:t>
            </a:fld>
            <a:endParaRPr lang="en-US"/>
          </a:p>
        </p:txBody>
      </p:sp>
      <p:sp>
        <p:nvSpPr>
          <p:cNvPr id="8" name="Footer Placeholder 7">
            <a:extLst>
              <a:ext uri="{FF2B5EF4-FFF2-40B4-BE49-F238E27FC236}">
                <a16:creationId xmlns:a16="http://schemas.microsoft.com/office/drawing/2014/main" id="{CCAA1F57-4394-4FB7-0C23-249473C321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54482E-0D7D-4056-6594-804027EF959D}"/>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1182368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4B00A-B766-96EA-BBAF-E67EB70D27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8DA4AF-AC52-3BB7-2E87-4A83ED8D8C51}"/>
              </a:ext>
            </a:extLst>
          </p:cNvPr>
          <p:cNvSpPr>
            <a:spLocks noGrp="1"/>
          </p:cNvSpPr>
          <p:nvPr>
            <p:ph type="dt" sz="half" idx="10"/>
          </p:nvPr>
        </p:nvSpPr>
        <p:spPr/>
        <p:txBody>
          <a:bodyPr/>
          <a:lstStyle/>
          <a:p>
            <a:fld id="{E1A9FB83-AE5B-3D4C-8588-468573559C52}" type="datetimeFigureOut">
              <a:rPr lang="en-US" smtClean="0"/>
              <a:t>4/30/2026</a:t>
            </a:fld>
            <a:endParaRPr lang="en-US"/>
          </a:p>
        </p:txBody>
      </p:sp>
      <p:sp>
        <p:nvSpPr>
          <p:cNvPr id="4" name="Footer Placeholder 3">
            <a:extLst>
              <a:ext uri="{FF2B5EF4-FFF2-40B4-BE49-F238E27FC236}">
                <a16:creationId xmlns:a16="http://schemas.microsoft.com/office/drawing/2014/main" id="{6BCACA9C-0E5B-2696-E561-D2F2520C22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E18C20-BA29-928F-676F-DB3287B034FE}"/>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3918861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90DEB4-00F4-FF6B-37CB-634B44CF54F3}"/>
              </a:ext>
            </a:extLst>
          </p:cNvPr>
          <p:cNvSpPr>
            <a:spLocks noGrp="1"/>
          </p:cNvSpPr>
          <p:nvPr>
            <p:ph type="dt" sz="half" idx="10"/>
          </p:nvPr>
        </p:nvSpPr>
        <p:spPr/>
        <p:txBody>
          <a:bodyPr/>
          <a:lstStyle/>
          <a:p>
            <a:fld id="{E1A9FB83-AE5B-3D4C-8588-468573559C52}" type="datetimeFigureOut">
              <a:rPr lang="en-US" smtClean="0"/>
              <a:t>4/30/2026</a:t>
            </a:fld>
            <a:endParaRPr lang="en-US"/>
          </a:p>
        </p:txBody>
      </p:sp>
      <p:sp>
        <p:nvSpPr>
          <p:cNvPr id="3" name="Footer Placeholder 2">
            <a:extLst>
              <a:ext uri="{FF2B5EF4-FFF2-40B4-BE49-F238E27FC236}">
                <a16:creationId xmlns:a16="http://schemas.microsoft.com/office/drawing/2014/main" id="{670759AB-3581-5962-AA29-22AF57F227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AD1DEC-1EC2-0314-2E6C-D9C575E8D9CC}"/>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422076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C7515-4102-2A45-D537-EE868E7723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AD28BD-7444-C66A-F69A-EF9C4EEA24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159DE2-E203-751B-4A3D-36B050DBA4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A82F34-5B29-B1ED-B50A-05C99DB2B74B}"/>
              </a:ext>
            </a:extLst>
          </p:cNvPr>
          <p:cNvSpPr>
            <a:spLocks noGrp="1"/>
          </p:cNvSpPr>
          <p:nvPr>
            <p:ph type="dt" sz="half" idx="10"/>
          </p:nvPr>
        </p:nvSpPr>
        <p:spPr/>
        <p:txBody>
          <a:bodyPr/>
          <a:lstStyle/>
          <a:p>
            <a:fld id="{E1A9FB83-AE5B-3D4C-8588-468573559C52}" type="datetimeFigureOut">
              <a:rPr lang="en-US" smtClean="0"/>
              <a:t>4/30/2026</a:t>
            </a:fld>
            <a:endParaRPr lang="en-US"/>
          </a:p>
        </p:txBody>
      </p:sp>
      <p:sp>
        <p:nvSpPr>
          <p:cNvPr id="6" name="Footer Placeholder 5">
            <a:extLst>
              <a:ext uri="{FF2B5EF4-FFF2-40B4-BE49-F238E27FC236}">
                <a16:creationId xmlns:a16="http://schemas.microsoft.com/office/drawing/2014/main" id="{D76DCAC4-6309-1DE7-3D48-D61332C1D6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3CEDFF-9FBC-14E6-B4C4-B35C08CBB7D2}"/>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3503571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D6C22-C919-0C09-7383-1DA4863F0D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4608F8-EAF5-BC4D-03B0-28ACA4C992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96C450-11D4-5876-7F05-ABDD923BFF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1E0DA6-D145-4C88-9366-7699D1721B67}"/>
              </a:ext>
            </a:extLst>
          </p:cNvPr>
          <p:cNvSpPr>
            <a:spLocks noGrp="1"/>
          </p:cNvSpPr>
          <p:nvPr>
            <p:ph type="dt" sz="half" idx="10"/>
          </p:nvPr>
        </p:nvSpPr>
        <p:spPr/>
        <p:txBody>
          <a:bodyPr/>
          <a:lstStyle/>
          <a:p>
            <a:fld id="{E1A9FB83-AE5B-3D4C-8588-468573559C52}" type="datetimeFigureOut">
              <a:rPr lang="en-US" smtClean="0"/>
              <a:t>4/30/2026</a:t>
            </a:fld>
            <a:endParaRPr lang="en-US"/>
          </a:p>
        </p:txBody>
      </p:sp>
      <p:sp>
        <p:nvSpPr>
          <p:cNvPr id="6" name="Footer Placeholder 5">
            <a:extLst>
              <a:ext uri="{FF2B5EF4-FFF2-40B4-BE49-F238E27FC236}">
                <a16:creationId xmlns:a16="http://schemas.microsoft.com/office/drawing/2014/main" id="{1A0CDD07-CA11-5E2F-8451-A424B6A2A9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497356-A12D-8339-E9BE-D827F16420C7}"/>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740773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B8FD7F-7798-A4C3-397C-968D7DB269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2796F3-0B4D-8A34-8EE3-CC3B2AE364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4072C1-9169-089F-91B5-E427F00050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1A9FB83-AE5B-3D4C-8588-468573559C52}" type="datetimeFigureOut">
              <a:rPr lang="en-US" smtClean="0"/>
              <a:t>4/30/2026</a:t>
            </a:fld>
            <a:endParaRPr lang="en-US"/>
          </a:p>
        </p:txBody>
      </p:sp>
      <p:sp>
        <p:nvSpPr>
          <p:cNvPr id="5" name="Footer Placeholder 4">
            <a:extLst>
              <a:ext uri="{FF2B5EF4-FFF2-40B4-BE49-F238E27FC236}">
                <a16:creationId xmlns:a16="http://schemas.microsoft.com/office/drawing/2014/main" id="{0FE0EDD0-D860-6C4C-3B94-3E88D3FF0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C79F8C4-666F-C1BF-AC13-0D89AFDF98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96895FC-7136-C44A-81A0-07755FBB13E6}" type="slidenum">
              <a:rPr lang="en-US" smtClean="0"/>
              <a:t>‹#›</a:t>
            </a:fld>
            <a:endParaRPr lang="en-US"/>
          </a:p>
        </p:txBody>
      </p:sp>
    </p:spTree>
    <p:extLst>
      <p:ext uri="{BB962C8B-B14F-4D97-AF65-F5344CB8AC3E}">
        <p14:creationId xmlns:p14="http://schemas.microsoft.com/office/powerpoint/2010/main" val="2459873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2D847A0-4A81-262D-F907-A05196275076}"/>
            </a:ext>
          </a:extLst>
        </p:cNvPr>
        <p:cNvGrpSpPr/>
        <p:nvPr/>
      </p:nvGrpSpPr>
      <p:grpSpPr>
        <a:xfrm>
          <a:off x="0" y="0"/>
          <a:ext cx="0" cy="0"/>
          <a:chOff x="0" y="0"/>
          <a:chExt cx="0" cy="0"/>
        </a:xfrm>
      </p:grpSpPr>
      <p:sp>
        <p:nvSpPr>
          <p:cNvPr id="16" name="Text Box 2">
            <a:extLst>
              <a:ext uri="{FF2B5EF4-FFF2-40B4-BE49-F238E27FC236}">
                <a16:creationId xmlns:a16="http://schemas.microsoft.com/office/drawing/2014/main" id="{3D60BFC6-A836-6BE4-BC36-89DE786CCCAA}"/>
              </a:ext>
            </a:extLst>
          </p:cNvPr>
          <p:cNvSpPr txBox="1"/>
          <p:nvPr/>
        </p:nvSpPr>
        <p:spPr>
          <a:xfrm>
            <a:off x="1201678" y="2448151"/>
            <a:ext cx="9788643"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CA" sz="4000" kern="100" dirty="0">
                <a:solidFill>
                  <a:schemeClr val="bg1"/>
                </a:solidFill>
                <a:latin typeface="+mj-lt"/>
                <a:ea typeface="Aptos" panose="020B0004020202020204" pitchFamily="34" charset="0"/>
                <a:cs typeface="Times New Roman" panose="02020603050405020304" pitchFamily="18" charset="0"/>
              </a:rPr>
              <a:t>GRADE 4 PRACTICE QUESTIONS </a:t>
            </a:r>
          </a:p>
          <a:p>
            <a:pPr algn="ctr"/>
            <a:r>
              <a:rPr lang="en-CA" sz="6000" b="1" kern="100" dirty="0">
                <a:solidFill>
                  <a:schemeClr val="bg1"/>
                </a:solidFill>
                <a:latin typeface="+mj-lt"/>
                <a:ea typeface="Aptos" panose="020B0004020202020204" pitchFamily="34" charset="0"/>
                <a:cs typeface="Times New Roman" panose="02020603050405020304" pitchFamily="18" charset="0"/>
              </a:rPr>
              <a:t>NUMBER SENSE</a:t>
            </a:r>
          </a:p>
        </p:txBody>
      </p:sp>
      <p:grpSp>
        <p:nvGrpSpPr>
          <p:cNvPr id="3" name="Group 2">
            <a:extLst>
              <a:ext uri="{FF2B5EF4-FFF2-40B4-BE49-F238E27FC236}">
                <a16:creationId xmlns:a16="http://schemas.microsoft.com/office/drawing/2014/main" id="{4F1AE37F-008D-6CB6-9A11-3B5696DF3F92}"/>
              </a:ext>
            </a:extLst>
          </p:cNvPr>
          <p:cNvGrpSpPr/>
          <p:nvPr/>
        </p:nvGrpSpPr>
        <p:grpSpPr>
          <a:xfrm>
            <a:off x="271077" y="91715"/>
            <a:ext cx="4920331" cy="1422087"/>
            <a:chOff x="2430532" y="761755"/>
            <a:chExt cx="6267545" cy="2222462"/>
          </a:xfrm>
        </p:grpSpPr>
        <p:pic>
          <p:nvPicPr>
            <p:cNvPr id="8" name="Picture 7" descr="A black and white logo&#10;&#10;AI-generated content may be incorrect.">
              <a:extLst>
                <a:ext uri="{FF2B5EF4-FFF2-40B4-BE49-F238E27FC236}">
                  <a16:creationId xmlns:a16="http://schemas.microsoft.com/office/drawing/2014/main" id="{ABDC16EB-4683-B711-B88D-4323416EC385}"/>
                </a:ext>
              </a:extLst>
            </p:cNvPr>
            <p:cNvPicPr>
              <a:picLocks noChangeAspect="1"/>
            </p:cNvPicPr>
            <p:nvPr/>
          </p:nvPicPr>
          <p:blipFill>
            <a:blip r:embed="rId2"/>
            <a:srcRect t="27729" r="75903" b="47306"/>
            <a:stretch>
              <a:fillRect/>
            </a:stretch>
          </p:blipFill>
          <p:spPr>
            <a:xfrm>
              <a:off x="2430532" y="761755"/>
              <a:ext cx="1895764" cy="2222462"/>
            </a:xfrm>
            <a:prstGeom prst="rect">
              <a:avLst/>
            </a:prstGeom>
          </p:spPr>
        </p:pic>
        <p:sp>
          <p:nvSpPr>
            <p:cNvPr id="9" name="Text Box 2">
              <a:extLst>
                <a:ext uri="{FF2B5EF4-FFF2-40B4-BE49-F238E27FC236}">
                  <a16:creationId xmlns:a16="http://schemas.microsoft.com/office/drawing/2014/main" id="{7BD507BF-25A7-B39C-0C41-4FD6FF3B5A28}"/>
                </a:ext>
              </a:extLst>
            </p:cNvPr>
            <p:cNvSpPr txBox="1"/>
            <p:nvPr/>
          </p:nvSpPr>
          <p:spPr>
            <a:xfrm>
              <a:off x="4330716" y="2139177"/>
              <a:ext cx="436293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Picture 1" descr="A black and white logo&#10;&#10;AI-generated content may be incorrect.">
              <a:extLst>
                <a:ext uri="{FF2B5EF4-FFF2-40B4-BE49-F238E27FC236}">
                  <a16:creationId xmlns:a16="http://schemas.microsoft.com/office/drawing/2014/main" id="{EF1E88EB-0C84-75B5-658B-FC353DE7E67A}"/>
                </a:ext>
              </a:extLst>
            </p:cNvPr>
            <p:cNvPicPr>
              <a:picLocks noChangeAspect="1"/>
            </p:cNvPicPr>
            <p:nvPr/>
          </p:nvPicPr>
          <p:blipFill>
            <a:blip r:embed="rId2"/>
            <a:srcRect l="23285" t="37318" r="5666" b="51187"/>
            <a:stretch>
              <a:fillRect/>
            </a:stretch>
          </p:blipFill>
          <p:spPr>
            <a:xfrm>
              <a:off x="4326296" y="1472798"/>
              <a:ext cx="4371781" cy="800375"/>
            </a:xfrm>
            <a:prstGeom prst="rect">
              <a:avLst/>
            </a:prstGeom>
          </p:spPr>
        </p:pic>
      </p:grpSp>
    </p:spTree>
    <p:extLst>
      <p:ext uri="{BB962C8B-B14F-4D97-AF65-F5344CB8AC3E}">
        <p14:creationId xmlns:p14="http://schemas.microsoft.com/office/powerpoint/2010/main" val="65609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DC74B-AF5E-694F-4A8E-B2C93457722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21C418F-C3C5-CCD6-6651-0D46B310800D}"/>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F2284149-A1A7-3262-BE8D-1C22CDE9657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E6954FAC-4115-FD4A-B5A2-C281667A420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4BAF7D0-D403-5231-33CF-9B2D6AE9888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B48F2615-DB13-F9B9-2513-AEB91FCD33B3}"/>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0568A946-5A0B-020B-CBBE-FFC488B2A92E}"/>
              </a:ext>
            </a:extLst>
          </p:cNvPr>
          <p:cNvSpPr>
            <a:spLocks noChangeArrowheads="1"/>
          </p:cNvSpPr>
          <p:nvPr/>
        </p:nvSpPr>
        <p:spPr bwMode="auto">
          <a:xfrm>
            <a:off x="741974" y="2305623"/>
            <a:ext cx="1153281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9. Write each number in expanded form:</a:t>
            </a:r>
          </a:p>
          <a:p>
            <a:pPr marL="514350" indent="-514350">
              <a:buAutoNum type="alphaLcParenR"/>
            </a:pPr>
            <a:r>
              <a:rPr lang="en-CA" sz="2800" dirty="0"/>
              <a:t>4 582</a:t>
            </a:r>
          </a:p>
          <a:p>
            <a:pPr marL="514350" indent="-514350">
              <a:buAutoNum type="alphaLcParenR"/>
            </a:pPr>
            <a:endParaRPr lang="en-CA" sz="2800" dirty="0"/>
          </a:p>
          <a:p>
            <a:pPr marL="514350" indent="-514350">
              <a:buAutoNum type="alphaLcParenR"/>
            </a:pPr>
            <a:endParaRPr lang="en-CA" sz="2800" dirty="0"/>
          </a:p>
          <a:p>
            <a:r>
              <a:rPr lang="en-CA" sz="2800" dirty="0"/>
              <a:t>b) 9 104</a:t>
            </a:r>
          </a:p>
        </p:txBody>
      </p:sp>
    </p:spTree>
    <p:extLst>
      <p:ext uri="{BB962C8B-B14F-4D97-AF65-F5344CB8AC3E}">
        <p14:creationId xmlns:p14="http://schemas.microsoft.com/office/powerpoint/2010/main" val="21355073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201D9-AC17-D023-A033-540D4D6B5AA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5384027-940A-4464-0E94-4DD4589F9DB9}"/>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3A172C6F-A1A9-3E59-FDBE-DCFC19CAE8B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08BD6E57-369E-6F4B-5604-98CAFF52082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A52FDDF-5DFE-954E-09D5-473D9A378B9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703EF1E2-DAAA-88F4-F542-9BBCA0128EDD}"/>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5A7914B8-7942-6DB1-139C-517241B616E5}"/>
              </a:ext>
            </a:extLst>
          </p:cNvPr>
          <p:cNvSpPr>
            <a:spLocks noChangeArrowheads="1"/>
          </p:cNvSpPr>
          <p:nvPr/>
        </p:nvSpPr>
        <p:spPr bwMode="auto">
          <a:xfrm>
            <a:off x="437660" y="2413337"/>
            <a:ext cx="1153281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000" dirty="0"/>
              <a:t>43. Pick one… Tell me what you know about 3 × 6 or 18 ÷ 3</a:t>
            </a:r>
          </a:p>
          <a:p>
            <a:r>
              <a:rPr lang="en-CA" sz="2000" dirty="0"/>
              <a:t>Use words, pictures, numbers, symbols, and materials to represent your thinking. </a:t>
            </a:r>
          </a:p>
          <a:p>
            <a:r>
              <a:rPr lang="en-CA" sz="2000" dirty="0"/>
              <a:t>How are the two options related?</a:t>
            </a:r>
          </a:p>
        </p:txBody>
      </p:sp>
    </p:spTree>
    <p:extLst>
      <p:ext uri="{BB962C8B-B14F-4D97-AF65-F5344CB8AC3E}">
        <p14:creationId xmlns:p14="http://schemas.microsoft.com/office/powerpoint/2010/main" val="411409549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DC49E-A740-7FCD-A68C-4E071487EEA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7F18F60-F4FB-05CF-5759-68C8335BAA60}"/>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B80C020E-36D0-2C3C-4EA9-C84EC118AEAF}"/>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06301562-7B57-029A-30FE-C90770981AF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1559883-C215-3011-2272-88776B41ACC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3F79EAF2-C9D7-CE3F-C2A7-2F1844B37C9B}"/>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513A5905-B355-F3D2-EA72-60508E9E5979}"/>
              </a:ext>
            </a:extLst>
          </p:cNvPr>
          <p:cNvSpPr>
            <a:spLocks noChangeArrowheads="1"/>
          </p:cNvSpPr>
          <p:nvPr/>
        </p:nvSpPr>
        <p:spPr bwMode="auto">
          <a:xfrm>
            <a:off x="437660" y="2364275"/>
            <a:ext cx="115328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000" dirty="0"/>
              <a:t>44. Describe a situation where you might estimate rather than calculating an exact answer.</a:t>
            </a:r>
          </a:p>
        </p:txBody>
      </p:sp>
    </p:spTree>
    <p:extLst>
      <p:ext uri="{BB962C8B-B14F-4D97-AF65-F5344CB8AC3E}">
        <p14:creationId xmlns:p14="http://schemas.microsoft.com/office/powerpoint/2010/main" val="91122753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85945-2221-9F65-4D31-0800FF5E9DF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0C5C53F-0D51-EA79-BBDF-32D23AD87836}"/>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7399206A-BB55-E86B-68B5-C8693249B56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D4981788-65AD-C594-CC32-24FF27B22A7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D8092D2-8E8C-CF91-0F44-6C1CDABC4C6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1D8740AA-74BC-EB10-8AA3-A81C17E5D993}"/>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AD74C0B1-BA22-2120-86E8-B8E75C9811BC}"/>
              </a:ext>
            </a:extLst>
          </p:cNvPr>
          <p:cNvSpPr>
            <a:spLocks noChangeArrowheads="1"/>
          </p:cNvSpPr>
          <p:nvPr/>
        </p:nvSpPr>
        <p:spPr bwMode="auto">
          <a:xfrm>
            <a:off x="437660" y="2054531"/>
            <a:ext cx="11532815"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000" dirty="0"/>
              <a:t>45. You have three estimates for 2,899 + 1,899: </a:t>
            </a:r>
          </a:p>
          <a:p>
            <a:r>
              <a:rPr lang="en-CA" sz="2400" dirty="0"/>
              <a:t>a) 3,000 + 2,000</a:t>
            </a:r>
          </a:p>
          <a:p>
            <a:r>
              <a:rPr lang="en-CA" sz="2400" dirty="0"/>
              <a:t>b) 2,900 + 1,900 </a:t>
            </a:r>
          </a:p>
          <a:p>
            <a:r>
              <a:rPr lang="en-CA" sz="2400" dirty="0"/>
              <a:t>c) 2,000 + 1,000</a:t>
            </a:r>
          </a:p>
          <a:p>
            <a:r>
              <a:rPr lang="en-CA" sz="2000" dirty="0"/>
              <a:t>Describe the strategy that was used for each estimation. Rank them in order of accuracy to the actual sum. Which strategy do you like best and why?</a:t>
            </a:r>
          </a:p>
        </p:txBody>
      </p:sp>
    </p:spTree>
    <p:extLst>
      <p:ext uri="{BB962C8B-B14F-4D97-AF65-F5344CB8AC3E}">
        <p14:creationId xmlns:p14="http://schemas.microsoft.com/office/powerpoint/2010/main" val="87911034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D0071-03B7-584E-0B61-7507F2843AD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74DF2B5-64CF-22C6-3C51-22C6AFCF0C99}"/>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A6AE96BC-09D1-E601-EDB3-D2C09EAF0C4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27BFFF4B-E423-7BF3-E6E5-5194111407C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73237F6-B8ED-F84F-5770-238DE83DE4C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E7CE319D-3E57-605D-FF64-58B211566A07}"/>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62FF4C4C-C723-E278-2DCC-5AF71DE00F1F}"/>
              </a:ext>
            </a:extLst>
          </p:cNvPr>
          <p:cNvSpPr>
            <a:spLocks noChangeArrowheads="1"/>
          </p:cNvSpPr>
          <p:nvPr/>
        </p:nvSpPr>
        <p:spPr bwMode="auto">
          <a:xfrm>
            <a:off x="437660" y="2454640"/>
            <a:ext cx="1153281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000" dirty="0"/>
              <a:t>46. Subtracting numbers like 10 000 - 38 493 are challenging using the traditional stacking method. What is another way to think about this problem that makes it easier to solve? </a:t>
            </a:r>
          </a:p>
          <a:p>
            <a:r>
              <a:rPr lang="en-CA" sz="2000" i="1" dirty="0"/>
              <a:t>Hint: Can we use a friendlier number than 10 000 so that we do not have to regroup?</a:t>
            </a:r>
          </a:p>
          <a:p>
            <a:endParaRPr lang="en-CA" sz="2000" dirty="0"/>
          </a:p>
        </p:txBody>
      </p:sp>
    </p:spTree>
    <p:extLst>
      <p:ext uri="{BB962C8B-B14F-4D97-AF65-F5344CB8AC3E}">
        <p14:creationId xmlns:p14="http://schemas.microsoft.com/office/powerpoint/2010/main" val="201937138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B4385-410A-DB89-8576-F3F3A1610B0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65F16A8-38DD-60DE-B304-AE0A4FF684F0}"/>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F36C4650-E296-57CE-3CC9-9C5792C098F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6EE7ADD3-D24B-2A11-E1BD-EB4B951417C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9A5AF53-6E2C-7022-8D4B-425C4F1BF6E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D33D042D-ACE1-383A-BE7C-E04F91DFC4D2}"/>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324895D6-B734-4268-4134-4B581C7C33EA}"/>
              </a:ext>
            </a:extLst>
          </p:cNvPr>
          <p:cNvSpPr>
            <a:spLocks noChangeArrowheads="1"/>
          </p:cNvSpPr>
          <p:nvPr/>
        </p:nvSpPr>
        <p:spPr bwMode="auto">
          <a:xfrm>
            <a:off x="437660" y="2425652"/>
            <a:ext cx="115328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000" dirty="0"/>
              <a:t>47. Show two ways to calculate 8 - 3.9. Which way do you prefer and why?</a:t>
            </a:r>
          </a:p>
        </p:txBody>
      </p:sp>
    </p:spTree>
    <p:extLst>
      <p:ext uri="{BB962C8B-B14F-4D97-AF65-F5344CB8AC3E}">
        <p14:creationId xmlns:p14="http://schemas.microsoft.com/office/powerpoint/2010/main" val="232152918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E9167-A00B-E4C8-5116-D8243FC905B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29CC3CB-2FD6-BE27-79F3-FB8273992E07}"/>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F3ED2AAD-2A9B-E0D8-8FCC-3B680B25ADD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BC02B8C2-1814-1B20-0F52-19EB0DA253E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0CEC2A5-2F89-7C8B-327B-E706AE8905F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E46F449C-A70A-1089-21B3-8C02AE42D377}"/>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FBCA63BE-BB52-0B15-7672-B830EB971D2A}"/>
              </a:ext>
            </a:extLst>
          </p:cNvPr>
          <p:cNvSpPr>
            <a:spLocks noChangeArrowheads="1"/>
          </p:cNvSpPr>
          <p:nvPr/>
        </p:nvSpPr>
        <p:spPr bwMode="auto">
          <a:xfrm>
            <a:off x="437660" y="1810100"/>
            <a:ext cx="11532815"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000" dirty="0"/>
              <a:t>48. Choose one:</a:t>
            </a:r>
          </a:p>
          <a:p>
            <a:pPr marL="228600" indent="-228600">
              <a:buFont typeface="+mj-lt"/>
              <a:buAutoNum type="alphaLcParenR"/>
            </a:pPr>
            <a:r>
              <a:rPr lang="en-CA" sz="2000" dirty="0"/>
              <a:t>Describe two different meanings of subtraction.</a:t>
            </a:r>
          </a:p>
          <a:p>
            <a:pPr marL="228600" indent="-228600">
              <a:buFont typeface="+mj-lt"/>
              <a:buAutoNum type="alphaLcParenR"/>
            </a:pPr>
            <a:r>
              <a:rPr lang="en-CA" sz="2000" dirty="0"/>
              <a:t>Describe two different meanings of division.</a:t>
            </a:r>
          </a:p>
          <a:p>
            <a:r>
              <a:rPr lang="en-CA" sz="2000" dirty="0"/>
              <a:t>For each meaning, create a story problem related to your life or the community in which you live. How will you share your story problems?</a:t>
            </a:r>
          </a:p>
        </p:txBody>
      </p:sp>
    </p:spTree>
    <p:extLst>
      <p:ext uri="{BB962C8B-B14F-4D97-AF65-F5344CB8AC3E}">
        <p14:creationId xmlns:p14="http://schemas.microsoft.com/office/powerpoint/2010/main" val="93572314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3A634-882F-3BDD-1CCE-4E2A2F8F13E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8AF0D13-A3F4-5B32-8A7D-91A2877D7BB1}"/>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A9124A36-E49B-D2B1-D663-73EEAA44046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E27DA49-FC66-9C75-0F8A-7A31FD19072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130A595-51F7-1CD1-B913-512DCD14C45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4F48C0F9-2D2E-CB5E-3B21-EEBF8443A8E7}"/>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D26A9A8F-6163-C98D-2FFD-2EA150E8CC59}"/>
              </a:ext>
            </a:extLst>
          </p:cNvPr>
          <p:cNvSpPr>
            <a:spLocks noChangeArrowheads="1"/>
          </p:cNvSpPr>
          <p:nvPr/>
        </p:nvSpPr>
        <p:spPr bwMode="auto">
          <a:xfrm>
            <a:off x="437660" y="2271765"/>
            <a:ext cx="1153281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000" dirty="0"/>
              <a:t>49. Explain how multiplication helps you to divide. </a:t>
            </a:r>
          </a:p>
          <a:p>
            <a:r>
              <a:rPr lang="en-CA" sz="2000" dirty="0"/>
              <a:t>Use a specific example to help convey your ideas clearly.</a:t>
            </a:r>
          </a:p>
        </p:txBody>
      </p:sp>
    </p:spTree>
    <p:extLst>
      <p:ext uri="{BB962C8B-B14F-4D97-AF65-F5344CB8AC3E}">
        <p14:creationId xmlns:p14="http://schemas.microsoft.com/office/powerpoint/2010/main" val="83052013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271C5-B614-F68B-C4FE-F3C794818DD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4F15DF1-C00E-6BC6-5DEA-0EB20109786E}"/>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647CDD14-6B36-E616-BA31-2BB541049A2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A7C52033-86A9-063A-FE6A-7DF32AE896B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637CA88-CC1C-E981-2C78-B20E4DCCC9B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C60FEE66-913F-D26F-C671-02C2D73FF1D6}"/>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341C2B98-DD48-5864-9C64-702BB76BCB15}"/>
              </a:ext>
            </a:extLst>
          </p:cNvPr>
          <p:cNvSpPr>
            <a:spLocks noChangeArrowheads="1"/>
          </p:cNvSpPr>
          <p:nvPr/>
        </p:nvSpPr>
        <p:spPr bwMode="auto">
          <a:xfrm>
            <a:off x="437660" y="1931422"/>
            <a:ext cx="1153281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000" dirty="0"/>
              <a:t>50. Create a “Which one doesn’t belong?” using equations. Can you think of a reason why each one does not belong?</a:t>
            </a:r>
          </a:p>
        </p:txBody>
      </p:sp>
      <p:graphicFrame>
        <p:nvGraphicFramePr>
          <p:cNvPr id="2" name="Table 1">
            <a:extLst>
              <a:ext uri="{FF2B5EF4-FFF2-40B4-BE49-F238E27FC236}">
                <a16:creationId xmlns:a16="http://schemas.microsoft.com/office/drawing/2014/main" id="{D5863E40-71A7-12DD-AF17-5E021BA8A1C4}"/>
              </a:ext>
            </a:extLst>
          </p:cNvPr>
          <p:cNvGraphicFramePr>
            <a:graphicFrameLocks noGrp="1"/>
          </p:cNvGraphicFramePr>
          <p:nvPr>
            <p:extLst>
              <p:ext uri="{D42A27DB-BD31-4B8C-83A1-F6EECF244321}">
                <p14:modId xmlns:p14="http://schemas.microsoft.com/office/powerpoint/2010/main" val="457105584"/>
              </p:ext>
            </p:extLst>
          </p:nvPr>
        </p:nvGraphicFramePr>
        <p:xfrm>
          <a:off x="679590" y="2840946"/>
          <a:ext cx="5007532" cy="3269922"/>
        </p:xfrm>
        <a:graphic>
          <a:graphicData uri="http://schemas.openxmlformats.org/drawingml/2006/table">
            <a:tbl>
              <a:tblPr firstRow="1" bandRow="1">
                <a:tableStyleId>{5C22544A-7EE6-4342-B048-85BDC9FD1C3A}</a:tableStyleId>
              </a:tblPr>
              <a:tblGrid>
                <a:gridCol w="2503766">
                  <a:extLst>
                    <a:ext uri="{9D8B030D-6E8A-4147-A177-3AD203B41FA5}">
                      <a16:colId xmlns:a16="http://schemas.microsoft.com/office/drawing/2014/main" val="3407143215"/>
                    </a:ext>
                  </a:extLst>
                </a:gridCol>
                <a:gridCol w="2503766">
                  <a:extLst>
                    <a:ext uri="{9D8B030D-6E8A-4147-A177-3AD203B41FA5}">
                      <a16:colId xmlns:a16="http://schemas.microsoft.com/office/drawing/2014/main" val="2356061146"/>
                    </a:ext>
                  </a:extLst>
                </a:gridCol>
              </a:tblGrid>
              <a:tr h="1634961">
                <a:tc>
                  <a:txBody>
                    <a:bodyPr/>
                    <a:lstStyle/>
                    <a:p>
                      <a:pPr fontAlgn="base"/>
                      <a:endParaRPr lang="en-CA" sz="1200" b="0" dirty="0">
                        <a:solidFill>
                          <a:schemeClr val="tx1"/>
                        </a:solidFill>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endParaRPr lang="en-CA" sz="1200" b="0" dirty="0">
                        <a:solidFill>
                          <a:schemeClr val="tx1"/>
                        </a:solidFill>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412764"/>
                  </a:ext>
                </a:extLst>
              </a:tr>
              <a:tr h="1634961">
                <a:tc>
                  <a:txBody>
                    <a:bodyPr/>
                    <a:lstStyle/>
                    <a:p>
                      <a:pPr fontAlgn="base"/>
                      <a:endParaRPr lang="en-CA" sz="1200" b="0" dirty="0">
                        <a:solidFill>
                          <a:schemeClr val="tx1"/>
                        </a:solidFill>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endParaRPr lang="en-CA" sz="1200" b="0" dirty="0">
                        <a:solidFill>
                          <a:schemeClr val="tx1"/>
                        </a:solidFill>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5707697"/>
                  </a:ext>
                </a:extLst>
              </a:tr>
            </a:tbl>
          </a:graphicData>
        </a:graphic>
      </p:graphicFrame>
    </p:spTree>
    <p:extLst>
      <p:ext uri="{BB962C8B-B14F-4D97-AF65-F5344CB8AC3E}">
        <p14:creationId xmlns:p14="http://schemas.microsoft.com/office/powerpoint/2010/main" val="366279768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E77CE-4DA0-01AC-8484-DD8F111E098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D4476F6-8EDB-4935-73BD-79963D5347D5}"/>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392ADC7D-699A-0315-43AE-52B71F55950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E162928-CFCF-A932-78FD-82D110DCEB7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D027810-6392-25E1-9C17-31C23CD37C9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57952855-7330-5876-979F-F7740670B18F}"/>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2B49C985-491F-AE39-4B56-B325E15D2462}"/>
              </a:ext>
            </a:extLst>
          </p:cNvPr>
          <p:cNvSpPr>
            <a:spLocks noChangeArrowheads="1"/>
          </p:cNvSpPr>
          <p:nvPr/>
        </p:nvSpPr>
        <p:spPr bwMode="auto">
          <a:xfrm>
            <a:off x="437660" y="2257221"/>
            <a:ext cx="1153281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000" dirty="0"/>
              <a:t>51. Create two or more story problems that can be solved by 24 × 6. Each story problem should demonstrate a different meaning of multiplication. Explain which meaning each problem shows.</a:t>
            </a:r>
          </a:p>
        </p:txBody>
      </p:sp>
    </p:spTree>
    <p:extLst>
      <p:ext uri="{BB962C8B-B14F-4D97-AF65-F5344CB8AC3E}">
        <p14:creationId xmlns:p14="http://schemas.microsoft.com/office/powerpoint/2010/main" val="399098076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B1E15-9333-409F-C668-6F8D3ACC906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F5318F0-34B1-41BF-D06C-8A8F40A57F82}"/>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7189971C-661A-F59D-AFDE-BB18E60E835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F435247E-36DA-8AEF-A3EF-7C89E21A806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E9BF647-8D98-333F-3FD1-094B80D88F7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B417F816-9C1A-3E42-50C5-0825B5BD9A4D}"/>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E7915BCB-B9B0-4292-AFD5-4FA613F97076}"/>
              </a:ext>
            </a:extLst>
          </p:cNvPr>
          <p:cNvSpPr>
            <a:spLocks noChangeArrowheads="1"/>
          </p:cNvSpPr>
          <p:nvPr/>
        </p:nvSpPr>
        <p:spPr bwMode="auto">
          <a:xfrm>
            <a:off x="437660" y="2257221"/>
            <a:ext cx="1153281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000" dirty="0"/>
              <a:t>52. Create two or more story problems that can be solved by 246 ÷ 4. Each story problem should demonstrate a different meaning of division. Explain which meaning each problem shows.</a:t>
            </a:r>
          </a:p>
        </p:txBody>
      </p:sp>
    </p:spTree>
    <p:extLst>
      <p:ext uri="{BB962C8B-B14F-4D97-AF65-F5344CB8AC3E}">
        <p14:creationId xmlns:p14="http://schemas.microsoft.com/office/powerpoint/2010/main" val="1153364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DB4D0-74C1-7B67-BDEC-18958C721AE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DACA0F3-4066-C043-B932-D1AA0C65F5F4}"/>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174319CC-9CBD-3B18-C5EE-C46E7AE6317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5BD0E8A5-A280-AC67-B06C-C7B886ACB0A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AE9AB76-9C86-CFED-8342-B6504DC73E8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B36DF835-D304-F1B8-2E16-010A8C0DEA6A}"/>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25695E02-A8DC-F1B8-5744-115A41A5E046}"/>
              </a:ext>
            </a:extLst>
          </p:cNvPr>
          <p:cNvSpPr>
            <a:spLocks noChangeArrowheads="1"/>
          </p:cNvSpPr>
          <p:nvPr/>
        </p:nvSpPr>
        <p:spPr bwMode="auto">
          <a:xfrm>
            <a:off x="437660" y="2490281"/>
            <a:ext cx="11532815"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10. Complete the statement in two different ways:</a:t>
            </a:r>
          </a:p>
          <a:p>
            <a:endParaRPr lang="en-CA" sz="2800" dirty="0"/>
          </a:p>
          <a:p>
            <a:endParaRPr lang="en-CA" sz="2800" dirty="0"/>
          </a:p>
          <a:p>
            <a:r>
              <a:rPr lang="en-CA" sz="3200" dirty="0"/>
              <a:t>4 500 = ______ + ______	OR	4 500 = ______ + ______</a:t>
            </a:r>
          </a:p>
        </p:txBody>
      </p:sp>
    </p:spTree>
    <p:extLst>
      <p:ext uri="{BB962C8B-B14F-4D97-AF65-F5344CB8AC3E}">
        <p14:creationId xmlns:p14="http://schemas.microsoft.com/office/powerpoint/2010/main" val="308781414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2D847A0-4A81-262D-F907-A05196275076}"/>
            </a:ext>
          </a:extLst>
        </p:cNvPr>
        <p:cNvGrpSpPr/>
        <p:nvPr/>
      </p:nvGrpSpPr>
      <p:grpSpPr>
        <a:xfrm>
          <a:off x="0" y="0"/>
          <a:ext cx="0" cy="0"/>
          <a:chOff x="0" y="0"/>
          <a:chExt cx="0" cy="0"/>
        </a:xfrm>
      </p:grpSpPr>
      <p:sp>
        <p:nvSpPr>
          <p:cNvPr id="16" name="Text Box 2">
            <a:extLst>
              <a:ext uri="{FF2B5EF4-FFF2-40B4-BE49-F238E27FC236}">
                <a16:creationId xmlns:a16="http://schemas.microsoft.com/office/drawing/2014/main" id="{3D60BFC6-A836-6BE4-BC36-89DE786CCCAA}"/>
              </a:ext>
            </a:extLst>
          </p:cNvPr>
          <p:cNvSpPr txBox="1"/>
          <p:nvPr/>
        </p:nvSpPr>
        <p:spPr>
          <a:xfrm>
            <a:off x="1201678" y="2448151"/>
            <a:ext cx="9788643"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00" cap="none" spc="0" normalizeH="0" baseline="0" noProof="0" dirty="0">
                <a:ln>
                  <a:noFill/>
                </a:ln>
                <a:solidFill>
                  <a:prstClr val="white"/>
                </a:solidFill>
                <a:effectLst/>
                <a:uLnTx/>
                <a:uFillTx/>
                <a:latin typeface="Aptos Display" panose="02110004020202020204"/>
                <a:ea typeface="Aptos" panose="020B0004020202020204" pitchFamily="34" charset="0"/>
                <a:cs typeface="Times New Roman" panose="02020603050405020304" pitchFamily="18" charset="0"/>
              </a:rPr>
              <a:t>GRADE 4 PRACTICE QUESTIONS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6000" b="1" i="0" u="none" strike="noStrike" kern="100" cap="none" spc="0" normalizeH="0" baseline="0" noProof="0" dirty="0">
                <a:ln>
                  <a:noFill/>
                </a:ln>
                <a:solidFill>
                  <a:prstClr val="white"/>
                </a:solidFill>
                <a:effectLst/>
                <a:uLnTx/>
                <a:uFillTx/>
                <a:latin typeface="Aptos Display" panose="02110004020202020204"/>
                <a:ea typeface="Aptos" panose="020B0004020202020204" pitchFamily="34" charset="0"/>
                <a:cs typeface="Times New Roman" panose="02020603050405020304" pitchFamily="18" charset="0"/>
              </a:rPr>
              <a:t>PATTERNS &amp; ALGEBRA</a:t>
            </a:r>
          </a:p>
        </p:txBody>
      </p:sp>
      <p:grpSp>
        <p:nvGrpSpPr>
          <p:cNvPr id="3" name="Group 2">
            <a:extLst>
              <a:ext uri="{FF2B5EF4-FFF2-40B4-BE49-F238E27FC236}">
                <a16:creationId xmlns:a16="http://schemas.microsoft.com/office/drawing/2014/main" id="{4F1AE37F-008D-6CB6-9A11-3B5696DF3F92}"/>
              </a:ext>
            </a:extLst>
          </p:cNvPr>
          <p:cNvGrpSpPr/>
          <p:nvPr/>
        </p:nvGrpSpPr>
        <p:grpSpPr>
          <a:xfrm>
            <a:off x="271077" y="91715"/>
            <a:ext cx="4920331" cy="1422087"/>
            <a:chOff x="2430532" y="761755"/>
            <a:chExt cx="6267545" cy="2222462"/>
          </a:xfrm>
        </p:grpSpPr>
        <p:pic>
          <p:nvPicPr>
            <p:cNvPr id="8" name="Picture 7" descr="A black and white logo&#10;&#10;AI-generated content may be incorrect.">
              <a:extLst>
                <a:ext uri="{FF2B5EF4-FFF2-40B4-BE49-F238E27FC236}">
                  <a16:creationId xmlns:a16="http://schemas.microsoft.com/office/drawing/2014/main" id="{ABDC16EB-4683-B711-B88D-4323416EC385}"/>
                </a:ext>
              </a:extLst>
            </p:cNvPr>
            <p:cNvPicPr>
              <a:picLocks noChangeAspect="1"/>
            </p:cNvPicPr>
            <p:nvPr/>
          </p:nvPicPr>
          <p:blipFill>
            <a:blip r:embed="rId2"/>
            <a:srcRect t="27729" r="75903" b="47306"/>
            <a:stretch>
              <a:fillRect/>
            </a:stretch>
          </p:blipFill>
          <p:spPr>
            <a:xfrm>
              <a:off x="2430532" y="761755"/>
              <a:ext cx="1895764" cy="2222462"/>
            </a:xfrm>
            <a:prstGeom prst="rect">
              <a:avLst/>
            </a:prstGeom>
          </p:spPr>
        </p:pic>
        <p:sp>
          <p:nvSpPr>
            <p:cNvPr id="9" name="Text Box 2">
              <a:extLst>
                <a:ext uri="{FF2B5EF4-FFF2-40B4-BE49-F238E27FC236}">
                  <a16:creationId xmlns:a16="http://schemas.microsoft.com/office/drawing/2014/main" id="{7BD507BF-25A7-B39C-0C41-4FD6FF3B5A28}"/>
                </a:ext>
              </a:extLst>
            </p:cNvPr>
            <p:cNvSpPr txBox="1"/>
            <p:nvPr/>
          </p:nvSpPr>
          <p:spPr>
            <a:xfrm>
              <a:off x="4330716" y="2139177"/>
              <a:ext cx="436293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pic>
          <p:nvPicPr>
            <p:cNvPr id="2" name="Picture 1" descr="A black and white logo&#10;&#10;AI-generated content may be incorrect.">
              <a:extLst>
                <a:ext uri="{FF2B5EF4-FFF2-40B4-BE49-F238E27FC236}">
                  <a16:creationId xmlns:a16="http://schemas.microsoft.com/office/drawing/2014/main" id="{EF1E88EB-0C84-75B5-658B-FC353DE7E67A}"/>
                </a:ext>
              </a:extLst>
            </p:cNvPr>
            <p:cNvPicPr>
              <a:picLocks noChangeAspect="1"/>
            </p:cNvPicPr>
            <p:nvPr/>
          </p:nvPicPr>
          <p:blipFill>
            <a:blip r:embed="rId2"/>
            <a:srcRect l="23285" t="37318" r="5666" b="51187"/>
            <a:stretch>
              <a:fillRect/>
            </a:stretch>
          </p:blipFill>
          <p:spPr>
            <a:xfrm>
              <a:off x="4326296" y="1472798"/>
              <a:ext cx="4371781" cy="800375"/>
            </a:xfrm>
            <a:prstGeom prst="rect">
              <a:avLst/>
            </a:prstGeom>
          </p:spPr>
        </p:pic>
      </p:grpSp>
    </p:spTree>
    <p:extLst>
      <p:ext uri="{BB962C8B-B14F-4D97-AF65-F5344CB8AC3E}">
        <p14:creationId xmlns:p14="http://schemas.microsoft.com/office/powerpoint/2010/main" val="347379295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F37CC-9A25-A797-C164-2F0CFEC1884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DF0FAF7-AE20-A474-7A35-EABE064AA3C0}"/>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4D644E0A-698F-932D-4D14-6A5E7F8D6B9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3BCA0515-49E3-30FF-5192-7391D951995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95625DF-A1D8-3209-0D52-05785B7A205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4481E773-2817-1C0F-C443-5291315C81A5}"/>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PATTERNS &amp; ALGEBRA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335C0892-545F-B1E3-1FBF-099EB2FE0E99}"/>
              </a:ext>
            </a:extLst>
          </p:cNvPr>
          <p:cNvSpPr>
            <a:spLocks noChangeArrowheads="1"/>
          </p:cNvSpPr>
          <p:nvPr/>
        </p:nvSpPr>
        <p:spPr bwMode="auto">
          <a:xfrm>
            <a:off x="284210" y="1714340"/>
            <a:ext cx="115328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 Fill in the missing numbers in the patterns below.</a:t>
            </a:r>
          </a:p>
        </p:txBody>
      </p:sp>
      <p:graphicFrame>
        <p:nvGraphicFramePr>
          <p:cNvPr id="2" name="Table 1">
            <a:extLst>
              <a:ext uri="{FF2B5EF4-FFF2-40B4-BE49-F238E27FC236}">
                <a16:creationId xmlns:a16="http://schemas.microsoft.com/office/drawing/2014/main" id="{C101F335-2B80-A87D-F60C-96C197777AF4}"/>
              </a:ext>
            </a:extLst>
          </p:cNvPr>
          <p:cNvGraphicFramePr>
            <a:graphicFrameLocks noGrp="1"/>
          </p:cNvGraphicFramePr>
          <p:nvPr/>
        </p:nvGraphicFramePr>
        <p:xfrm>
          <a:off x="639540" y="2352088"/>
          <a:ext cx="3004808" cy="3291840"/>
        </p:xfrm>
        <a:graphic>
          <a:graphicData uri="http://schemas.openxmlformats.org/drawingml/2006/table">
            <a:tbl>
              <a:tblPr firstRow="1" bandRow="1">
                <a:tableStyleId>{5C22544A-7EE6-4342-B048-85BDC9FD1C3A}</a:tableStyleId>
              </a:tblPr>
              <a:tblGrid>
                <a:gridCol w="1502404">
                  <a:extLst>
                    <a:ext uri="{9D8B030D-6E8A-4147-A177-3AD203B41FA5}">
                      <a16:colId xmlns:a16="http://schemas.microsoft.com/office/drawing/2014/main" val="262964407"/>
                    </a:ext>
                  </a:extLst>
                </a:gridCol>
                <a:gridCol w="1502404">
                  <a:extLst>
                    <a:ext uri="{9D8B030D-6E8A-4147-A177-3AD203B41FA5}">
                      <a16:colId xmlns:a16="http://schemas.microsoft.com/office/drawing/2014/main" val="1171362453"/>
                    </a:ext>
                  </a:extLst>
                </a:gridCol>
              </a:tblGrid>
              <a:tr h="546681">
                <a:tc>
                  <a:txBody>
                    <a:bodyPr/>
                    <a:lstStyle/>
                    <a:p>
                      <a:pPr algn="l" rtl="0"/>
                      <a:r>
                        <a:rPr lang="en-CA" sz="3000" b="0" dirty="0">
                          <a:solidFill>
                            <a:schemeClr val="tx1"/>
                          </a:solidFill>
                        </a:rPr>
                        <a:t>1</a:t>
                      </a:r>
                      <a:endParaRPr lang="en-US" sz="3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t">
                        <a:buNone/>
                      </a:pPr>
                      <a:r>
                        <a:rPr lang="en-CA" sz="3000" b="0" dirty="0">
                          <a:solidFill>
                            <a:schemeClr val="tx1"/>
                          </a:solidFill>
                          <a:effectLst/>
                        </a:rPr>
                        <a:t>5</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9042189"/>
                  </a:ext>
                </a:extLst>
              </a:tr>
              <a:tr h="546681">
                <a:tc>
                  <a:txBody>
                    <a:bodyPr/>
                    <a:lstStyle/>
                    <a:p>
                      <a:pPr algn="l"/>
                      <a:r>
                        <a:rPr lang="en-CA" sz="3000" b="0" dirty="0">
                          <a:solidFill>
                            <a:schemeClr val="tx1"/>
                          </a:solidFill>
                        </a:rPr>
                        <a:t>2</a:t>
                      </a:r>
                      <a:endParaRPr lang="en-US" sz="3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3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4919430"/>
                  </a:ext>
                </a:extLst>
              </a:tr>
              <a:tr h="546681">
                <a:tc>
                  <a:txBody>
                    <a:bodyPr/>
                    <a:lstStyle/>
                    <a:p>
                      <a:pPr algn="l"/>
                      <a:r>
                        <a:rPr lang="en-CA" sz="3000" b="0" dirty="0">
                          <a:solidFill>
                            <a:schemeClr val="tx1"/>
                          </a:solidFill>
                        </a:rPr>
                        <a:t>3</a:t>
                      </a:r>
                      <a:endParaRPr lang="en-US" sz="3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A" sz="3000" b="0" dirty="0">
                          <a:solidFill>
                            <a:schemeClr val="tx1"/>
                          </a:solidFill>
                        </a:rPr>
                        <a:t>15</a:t>
                      </a:r>
                      <a:endParaRPr lang="en-US" sz="3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0914848"/>
                  </a:ext>
                </a:extLst>
              </a:tr>
              <a:tr h="546681">
                <a:tc>
                  <a:txBody>
                    <a:bodyPr/>
                    <a:lstStyle/>
                    <a:p>
                      <a:pPr algn="l"/>
                      <a:r>
                        <a:rPr lang="en-US" sz="3000" b="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3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437208"/>
                  </a:ext>
                </a:extLst>
              </a:tr>
              <a:tr h="546681">
                <a:tc>
                  <a:txBody>
                    <a:bodyPr/>
                    <a:lstStyle/>
                    <a:p>
                      <a:pPr algn="l"/>
                      <a:r>
                        <a:rPr lang="en-US" sz="3000" b="0"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3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0234557"/>
                  </a:ext>
                </a:extLst>
              </a:tr>
              <a:tr h="546681">
                <a:tc>
                  <a:txBody>
                    <a:bodyPr/>
                    <a:lstStyle/>
                    <a:p>
                      <a:pPr algn="l"/>
                      <a:r>
                        <a:rPr lang="en-US" sz="3000" b="0"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3000" b="0" dirty="0">
                          <a:solidFill>
                            <a:schemeClr val="tx1"/>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2877600"/>
                  </a:ext>
                </a:extLst>
              </a:tr>
            </a:tbl>
          </a:graphicData>
        </a:graphic>
      </p:graphicFrame>
      <p:graphicFrame>
        <p:nvGraphicFramePr>
          <p:cNvPr id="4" name="Table 3">
            <a:extLst>
              <a:ext uri="{FF2B5EF4-FFF2-40B4-BE49-F238E27FC236}">
                <a16:creationId xmlns:a16="http://schemas.microsoft.com/office/drawing/2014/main" id="{91352962-FB04-7EFC-6A54-CF46ABA61108}"/>
              </a:ext>
            </a:extLst>
          </p:cNvPr>
          <p:cNvGraphicFramePr>
            <a:graphicFrameLocks noGrp="1"/>
          </p:cNvGraphicFramePr>
          <p:nvPr/>
        </p:nvGraphicFramePr>
        <p:xfrm>
          <a:off x="5824407" y="2352088"/>
          <a:ext cx="3187072" cy="3291840"/>
        </p:xfrm>
        <a:graphic>
          <a:graphicData uri="http://schemas.openxmlformats.org/drawingml/2006/table">
            <a:tbl>
              <a:tblPr firstRow="1" bandRow="1">
                <a:tableStyleId>{5C22544A-7EE6-4342-B048-85BDC9FD1C3A}</a:tableStyleId>
              </a:tblPr>
              <a:tblGrid>
                <a:gridCol w="1593536">
                  <a:extLst>
                    <a:ext uri="{9D8B030D-6E8A-4147-A177-3AD203B41FA5}">
                      <a16:colId xmlns:a16="http://schemas.microsoft.com/office/drawing/2014/main" val="262964407"/>
                    </a:ext>
                  </a:extLst>
                </a:gridCol>
                <a:gridCol w="1593536">
                  <a:extLst>
                    <a:ext uri="{9D8B030D-6E8A-4147-A177-3AD203B41FA5}">
                      <a16:colId xmlns:a16="http://schemas.microsoft.com/office/drawing/2014/main" val="1171362453"/>
                    </a:ext>
                  </a:extLst>
                </a:gridCol>
              </a:tblGrid>
              <a:tr h="375435">
                <a:tc>
                  <a:txBody>
                    <a:bodyPr/>
                    <a:lstStyle/>
                    <a:p>
                      <a:pPr algn="l" rtl="0"/>
                      <a:r>
                        <a:rPr lang="en-CA" sz="3000" b="0" dirty="0">
                          <a:solidFill>
                            <a:schemeClr val="tx1"/>
                          </a:solidFill>
                        </a:rPr>
                        <a:t>1</a:t>
                      </a:r>
                      <a:endParaRPr lang="en-US" sz="3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t">
                        <a:buNone/>
                      </a:pPr>
                      <a:r>
                        <a:rPr lang="en-CA" sz="3000" b="0" dirty="0">
                          <a:solidFill>
                            <a:schemeClr val="tx1"/>
                          </a:solidFill>
                          <a:effectLst/>
                        </a:rPr>
                        <a:t>21</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9042189"/>
                  </a:ext>
                </a:extLst>
              </a:tr>
              <a:tr h="375435">
                <a:tc>
                  <a:txBody>
                    <a:bodyPr/>
                    <a:lstStyle/>
                    <a:p>
                      <a:pPr algn="l"/>
                      <a:r>
                        <a:rPr lang="en-CA" sz="3000" b="0" dirty="0">
                          <a:solidFill>
                            <a:schemeClr val="tx1"/>
                          </a:solidFill>
                        </a:rPr>
                        <a:t>2</a:t>
                      </a:r>
                      <a:endParaRPr lang="en-US" sz="3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3000" b="0" dirty="0">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4919430"/>
                  </a:ext>
                </a:extLst>
              </a:tr>
              <a:tr h="375435">
                <a:tc>
                  <a:txBody>
                    <a:bodyPr/>
                    <a:lstStyle/>
                    <a:p>
                      <a:pPr algn="l"/>
                      <a:r>
                        <a:rPr lang="en-CA" sz="3000" b="0" dirty="0">
                          <a:solidFill>
                            <a:schemeClr val="tx1"/>
                          </a:solidFill>
                        </a:rPr>
                        <a:t>3</a:t>
                      </a:r>
                      <a:endParaRPr lang="en-US" sz="3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3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0914848"/>
                  </a:ext>
                </a:extLst>
              </a:tr>
              <a:tr h="375435">
                <a:tc>
                  <a:txBody>
                    <a:bodyPr/>
                    <a:lstStyle/>
                    <a:p>
                      <a:pPr algn="l"/>
                      <a:r>
                        <a:rPr lang="en-US" sz="3000" b="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3000" b="0" dirty="0">
                          <a:solidFill>
                            <a:schemeClr val="tx1"/>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437208"/>
                  </a:ext>
                </a:extLst>
              </a:tr>
              <a:tr h="375435">
                <a:tc>
                  <a:txBody>
                    <a:bodyPr/>
                    <a:lstStyle/>
                    <a:p>
                      <a:pPr algn="l"/>
                      <a:r>
                        <a:rPr lang="en-US" sz="3000" b="0"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3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0234557"/>
                  </a:ext>
                </a:extLst>
              </a:tr>
              <a:tr h="375435">
                <a:tc>
                  <a:txBody>
                    <a:bodyPr/>
                    <a:lstStyle/>
                    <a:p>
                      <a:pPr algn="l"/>
                      <a:r>
                        <a:rPr lang="en-US" sz="3000" b="0"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3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2877600"/>
                  </a:ext>
                </a:extLst>
              </a:tr>
            </a:tbl>
          </a:graphicData>
        </a:graphic>
      </p:graphicFrame>
    </p:spTree>
    <p:extLst>
      <p:ext uri="{BB962C8B-B14F-4D97-AF65-F5344CB8AC3E}">
        <p14:creationId xmlns:p14="http://schemas.microsoft.com/office/powerpoint/2010/main" val="186060971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4BFCB-F4F0-1EAB-CC5B-9D5C68DCDB2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B6B6D67-C807-95B5-2D1E-28B56C89F4DF}"/>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D8C8DD65-D43E-D0EE-CDCD-82147917D63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F0C549FD-E2E9-F1A9-67AB-B4410DEF2D5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6465DBE-D869-466D-7D0F-C5C934815B0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46921FA5-F03F-72FC-3B66-73B4F159881B}"/>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PATTERNS &amp; ALGEBRA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8830A550-16FD-39D7-D021-AB01727FB079}"/>
              </a:ext>
            </a:extLst>
          </p:cNvPr>
          <p:cNvSpPr>
            <a:spLocks noChangeArrowheads="1"/>
          </p:cNvSpPr>
          <p:nvPr/>
        </p:nvSpPr>
        <p:spPr bwMode="auto">
          <a:xfrm>
            <a:off x="284210" y="1639922"/>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 What number could be used to replace the question marks on the balance scale? Write an equation to represent the picture.</a:t>
            </a:r>
          </a:p>
        </p:txBody>
      </p:sp>
      <p:pic>
        <p:nvPicPr>
          <p:cNvPr id="3" name="Picture 2">
            <a:extLst>
              <a:ext uri="{FF2B5EF4-FFF2-40B4-BE49-F238E27FC236}">
                <a16:creationId xmlns:a16="http://schemas.microsoft.com/office/drawing/2014/main" id="{7339AB52-8CEC-389C-E4A7-ED293147F8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524" y="2770577"/>
            <a:ext cx="6768303" cy="2238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94791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41B74-9DCE-4F1E-E09B-4D3F11151B0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A7FEEDC-FA52-FC89-AF76-FC388648C870}"/>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1B09891B-6152-4B64-3073-FE3181D5AC0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DFB0E958-DB26-5F30-139B-0998B23AB9F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0ED3771-7CA4-3860-66BE-0EA7B47274D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4585F3C4-F03C-C669-3D9B-FC490E187EA6}"/>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PATTERNS &amp; ALGEBRA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1AE45D31-58D2-3C93-7E4D-DA56C6716B22}"/>
              </a:ext>
            </a:extLst>
          </p:cNvPr>
          <p:cNvSpPr>
            <a:spLocks noChangeArrowheads="1"/>
          </p:cNvSpPr>
          <p:nvPr/>
        </p:nvSpPr>
        <p:spPr bwMode="auto">
          <a:xfrm>
            <a:off x="448631" y="1823608"/>
            <a:ext cx="11532815"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3. Fill in the missing numbers in the equations.</a:t>
            </a:r>
          </a:p>
          <a:p>
            <a:pPr marL="342900" marR="0" lvl="0" indent="-342900" algn="l" defTabSz="914400" rtl="0" eaLnBrk="0" fontAlgn="base" latinLnBrk="0" hangingPunct="0">
              <a:lnSpc>
                <a:spcPct val="100000"/>
              </a:lnSpc>
              <a:spcBef>
                <a:spcPct val="0"/>
              </a:spcBef>
              <a:spcAft>
                <a:spcPct val="0"/>
              </a:spcAft>
              <a:buClrTx/>
              <a:buSzTx/>
              <a:buFontTx/>
              <a:buAutoNum type="alphaLcParenR"/>
              <a:tabLst>
                <a:tab pos="457200" algn="l"/>
              </a:tabLst>
              <a:defRPr/>
            </a:pPr>
            <a:r>
              <a:rPr kumimoji="0" lang="en-CA"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14 - ⬜️ = 7          </a:t>
            </a:r>
          </a:p>
          <a:p>
            <a:pPr marL="342900" marR="0" lvl="0" indent="-342900" algn="l" defTabSz="914400" rtl="0" eaLnBrk="0" fontAlgn="base" latinLnBrk="0" hangingPunct="0">
              <a:lnSpc>
                <a:spcPct val="100000"/>
              </a:lnSpc>
              <a:spcBef>
                <a:spcPct val="0"/>
              </a:spcBef>
              <a:spcAft>
                <a:spcPct val="0"/>
              </a:spcAft>
              <a:buClrTx/>
              <a:buSzTx/>
              <a:buFontTx/>
              <a:buAutoNum type="alphaLcParenR"/>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Tx/>
              <a:buAutoNum type="alphaLcParenR"/>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Tx/>
              <a:buAutoNum type="alphaLcParenR"/>
              <a:tabLst>
                <a:tab pos="457200" algn="l"/>
              </a:tabLst>
              <a:defRPr/>
            </a:pPr>
            <a:r>
              <a:rPr kumimoji="0" lang="en-CA"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x 5 = 25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Tx/>
              <a:buAutoNum type="alphaLcParenR"/>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   36 = 9 + ⬜️</a:t>
            </a:r>
          </a:p>
        </p:txBody>
      </p:sp>
    </p:spTree>
    <p:extLst>
      <p:ext uri="{BB962C8B-B14F-4D97-AF65-F5344CB8AC3E}">
        <p14:creationId xmlns:p14="http://schemas.microsoft.com/office/powerpoint/2010/main" val="175239856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E8D3C-6B62-B28C-6088-AC3A30DA051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A3BCF90-7CA6-7F11-F138-CB4108929CF4}"/>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B54A36EA-5557-1211-6823-64F5CB2BEDB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BC399DEA-54EC-C377-87AF-D7B19E627EC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86FC8D3-5E44-4420-F5D7-4D9E47135F8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FA1AC3B5-CEA7-AF0B-9E24-8A267103945B}"/>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PATTERNS &amp; ALGEBRA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281DF336-76DD-B907-BDF5-D82150A6F139}"/>
              </a:ext>
            </a:extLst>
          </p:cNvPr>
          <p:cNvSpPr>
            <a:spLocks noChangeArrowheads="1"/>
          </p:cNvSpPr>
          <p:nvPr/>
        </p:nvSpPr>
        <p:spPr bwMode="auto">
          <a:xfrm>
            <a:off x="437660" y="1931422"/>
            <a:ext cx="1153281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4. Eli is collecting eggs from his chickens. He collects 12 eggs to fill an egg carton.  The first chicken has 4 eggs, the second chicken has 3 eggs and the third chicken has 1 egg.  How many eggs must the fourth chicken have to fill the carton? Write an equation to represent the problem.</a:t>
            </a:r>
          </a:p>
        </p:txBody>
      </p:sp>
    </p:spTree>
    <p:extLst>
      <p:ext uri="{BB962C8B-B14F-4D97-AF65-F5344CB8AC3E}">
        <p14:creationId xmlns:p14="http://schemas.microsoft.com/office/powerpoint/2010/main" val="367912575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F627E-FEC6-33DA-C574-2F307765D67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6B61452-1809-82D2-7D06-7BDB181DE16A}"/>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1B7A74DB-F058-3A4C-BFAD-E63E889DEC5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E575F6BB-36EF-F3EE-7990-6187C4B1862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5342B19-B4B3-4101-BD8D-7D582178A5C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8877310F-45C9-2145-4D83-40B9B4C3CD1F}"/>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PATTERNS &amp; ALGEBRA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8371D43A-A828-3C98-6959-D24228F86404}"/>
              </a:ext>
            </a:extLst>
          </p:cNvPr>
          <p:cNvSpPr>
            <a:spLocks noChangeArrowheads="1"/>
          </p:cNvSpPr>
          <p:nvPr/>
        </p:nvSpPr>
        <p:spPr bwMode="auto">
          <a:xfrm>
            <a:off x="437660" y="1852841"/>
            <a:ext cx="1153281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5. Darian wants to sort her beads into groups of 10.  If she has 120 beads, how many boxes will she need to hold all the groups? Write an equation to represent the problem.</a:t>
            </a:r>
          </a:p>
        </p:txBody>
      </p:sp>
    </p:spTree>
    <p:extLst>
      <p:ext uri="{BB962C8B-B14F-4D97-AF65-F5344CB8AC3E}">
        <p14:creationId xmlns:p14="http://schemas.microsoft.com/office/powerpoint/2010/main" val="229668295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95B66-0461-90A8-E6F5-B9DB6DE5A25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8EF2C64-9FD5-D30E-55E0-C58AE5A92C60}"/>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4005C491-BE45-682D-DFC0-154A8068A05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0E949B6E-FBC7-723C-AD2D-88BE90A322E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84F74E5-0163-1FEF-1F36-FCDB6F20296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2A8165B7-8A89-86A6-D11E-638417C9AF54}"/>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PATTERNS &amp; ALGEBRA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E4F2F8DA-7D5A-485B-E948-5A63E51F9C01}"/>
              </a:ext>
            </a:extLst>
          </p:cNvPr>
          <p:cNvSpPr>
            <a:spLocks noChangeArrowheads="1"/>
          </p:cNvSpPr>
          <p:nvPr/>
        </p:nvSpPr>
        <p:spPr bwMode="auto">
          <a:xfrm>
            <a:off x="437660" y="1852841"/>
            <a:ext cx="1153281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6. a) Create an increasing pattern. Describe the pattern rule.</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 Create a decreasing pattern. Describe the pattern rule.</a:t>
            </a:r>
          </a:p>
        </p:txBody>
      </p:sp>
    </p:spTree>
    <p:extLst>
      <p:ext uri="{BB962C8B-B14F-4D97-AF65-F5344CB8AC3E}">
        <p14:creationId xmlns:p14="http://schemas.microsoft.com/office/powerpoint/2010/main" val="231166060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31E3E-337D-7BF6-F1EE-50839775771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115B4DF-1812-6EE0-0D24-1F33032BD153}"/>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3582DA38-A16F-9091-B5E1-0C0FF580D3F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A23CA69F-89BD-165E-B5D4-AA230D4BF0A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402BAB8-22FE-1E69-60A3-7F68A54A245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BB7C4CBC-EF16-629D-14E1-1752FA62150D}"/>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PATTERNS &amp; ALGEBRA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7792AD54-2099-B143-BC79-D6A4EAD8A433}"/>
              </a:ext>
            </a:extLst>
          </p:cNvPr>
          <p:cNvSpPr>
            <a:spLocks noChangeArrowheads="1"/>
          </p:cNvSpPr>
          <p:nvPr/>
        </p:nvSpPr>
        <p:spPr bwMode="auto">
          <a:xfrm>
            <a:off x="437660" y="2068285"/>
            <a:ext cx="1153281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7. Describe the patterns below. Draw step 4.</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 </a:t>
            </a:r>
          </a:p>
        </p:txBody>
      </p:sp>
      <p:pic>
        <p:nvPicPr>
          <p:cNvPr id="2" name="Picture 1">
            <a:extLst>
              <a:ext uri="{FF2B5EF4-FFF2-40B4-BE49-F238E27FC236}">
                <a16:creationId xmlns:a16="http://schemas.microsoft.com/office/drawing/2014/main" id="{8703F68C-9E94-0DB1-2C3F-37A1AF049BAD}"/>
              </a:ext>
            </a:extLst>
          </p:cNvPr>
          <p:cNvPicPr>
            <a:picLocks noChangeAspect="1"/>
          </p:cNvPicPr>
          <p:nvPr/>
        </p:nvPicPr>
        <p:blipFill>
          <a:blip r:embed="rId3"/>
          <a:stretch>
            <a:fillRect/>
          </a:stretch>
        </p:blipFill>
        <p:spPr>
          <a:xfrm>
            <a:off x="831605" y="2760782"/>
            <a:ext cx="6393358" cy="1785533"/>
          </a:xfrm>
          <a:prstGeom prst="rect">
            <a:avLst/>
          </a:prstGeom>
        </p:spPr>
      </p:pic>
    </p:spTree>
    <p:extLst>
      <p:ext uri="{BB962C8B-B14F-4D97-AF65-F5344CB8AC3E}">
        <p14:creationId xmlns:p14="http://schemas.microsoft.com/office/powerpoint/2010/main" val="266819749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90D12-940B-D7CE-BC75-C6C35E3A7E2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6D93DE6-9147-658E-0D64-ED3A2CF364EC}"/>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A39392F3-6175-85C6-5C97-47B9249F0C5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21642119-B53A-6028-7B1F-4EC4A30F0D7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D4504D2-3AAC-5412-D5EF-B542D4598CE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63E53380-5D77-506B-73E8-DE488EA2B861}"/>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PATTERNS &amp; ALGEBRA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E4ECAAED-D3D3-AF3C-EEC1-3656038B1255}"/>
              </a:ext>
            </a:extLst>
          </p:cNvPr>
          <p:cNvSpPr>
            <a:spLocks noChangeArrowheads="1"/>
          </p:cNvSpPr>
          <p:nvPr/>
        </p:nvSpPr>
        <p:spPr bwMode="auto">
          <a:xfrm>
            <a:off x="437660" y="2068285"/>
            <a:ext cx="1153281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7. Describe the patterns below. Draw step 4.</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 </a:t>
            </a:r>
          </a:p>
        </p:txBody>
      </p:sp>
      <p:pic>
        <p:nvPicPr>
          <p:cNvPr id="3" name="Picture 2">
            <a:extLst>
              <a:ext uri="{FF2B5EF4-FFF2-40B4-BE49-F238E27FC236}">
                <a16:creationId xmlns:a16="http://schemas.microsoft.com/office/drawing/2014/main" id="{E76E2693-6B1D-45F7-E88A-D7727AF1F4DE}"/>
              </a:ext>
            </a:extLst>
          </p:cNvPr>
          <p:cNvPicPr>
            <a:picLocks noChangeAspect="1"/>
          </p:cNvPicPr>
          <p:nvPr/>
        </p:nvPicPr>
        <p:blipFill>
          <a:blip r:embed="rId3"/>
          <a:stretch>
            <a:fillRect/>
          </a:stretch>
        </p:blipFill>
        <p:spPr>
          <a:xfrm>
            <a:off x="1018288" y="2760782"/>
            <a:ext cx="6376425" cy="3193065"/>
          </a:xfrm>
          <a:prstGeom prst="rect">
            <a:avLst/>
          </a:prstGeom>
        </p:spPr>
      </p:pic>
    </p:spTree>
    <p:extLst>
      <p:ext uri="{BB962C8B-B14F-4D97-AF65-F5344CB8AC3E}">
        <p14:creationId xmlns:p14="http://schemas.microsoft.com/office/powerpoint/2010/main" val="153439330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56FE9-4FB2-658A-2C28-55280308ADB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BD76F5E-D85E-16D5-71E2-79F9D28C5FB7}"/>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65C1FBD6-86CD-EF5D-A0D7-FDC63A91EE5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85B022EC-62D0-0314-AE8B-98D94FC39E2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452AA27-01A0-F9DA-915D-16A911E3BD5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16BD240A-1D17-451E-5549-C9FD8F314E57}"/>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PATTERNS &amp; ALGEBRA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25CAEFD7-A657-A8AD-D7A7-3EBF14C9C907}"/>
              </a:ext>
            </a:extLst>
          </p:cNvPr>
          <p:cNvSpPr>
            <a:spLocks noChangeArrowheads="1"/>
          </p:cNvSpPr>
          <p:nvPr/>
        </p:nvSpPr>
        <p:spPr bwMode="auto">
          <a:xfrm>
            <a:off x="437660" y="1852841"/>
            <a:ext cx="1153281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8. Create a pattern where the 3rd term has 9 objects.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Create a different pattern where the 3rd term is still 9.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Describe your patterns.</a:t>
            </a:r>
          </a:p>
        </p:txBody>
      </p:sp>
    </p:spTree>
    <p:extLst>
      <p:ext uri="{BB962C8B-B14F-4D97-AF65-F5344CB8AC3E}">
        <p14:creationId xmlns:p14="http://schemas.microsoft.com/office/powerpoint/2010/main" val="2908950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074CA-60C0-8414-593F-23798438B4D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6572C49-E135-216A-56D6-4E30BE324A0C}"/>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B8A7D39C-004C-41ED-3D89-7617B70348D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B7F77C1D-9F93-05DC-43F3-19D80602854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8AE3A9E-7F4D-5F44-715B-EE161E550DB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3D56B448-EC1F-9C44-FBCD-7AF30E0F674B}"/>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44F2EC2F-EA49-C254-F248-D6EF3B50E395}"/>
              </a:ext>
            </a:extLst>
          </p:cNvPr>
          <p:cNvSpPr>
            <a:spLocks noChangeArrowheads="1"/>
          </p:cNvSpPr>
          <p:nvPr/>
        </p:nvSpPr>
        <p:spPr bwMode="auto">
          <a:xfrm>
            <a:off x="861407" y="2468873"/>
            <a:ext cx="1153281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11. Complete:</a:t>
            </a:r>
          </a:p>
          <a:p>
            <a:endParaRPr lang="en-CA" sz="2800" dirty="0"/>
          </a:p>
          <a:p>
            <a:r>
              <a:rPr lang="en-CA" sz="2800" dirty="0"/>
              <a:t>6 342 = 6 000 + _______ + 40 + _______</a:t>
            </a:r>
          </a:p>
        </p:txBody>
      </p:sp>
    </p:spTree>
    <p:extLst>
      <p:ext uri="{BB962C8B-B14F-4D97-AF65-F5344CB8AC3E}">
        <p14:creationId xmlns:p14="http://schemas.microsoft.com/office/powerpoint/2010/main" val="352613044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5B4F1-CEDA-D8C3-6A66-CD3B4CAACD4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5EB9772-B421-5C38-EA5A-955F994AE66C}"/>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2EB8112B-BFC2-E9A0-14EE-4904E92AB51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BE33F4A4-D293-1C3E-2BF6-98B33F735C4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240FF3F-60C2-4C63-399C-B42E70E1726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4C2239B4-DC3F-E84B-DC81-575248465D3D}"/>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PATTERNS &amp; ALGEBRA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C674BA3C-0019-6C59-FBFF-5C231B6200F8}"/>
              </a:ext>
            </a:extLst>
          </p:cNvPr>
          <p:cNvSpPr>
            <a:spLocks noChangeArrowheads="1"/>
          </p:cNvSpPr>
          <p:nvPr/>
        </p:nvSpPr>
        <p:spPr bwMode="auto">
          <a:xfrm>
            <a:off x="437660" y="2068285"/>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9. Use a T-chart to predict the 10th term in the patterns above.</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4339089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F1308-E0F6-C233-9979-5F2309EBDE5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1595183-0A3C-A548-BA2A-CE835BFD6C13}"/>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DEB4A23D-8DA8-C1A0-7A67-83A7773181F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A341EA7F-EA35-AD7F-9FEA-4943D6BA14F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0FB8791-731B-42CE-2AEA-B7313C70B58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56C3FA7A-D4DB-8F2D-D7B3-3C74BA1E30FF}"/>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PATTERNS &amp; ALGEBRA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9C1E5C27-7223-ECF3-9512-ABF43799CEF6}"/>
              </a:ext>
            </a:extLst>
          </p:cNvPr>
          <p:cNvSpPr>
            <a:spLocks noChangeArrowheads="1"/>
          </p:cNvSpPr>
          <p:nvPr/>
        </p:nvSpPr>
        <p:spPr bwMode="auto">
          <a:xfrm>
            <a:off x="530426" y="2054531"/>
            <a:ext cx="115328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10. Create a fact family that includes the number 12.</a:t>
            </a:r>
          </a:p>
        </p:txBody>
      </p:sp>
    </p:spTree>
    <p:extLst>
      <p:ext uri="{BB962C8B-B14F-4D97-AF65-F5344CB8AC3E}">
        <p14:creationId xmlns:p14="http://schemas.microsoft.com/office/powerpoint/2010/main" val="157462602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2D847A0-4A81-262D-F907-A05196275076}"/>
            </a:ext>
          </a:extLst>
        </p:cNvPr>
        <p:cNvGrpSpPr/>
        <p:nvPr/>
      </p:nvGrpSpPr>
      <p:grpSpPr>
        <a:xfrm>
          <a:off x="0" y="0"/>
          <a:ext cx="0" cy="0"/>
          <a:chOff x="0" y="0"/>
          <a:chExt cx="0" cy="0"/>
        </a:xfrm>
      </p:grpSpPr>
      <p:sp>
        <p:nvSpPr>
          <p:cNvPr id="16" name="Text Box 2">
            <a:extLst>
              <a:ext uri="{FF2B5EF4-FFF2-40B4-BE49-F238E27FC236}">
                <a16:creationId xmlns:a16="http://schemas.microsoft.com/office/drawing/2014/main" id="{3D60BFC6-A836-6BE4-BC36-89DE786CCCAA}"/>
              </a:ext>
            </a:extLst>
          </p:cNvPr>
          <p:cNvSpPr txBox="1"/>
          <p:nvPr/>
        </p:nvSpPr>
        <p:spPr>
          <a:xfrm>
            <a:off x="1201678" y="2448151"/>
            <a:ext cx="9788643"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00" cap="none" spc="0" normalizeH="0" baseline="0" noProof="0" dirty="0">
                <a:ln>
                  <a:noFill/>
                </a:ln>
                <a:solidFill>
                  <a:prstClr val="white"/>
                </a:solidFill>
                <a:effectLst/>
                <a:uLnTx/>
                <a:uFillTx/>
                <a:latin typeface="Aptos Display" panose="02110004020202020204"/>
                <a:ea typeface="Aptos" panose="020B0004020202020204" pitchFamily="34" charset="0"/>
                <a:cs typeface="Times New Roman" panose="02020603050405020304" pitchFamily="18" charset="0"/>
              </a:rPr>
              <a:t>GRADE 4 PRACTICE QUESTIONS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6000" b="1" i="0" u="none" strike="noStrike" kern="100" cap="none" spc="0" normalizeH="0" baseline="0" noProof="0" dirty="0">
                <a:ln>
                  <a:noFill/>
                </a:ln>
                <a:solidFill>
                  <a:prstClr val="white"/>
                </a:solidFill>
                <a:effectLst/>
                <a:uLnTx/>
                <a:uFillTx/>
                <a:latin typeface="Aptos Display" panose="02110004020202020204"/>
                <a:ea typeface="Aptos" panose="020B0004020202020204" pitchFamily="34" charset="0"/>
                <a:cs typeface="Times New Roman" panose="02020603050405020304" pitchFamily="18" charset="0"/>
              </a:rPr>
              <a:t>DATA &amp; PROBABILITY</a:t>
            </a:r>
          </a:p>
        </p:txBody>
      </p:sp>
      <p:grpSp>
        <p:nvGrpSpPr>
          <p:cNvPr id="3" name="Group 2">
            <a:extLst>
              <a:ext uri="{FF2B5EF4-FFF2-40B4-BE49-F238E27FC236}">
                <a16:creationId xmlns:a16="http://schemas.microsoft.com/office/drawing/2014/main" id="{4F1AE37F-008D-6CB6-9A11-3B5696DF3F92}"/>
              </a:ext>
            </a:extLst>
          </p:cNvPr>
          <p:cNvGrpSpPr/>
          <p:nvPr/>
        </p:nvGrpSpPr>
        <p:grpSpPr>
          <a:xfrm>
            <a:off x="271077" y="91715"/>
            <a:ext cx="4920331" cy="1422087"/>
            <a:chOff x="2430532" y="761755"/>
            <a:chExt cx="6267545" cy="2222462"/>
          </a:xfrm>
        </p:grpSpPr>
        <p:pic>
          <p:nvPicPr>
            <p:cNvPr id="8" name="Picture 7" descr="A black and white logo&#10;&#10;AI-generated content may be incorrect.">
              <a:extLst>
                <a:ext uri="{FF2B5EF4-FFF2-40B4-BE49-F238E27FC236}">
                  <a16:creationId xmlns:a16="http://schemas.microsoft.com/office/drawing/2014/main" id="{ABDC16EB-4683-B711-B88D-4323416EC385}"/>
                </a:ext>
              </a:extLst>
            </p:cNvPr>
            <p:cNvPicPr>
              <a:picLocks noChangeAspect="1"/>
            </p:cNvPicPr>
            <p:nvPr/>
          </p:nvPicPr>
          <p:blipFill>
            <a:blip r:embed="rId2"/>
            <a:srcRect t="27729" r="75903" b="47306"/>
            <a:stretch>
              <a:fillRect/>
            </a:stretch>
          </p:blipFill>
          <p:spPr>
            <a:xfrm>
              <a:off x="2430532" y="761755"/>
              <a:ext cx="1895764" cy="2222462"/>
            </a:xfrm>
            <a:prstGeom prst="rect">
              <a:avLst/>
            </a:prstGeom>
          </p:spPr>
        </p:pic>
        <p:sp>
          <p:nvSpPr>
            <p:cNvPr id="9" name="Text Box 2">
              <a:extLst>
                <a:ext uri="{FF2B5EF4-FFF2-40B4-BE49-F238E27FC236}">
                  <a16:creationId xmlns:a16="http://schemas.microsoft.com/office/drawing/2014/main" id="{7BD507BF-25A7-B39C-0C41-4FD6FF3B5A28}"/>
                </a:ext>
              </a:extLst>
            </p:cNvPr>
            <p:cNvSpPr txBox="1"/>
            <p:nvPr/>
          </p:nvSpPr>
          <p:spPr>
            <a:xfrm>
              <a:off x="4330716" y="2139177"/>
              <a:ext cx="436293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pic>
          <p:nvPicPr>
            <p:cNvPr id="2" name="Picture 1" descr="A black and white logo&#10;&#10;AI-generated content may be incorrect.">
              <a:extLst>
                <a:ext uri="{FF2B5EF4-FFF2-40B4-BE49-F238E27FC236}">
                  <a16:creationId xmlns:a16="http://schemas.microsoft.com/office/drawing/2014/main" id="{EF1E88EB-0C84-75B5-658B-FC353DE7E67A}"/>
                </a:ext>
              </a:extLst>
            </p:cNvPr>
            <p:cNvPicPr>
              <a:picLocks noChangeAspect="1"/>
            </p:cNvPicPr>
            <p:nvPr/>
          </p:nvPicPr>
          <p:blipFill>
            <a:blip r:embed="rId2"/>
            <a:srcRect l="23285" t="37318" r="5666" b="51187"/>
            <a:stretch>
              <a:fillRect/>
            </a:stretch>
          </p:blipFill>
          <p:spPr>
            <a:xfrm>
              <a:off x="4326296" y="1472798"/>
              <a:ext cx="4371781" cy="800375"/>
            </a:xfrm>
            <a:prstGeom prst="rect">
              <a:avLst/>
            </a:prstGeom>
          </p:spPr>
        </p:pic>
      </p:grpSp>
    </p:spTree>
    <p:extLst>
      <p:ext uri="{BB962C8B-B14F-4D97-AF65-F5344CB8AC3E}">
        <p14:creationId xmlns:p14="http://schemas.microsoft.com/office/powerpoint/2010/main" val="47397955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F37CC-9A25-A797-C164-2F0CFEC1884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DF0FAF7-AE20-A474-7A35-EABE064AA3C0}"/>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4D644E0A-698F-932D-4D14-6A5E7F8D6B9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3BCA0515-49E3-30FF-5192-7391D951995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95625DF-A1D8-3209-0D52-05785B7A205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4481E773-2817-1C0F-C443-5291315C81A5}"/>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DATA &amp; PROBABILITY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335C0892-545F-B1E3-1FBF-099EB2FE0E99}"/>
              </a:ext>
            </a:extLst>
          </p:cNvPr>
          <p:cNvSpPr>
            <a:spLocks noChangeArrowheads="1"/>
          </p:cNvSpPr>
          <p:nvPr/>
        </p:nvSpPr>
        <p:spPr bwMode="auto">
          <a:xfrm>
            <a:off x="374976" y="2050500"/>
            <a:ext cx="11532815"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 You are rolling a regular 6-sided die.  Use the words certain, impossible or possible to answer the questions.</a:t>
            </a:r>
          </a:p>
          <a:p>
            <a:pPr marL="228600" marR="0" lvl="0" indent="-2286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You will get an even number.</a:t>
            </a:r>
          </a:p>
          <a:p>
            <a:pPr marL="228600" marR="0" lvl="0" indent="-2286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You will get a number between 1 and 6.</a:t>
            </a:r>
          </a:p>
          <a:p>
            <a:pPr marL="228600" marR="0" lvl="0" indent="-2286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You will get a 10.</a:t>
            </a:r>
          </a:p>
        </p:txBody>
      </p:sp>
    </p:spTree>
    <p:extLst>
      <p:ext uri="{BB962C8B-B14F-4D97-AF65-F5344CB8AC3E}">
        <p14:creationId xmlns:p14="http://schemas.microsoft.com/office/powerpoint/2010/main" val="181463676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080AC-5448-0D22-1394-470ECDA1933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B14D4F4-76B5-ED48-A8A8-083E66DAD8CD}"/>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38AA5D15-D316-CC6D-CCDC-3272502E733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EAC9795B-933E-0352-EE0C-22EF9A33946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3B5F241-B1E4-D06B-E1F0-18CDE7A7380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D7D40226-EDED-D104-8878-883874AFE3B7}"/>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DATA &amp; PROBABILITY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36DF7A3D-8F98-1F41-47E5-0E921A1118F1}"/>
              </a:ext>
            </a:extLst>
          </p:cNvPr>
          <p:cNvSpPr>
            <a:spLocks noChangeArrowheads="1"/>
          </p:cNvSpPr>
          <p:nvPr/>
        </p:nvSpPr>
        <p:spPr bwMode="auto">
          <a:xfrm>
            <a:off x="284210" y="1852841"/>
            <a:ext cx="8382944"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 You are using this colour spinner.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Use the words unlikely, less likely, more likely or equally likely to answer the questions.</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You will land on yellow five times in a row.</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You will land on a warm colour (red, yellow pink) instead of a cool colour (green, turquoise, blue).</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You will land on a primary colour (red, yellow, blue) instead of a secondary colour (green).</a:t>
            </a:r>
          </a:p>
        </p:txBody>
      </p:sp>
      <p:pic>
        <p:nvPicPr>
          <p:cNvPr id="2" name="Picture 2">
            <a:extLst>
              <a:ext uri="{FF2B5EF4-FFF2-40B4-BE49-F238E27FC236}">
                <a16:creationId xmlns:a16="http://schemas.microsoft.com/office/drawing/2014/main" id="{CC24CD9D-E378-621A-EAD6-4A9142F7ED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4264" y="2076074"/>
            <a:ext cx="3613526" cy="3613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36108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9D3BB-3BBF-974A-96CF-4C5CD9A65DD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362A400-FDE0-B00A-585C-5B4C4295640A}"/>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AEF688A0-666D-C0D7-C037-1E8CFEFA5C4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021523E4-5C40-30C9-AB36-28A66645D78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78C61EE-CB74-1B03-605E-2A405FC2E90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9FCF7982-6DF9-37AB-347F-7EE8FAFB0F99}"/>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DATA &amp; PROBABILITY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A5E2BB1D-14A2-1958-E2D7-73EFF00081D2}"/>
              </a:ext>
            </a:extLst>
          </p:cNvPr>
          <p:cNvSpPr>
            <a:spLocks noChangeArrowheads="1"/>
          </p:cNvSpPr>
          <p:nvPr/>
        </p:nvSpPr>
        <p:spPr bwMode="auto">
          <a:xfrm>
            <a:off x="375785" y="1931422"/>
            <a:ext cx="1144043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3. Explain how pictographs and bar graphs are similar and how they are different.</a:t>
            </a:r>
          </a:p>
        </p:txBody>
      </p:sp>
    </p:spTree>
    <p:extLst>
      <p:ext uri="{BB962C8B-B14F-4D97-AF65-F5344CB8AC3E}">
        <p14:creationId xmlns:p14="http://schemas.microsoft.com/office/powerpoint/2010/main" val="243962449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C39F0-91BC-69D3-4DD9-26E9D8BB346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3C695D6-8D51-9E52-1835-33A163FFFA43}"/>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B2DA21FE-55B2-115A-BC29-86DDC94AB54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B3E83C63-4213-1903-E7A5-A0EF19C9FDF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12BE8D6-8DD3-6F25-8DB9-131869F1D5C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1513D411-37F5-7635-7E57-40DEC145918D}"/>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DATA &amp; PROBABILITY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FC902BB9-00FD-E922-C14B-C4694F1B6C46}"/>
              </a:ext>
            </a:extLst>
          </p:cNvPr>
          <p:cNvSpPr>
            <a:spLocks noChangeArrowheads="1"/>
          </p:cNvSpPr>
          <p:nvPr/>
        </p:nvSpPr>
        <p:spPr bwMode="auto">
          <a:xfrm>
            <a:off x="437660" y="1935941"/>
            <a:ext cx="474485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4. Create a pictograph using the data in the table below.  Make each symbol worth more than one animal.  What number is a good choice for the scale?</a:t>
            </a:r>
          </a:p>
        </p:txBody>
      </p:sp>
      <p:graphicFrame>
        <p:nvGraphicFramePr>
          <p:cNvPr id="2" name="Table 1">
            <a:extLst>
              <a:ext uri="{FF2B5EF4-FFF2-40B4-BE49-F238E27FC236}">
                <a16:creationId xmlns:a16="http://schemas.microsoft.com/office/drawing/2014/main" id="{004A4B4B-AC07-5157-FB1D-1798CFF5CD7B}"/>
              </a:ext>
            </a:extLst>
          </p:cNvPr>
          <p:cNvGraphicFramePr>
            <a:graphicFrameLocks noGrp="1"/>
          </p:cNvGraphicFramePr>
          <p:nvPr/>
        </p:nvGraphicFramePr>
        <p:xfrm>
          <a:off x="6096000" y="2196620"/>
          <a:ext cx="5349257" cy="3749040"/>
        </p:xfrm>
        <a:graphic>
          <a:graphicData uri="http://schemas.openxmlformats.org/drawingml/2006/table">
            <a:tbl>
              <a:tblPr firstRow="1" bandRow="1">
                <a:tableStyleId>{5C22544A-7EE6-4342-B048-85BDC9FD1C3A}</a:tableStyleId>
              </a:tblPr>
              <a:tblGrid>
                <a:gridCol w="2129414">
                  <a:extLst>
                    <a:ext uri="{9D8B030D-6E8A-4147-A177-3AD203B41FA5}">
                      <a16:colId xmlns:a16="http://schemas.microsoft.com/office/drawing/2014/main" val="3407143215"/>
                    </a:ext>
                  </a:extLst>
                </a:gridCol>
                <a:gridCol w="3219843">
                  <a:extLst>
                    <a:ext uri="{9D8B030D-6E8A-4147-A177-3AD203B41FA5}">
                      <a16:colId xmlns:a16="http://schemas.microsoft.com/office/drawing/2014/main" val="2356061146"/>
                    </a:ext>
                  </a:extLst>
                </a:gridCol>
              </a:tblGrid>
              <a:tr h="484540">
                <a:tc>
                  <a:txBody>
                    <a:bodyPr/>
                    <a:lstStyle/>
                    <a:p>
                      <a:pPr rtl="0" fontAlgn="t">
                        <a:buNone/>
                      </a:pPr>
                      <a:r>
                        <a:rPr lang="en-CA" sz="2800" b="1" i="0" u="none" strike="noStrike">
                          <a:solidFill>
                            <a:srgbClr val="000000"/>
                          </a:solidFill>
                          <a:effectLst/>
                          <a:latin typeface="Arial" panose="020B0604020202020204" pitchFamily="34" charset="0"/>
                        </a:rPr>
                        <a:t>Animal</a:t>
                      </a:r>
                      <a:endParaRPr lang="en-CA" sz="280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r>
                        <a:rPr lang="en-CA" sz="2800" b="1" i="0" u="none" strike="noStrike">
                          <a:solidFill>
                            <a:srgbClr val="000000"/>
                          </a:solidFill>
                          <a:effectLst/>
                          <a:latin typeface="Arial" panose="020B0604020202020204" pitchFamily="34" charset="0"/>
                        </a:rPr>
                        <a:t>Number in the Group</a:t>
                      </a:r>
                      <a:endParaRPr lang="en-CA" sz="280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412764"/>
                  </a:ext>
                </a:extLst>
              </a:tr>
              <a:tr h="454569">
                <a:tc>
                  <a:txBody>
                    <a:bodyPr/>
                    <a:lstStyle/>
                    <a:p>
                      <a:pPr rtl="0" fontAlgn="t">
                        <a:buNone/>
                      </a:pPr>
                      <a:r>
                        <a:rPr lang="en-CA" sz="2800" b="0" i="0" u="none" strike="noStrike">
                          <a:solidFill>
                            <a:srgbClr val="000000"/>
                          </a:solidFill>
                          <a:effectLst/>
                          <a:latin typeface="Arial" panose="020B0604020202020204" pitchFamily="34" charset="0"/>
                        </a:rPr>
                        <a:t>chickens</a:t>
                      </a:r>
                      <a:endParaRPr lang="en-CA" sz="280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r>
                        <a:rPr lang="en-CA" sz="2800" b="0" i="0" u="none" strike="noStrike">
                          <a:solidFill>
                            <a:srgbClr val="000000"/>
                          </a:solidFill>
                          <a:effectLst/>
                          <a:latin typeface="Arial" panose="020B0604020202020204" pitchFamily="34" charset="0"/>
                        </a:rPr>
                        <a:t>15</a:t>
                      </a:r>
                      <a:endParaRPr lang="en-CA" sz="280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5707697"/>
                  </a:ext>
                </a:extLst>
              </a:tr>
              <a:tr h="454569">
                <a:tc>
                  <a:txBody>
                    <a:bodyPr/>
                    <a:lstStyle/>
                    <a:p>
                      <a:pPr rtl="0" fontAlgn="t">
                        <a:buNone/>
                      </a:pPr>
                      <a:r>
                        <a:rPr lang="en-CA" sz="2800" b="0" i="0" u="none" strike="noStrike">
                          <a:solidFill>
                            <a:srgbClr val="000000"/>
                          </a:solidFill>
                          <a:effectLst/>
                          <a:latin typeface="Arial" panose="020B0604020202020204" pitchFamily="34" charset="0"/>
                        </a:rPr>
                        <a:t>dogs</a:t>
                      </a:r>
                      <a:endParaRPr lang="en-CA" sz="280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r>
                        <a:rPr lang="en-CA" sz="2800" b="0" i="0" u="none" strike="noStrike">
                          <a:solidFill>
                            <a:srgbClr val="000000"/>
                          </a:solidFill>
                          <a:effectLst/>
                          <a:latin typeface="Arial" panose="020B0604020202020204" pitchFamily="34" charset="0"/>
                        </a:rPr>
                        <a:t>3</a:t>
                      </a:r>
                      <a:endParaRPr lang="en-CA" sz="280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5669608"/>
                  </a:ext>
                </a:extLst>
              </a:tr>
              <a:tr h="454569">
                <a:tc>
                  <a:txBody>
                    <a:bodyPr/>
                    <a:lstStyle/>
                    <a:p>
                      <a:pPr rtl="0" fontAlgn="t">
                        <a:buNone/>
                      </a:pPr>
                      <a:r>
                        <a:rPr lang="en-CA" sz="2800" b="0" i="0" u="none" strike="noStrike">
                          <a:solidFill>
                            <a:srgbClr val="000000"/>
                          </a:solidFill>
                          <a:effectLst/>
                          <a:latin typeface="Arial" panose="020B0604020202020204" pitchFamily="34" charset="0"/>
                        </a:rPr>
                        <a:t>horses</a:t>
                      </a:r>
                      <a:endParaRPr lang="en-CA" sz="280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r>
                        <a:rPr lang="en-CA" sz="2800" b="0" i="0" u="none" strike="noStrike">
                          <a:solidFill>
                            <a:srgbClr val="000000"/>
                          </a:solidFill>
                          <a:effectLst/>
                          <a:latin typeface="Arial" panose="020B0604020202020204" pitchFamily="34" charset="0"/>
                        </a:rPr>
                        <a:t>6</a:t>
                      </a:r>
                      <a:endParaRPr lang="en-CA" sz="280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2212203"/>
                  </a:ext>
                </a:extLst>
              </a:tr>
              <a:tr h="454569">
                <a:tc>
                  <a:txBody>
                    <a:bodyPr/>
                    <a:lstStyle/>
                    <a:p>
                      <a:pPr rtl="0" fontAlgn="t">
                        <a:buNone/>
                      </a:pPr>
                      <a:r>
                        <a:rPr lang="en-CA" sz="2800" b="0" i="0" u="none" strike="noStrike">
                          <a:solidFill>
                            <a:srgbClr val="000000"/>
                          </a:solidFill>
                          <a:effectLst/>
                          <a:latin typeface="Arial" panose="020B0604020202020204" pitchFamily="34" charset="0"/>
                        </a:rPr>
                        <a:t>cows</a:t>
                      </a:r>
                      <a:endParaRPr lang="en-CA" sz="280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r>
                        <a:rPr lang="en-CA" sz="2800" b="0" i="0" u="none" strike="noStrike">
                          <a:solidFill>
                            <a:srgbClr val="000000"/>
                          </a:solidFill>
                          <a:effectLst/>
                          <a:latin typeface="Arial" panose="020B0604020202020204" pitchFamily="34" charset="0"/>
                        </a:rPr>
                        <a:t>12</a:t>
                      </a:r>
                      <a:endParaRPr lang="en-CA" sz="280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3408012"/>
                  </a:ext>
                </a:extLst>
              </a:tr>
              <a:tr h="454569">
                <a:tc>
                  <a:txBody>
                    <a:bodyPr/>
                    <a:lstStyle/>
                    <a:p>
                      <a:pPr rtl="0" fontAlgn="t">
                        <a:buNone/>
                      </a:pPr>
                      <a:r>
                        <a:rPr lang="en-CA" sz="2800" b="0" i="0" u="none" strike="noStrike">
                          <a:solidFill>
                            <a:srgbClr val="000000"/>
                          </a:solidFill>
                          <a:effectLst/>
                          <a:latin typeface="Arial" panose="020B0604020202020204" pitchFamily="34" charset="0"/>
                        </a:rPr>
                        <a:t>cats</a:t>
                      </a:r>
                      <a:endParaRPr lang="en-CA" sz="280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r>
                        <a:rPr lang="en-CA" sz="2800" b="0" i="0" u="none" strike="noStrike" dirty="0">
                          <a:solidFill>
                            <a:srgbClr val="000000"/>
                          </a:solidFill>
                          <a:effectLst/>
                          <a:latin typeface="Arial" panose="020B0604020202020204" pitchFamily="34" charset="0"/>
                        </a:rPr>
                        <a:t>1</a:t>
                      </a:r>
                      <a:endParaRPr lang="en-CA" sz="28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2176714"/>
                  </a:ext>
                </a:extLst>
              </a:tr>
            </a:tbl>
          </a:graphicData>
        </a:graphic>
      </p:graphicFrame>
    </p:spTree>
    <p:extLst>
      <p:ext uri="{BB962C8B-B14F-4D97-AF65-F5344CB8AC3E}">
        <p14:creationId xmlns:p14="http://schemas.microsoft.com/office/powerpoint/2010/main" val="317803700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FD240-3C2B-1822-1907-FE134D56E50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195F90B-DC89-201B-8816-C4EA483CC4D5}"/>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08F85222-1712-CF47-8CBF-B389AFDEE2C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1972FC13-21C4-78BF-0B7C-D3F20E709B4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A93ED56-F183-29BD-E5D5-B44364DB0D3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2BAAAE38-B141-31E0-E046-BDDE1D51FA46}"/>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DATA &amp; PROBABILITY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4BB8F0E0-C631-7AFF-B68E-D73A16724AB2}"/>
              </a:ext>
            </a:extLst>
          </p:cNvPr>
          <p:cNvSpPr>
            <a:spLocks noChangeArrowheads="1"/>
          </p:cNvSpPr>
          <p:nvPr/>
        </p:nvSpPr>
        <p:spPr bwMode="auto">
          <a:xfrm>
            <a:off x="437660" y="2151384"/>
            <a:ext cx="474485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5. Analyze the graph below.  What might be happening that would create the data? What title would you give the graph?</a:t>
            </a:r>
          </a:p>
        </p:txBody>
      </p:sp>
      <p:pic>
        <p:nvPicPr>
          <p:cNvPr id="7170" name="Picture 2">
            <a:extLst>
              <a:ext uri="{FF2B5EF4-FFF2-40B4-BE49-F238E27FC236}">
                <a16:creationId xmlns:a16="http://schemas.microsoft.com/office/drawing/2014/main" id="{6FDB3BBD-F080-70CC-7DEF-633CA7E841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3775" y="1907403"/>
            <a:ext cx="5443872" cy="400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83293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945EA-0A35-D819-2F65-65FC09DB254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3142F70-F2C5-39CD-1A66-9B5F7D6C9D3B}"/>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BFCEF3FF-A7C9-09B8-B68B-9ECFB7DB02D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F7202151-1E35-78BA-99E4-4D03C3CECF5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120256F-B094-6FFB-1A44-417AE0E7BEB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7D6E4783-0448-6AED-BC25-AC34DDF003F0}"/>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DATA &amp; PROBABILITY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2D8BCA20-C933-0F89-D30A-A10AF0B6EECC}"/>
              </a:ext>
            </a:extLst>
          </p:cNvPr>
          <p:cNvSpPr>
            <a:spLocks noChangeArrowheads="1"/>
          </p:cNvSpPr>
          <p:nvPr/>
        </p:nvSpPr>
        <p:spPr bwMode="auto">
          <a:xfrm>
            <a:off x="437660" y="2151384"/>
            <a:ext cx="474485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6. Four friends are practicing hitting baseballs.  They record their hits using tally marks. Create a bar graph using the tally data below.</a:t>
            </a:r>
          </a:p>
        </p:txBody>
      </p:sp>
      <p:sp>
        <p:nvSpPr>
          <p:cNvPr id="3" name="TextBox 2">
            <a:extLst>
              <a:ext uri="{FF2B5EF4-FFF2-40B4-BE49-F238E27FC236}">
                <a16:creationId xmlns:a16="http://schemas.microsoft.com/office/drawing/2014/main" id="{79384A3B-9C1F-0EFC-3A79-6213E88134C9}"/>
              </a:ext>
            </a:extLst>
          </p:cNvPr>
          <p:cNvSpPr txBox="1"/>
          <p:nvPr/>
        </p:nvSpPr>
        <p:spPr>
          <a:xfrm>
            <a:off x="10222939" y="5446893"/>
            <a:ext cx="222479" cy="449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43BE3735-2DFC-ADFC-7E2E-1B3479844C34}"/>
              </a:ext>
            </a:extLst>
          </p:cNvPr>
          <p:cNvPicPr>
            <a:picLocks noChangeAspect="1"/>
          </p:cNvPicPr>
          <p:nvPr/>
        </p:nvPicPr>
        <p:blipFill>
          <a:blip r:embed="rId3"/>
          <a:stretch>
            <a:fillRect/>
          </a:stretch>
        </p:blipFill>
        <p:spPr>
          <a:xfrm>
            <a:off x="5863455" y="1844417"/>
            <a:ext cx="4744855" cy="4122227"/>
          </a:xfrm>
          <a:prstGeom prst="rect">
            <a:avLst/>
          </a:prstGeom>
        </p:spPr>
      </p:pic>
    </p:spTree>
    <p:extLst>
      <p:ext uri="{BB962C8B-B14F-4D97-AF65-F5344CB8AC3E}">
        <p14:creationId xmlns:p14="http://schemas.microsoft.com/office/powerpoint/2010/main" val="196842979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DC8D3-BBCB-5E24-6AAD-BDF872C0726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759D50F-B121-F535-BB91-4B78F1BFB971}"/>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61B38883-DFD9-FCD8-3927-8295A797225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1455FCED-88AD-C86E-E204-9BD821F5276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E2F762B-B6C9-B6C5-A441-BD2FC176C83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FC2353A8-2928-F90D-2AEE-BCF5A8CCBD4F}"/>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DATA &amp; PROBABILITY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56E1250C-60FF-EA28-9FF7-A0216525AD64}"/>
              </a:ext>
            </a:extLst>
          </p:cNvPr>
          <p:cNvSpPr>
            <a:spLocks noChangeArrowheads="1"/>
          </p:cNvSpPr>
          <p:nvPr/>
        </p:nvSpPr>
        <p:spPr bwMode="auto">
          <a:xfrm>
            <a:off x="437660" y="2054531"/>
            <a:ext cx="1104314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7. What are 3 statements that you can make about the data in the graph you created in question 6?</a:t>
            </a:r>
          </a:p>
        </p:txBody>
      </p:sp>
      <p:sp>
        <p:nvSpPr>
          <p:cNvPr id="3" name="TextBox 2">
            <a:extLst>
              <a:ext uri="{FF2B5EF4-FFF2-40B4-BE49-F238E27FC236}">
                <a16:creationId xmlns:a16="http://schemas.microsoft.com/office/drawing/2014/main" id="{07847305-E82A-20DD-9A95-B00419C7C09C}"/>
              </a:ext>
            </a:extLst>
          </p:cNvPr>
          <p:cNvSpPr txBox="1"/>
          <p:nvPr/>
        </p:nvSpPr>
        <p:spPr>
          <a:xfrm>
            <a:off x="10222939" y="5446893"/>
            <a:ext cx="222479" cy="449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48556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F7907-4503-32E3-E523-8A5C31394A0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E8D5738-D75E-E74B-E04D-2CF723774491}"/>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4E57D63A-66F1-C57B-CA44-F351C4A5BAC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5CF66D8D-550F-ED31-01BC-08ED53ED830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DB58AB4-1140-BE77-AA06-C6CF151D0C1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507DBDD6-FAA1-0F27-2FD7-C821E097C7AE}"/>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B75699C0-F17F-A024-D289-9B84EDCB50C8}"/>
              </a:ext>
            </a:extLst>
          </p:cNvPr>
          <p:cNvSpPr>
            <a:spLocks noChangeArrowheads="1"/>
          </p:cNvSpPr>
          <p:nvPr/>
        </p:nvSpPr>
        <p:spPr bwMode="auto">
          <a:xfrm>
            <a:off x="659185" y="2736502"/>
            <a:ext cx="1153281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12. What number is:</a:t>
            </a:r>
          </a:p>
          <a:p>
            <a:endParaRPr lang="en-CA" sz="2800" dirty="0"/>
          </a:p>
          <a:p>
            <a:r>
              <a:rPr lang="en-CA" sz="2800" dirty="0"/>
              <a:t>5 thousands + 3 hundreds + 7 tens + 2 ones?</a:t>
            </a:r>
          </a:p>
        </p:txBody>
      </p:sp>
    </p:spTree>
    <p:extLst>
      <p:ext uri="{BB962C8B-B14F-4D97-AF65-F5344CB8AC3E}">
        <p14:creationId xmlns:p14="http://schemas.microsoft.com/office/powerpoint/2010/main" val="14867584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3C94E-7EAC-C74D-B013-D2E710C9290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D91AFF5-9F81-21E0-1C77-152B90EC2E5E}"/>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C6D1FFB7-B37E-9445-A7BA-E9AD27DB774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28B89C20-3EAD-B25C-BCF5-ED7F6127786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799A8D7-B88C-0E46-350D-C26025C7634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6303D01B-6E56-4887-C5F6-EF28259A3826}"/>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DATA &amp; PROBABILITY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B7885D4F-1A37-C61F-6061-E591AB0D54B4}"/>
              </a:ext>
            </a:extLst>
          </p:cNvPr>
          <p:cNvSpPr>
            <a:spLocks noChangeArrowheads="1"/>
          </p:cNvSpPr>
          <p:nvPr/>
        </p:nvSpPr>
        <p:spPr bwMode="auto">
          <a:xfrm>
            <a:off x="437660" y="2054531"/>
            <a:ext cx="1104314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8. Write 3 different questions that you could ask to collect tallies in order to make a bar graph.</a:t>
            </a:r>
          </a:p>
        </p:txBody>
      </p:sp>
      <p:sp>
        <p:nvSpPr>
          <p:cNvPr id="3" name="TextBox 2">
            <a:extLst>
              <a:ext uri="{FF2B5EF4-FFF2-40B4-BE49-F238E27FC236}">
                <a16:creationId xmlns:a16="http://schemas.microsoft.com/office/drawing/2014/main" id="{7E11C12F-8279-9D50-7E65-4A9A1ACE1625}"/>
              </a:ext>
            </a:extLst>
          </p:cNvPr>
          <p:cNvSpPr txBox="1"/>
          <p:nvPr/>
        </p:nvSpPr>
        <p:spPr>
          <a:xfrm>
            <a:off x="10222939" y="5446893"/>
            <a:ext cx="222479" cy="449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5722133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0D300-2323-4418-DB45-A886DD40B66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A01B8FF-3ECA-CD25-4C25-DC39A8B24202}"/>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5DF091FC-5594-C601-6B65-D97C681E35A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94C0958F-4C89-066D-9225-FF34F4B4C33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944927C-B39C-8AED-A7C9-02D2C7200B6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A429714B-4AFD-D01B-5303-36189CB6106B}"/>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DATA &amp; PROBABILITY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89DEF58B-900E-F8FB-97C6-9D4301211D29}"/>
              </a:ext>
            </a:extLst>
          </p:cNvPr>
          <p:cNvSpPr>
            <a:spLocks noChangeArrowheads="1"/>
          </p:cNvSpPr>
          <p:nvPr/>
        </p:nvSpPr>
        <p:spPr bwMode="auto">
          <a:xfrm>
            <a:off x="437660" y="1839087"/>
            <a:ext cx="1104314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9. Make a chart for the numbers 0 to 12.  Predict which numbers will happen the most often if you roll 2 dice and add the numbers together.  Explain your predictions.</a:t>
            </a:r>
          </a:p>
        </p:txBody>
      </p:sp>
      <p:sp>
        <p:nvSpPr>
          <p:cNvPr id="3" name="TextBox 2">
            <a:extLst>
              <a:ext uri="{FF2B5EF4-FFF2-40B4-BE49-F238E27FC236}">
                <a16:creationId xmlns:a16="http://schemas.microsoft.com/office/drawing/2014/main" id="{2191D5BA-B1DE-FD86-B067-0707D78051F1}"/>
              </a:ext>
            </a:extLst>
          </p:cNvPr>
          <p:cNvSpPr txBox="1"/>
          <p:nvPr/>
        </p:nvSpPr>
        <p:spPr>
          <a:xfrm>
            <a:off x="10222939" y="5446893"/>
            <a:ext cx="222479" cy="449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0764234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7F685-0221-956D-B4DA-277CBF03F06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2614511-D9D7-33E9-98E9-B495E95A601C}"/>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B3EA2C6F-DAFF-AF0F-B0D5-7953D36FB9D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6C58C4AB-8734-FE3F-1FC4-F6E82B5AEF3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199A63D-E5CC-3221-F8E0-3A750D40153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12EE61AE-3645-308D-3D08-4E41800030AF}"/>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DATA &amp; PROBABILITY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0E99196C-EE15-84E5-6CA8-FB85CF340564}"/>
              </a:ext>
            </a:extLst>
          </p:cNvPr>
          <p:cNvSpPr>
            <a:spLocks noChangeArrowheads="1"/>
          </p:cNvSpPr>
          <p:nvPr/>
        </p:nvSpPr>
        <p:spPr bwMode="auto">
          <a:xfrm>
            <a:off x="437660" y="2054531"/>
            <a:ext cx="1104314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10. Bobby is doing a probability experiment.  She has 6 coloured pieces in a bag.  Without looking, she pulls out a piece, records the colour, and places it back into the bag. Then she repeats the experiment.</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 her first 20 tries, she pulls out 11 yellow pieces, 6 blue pieces and 3 red pieces.  Based on what she has pulled out so far, what do you predict is in the bag? Explain your reasoning.</a:t>
            </a:r>
          </a:p>
        </p:txBody>
      </p:sp>
      <p:sp>
        <p:nvSpPr>
          <p:cNvPr id="3" name="TextBox 2">
            <a:extLst>
              <a:ext uri="{FF2B5EF4-FFF2-40B4-BE49-F238E27FC236}">
                <a16:creationId xmlns:a16="http://schemas.microsoft.com/office/drawing/2014/main" id="{9BE6EC1D-59E8-5AA4-F733-29119D7231A2}"/>
              </a:ext>
            </a:extLst>
          </p:cNvPr>
          <p:cNvSpPr txBox="1"/>
          <p:nvPr/>
        </p:nvSpPr>
        <p:spPr>
          <a:xfrm>
            <a:off x="10222939" y="5446893"/>
            <a:ext cx="222479" cy="449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0457845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2D847A0-4A81-262D-F907-A05196275076}"/>
            </a:ext>
          </a:extLst>
        </p:cNvPr>
        <p:cNvGrpSpPr/>
        <p:nvPr/>
      </p:nvGrpSpPr>
      <p:grpSpPr>
        <a:xfrm>
          <a:off x="0" y="0"/>
          <a:ext cx="0" cy="0"/>
          <a:chOff x="0" y="0"/>
          <a:chExt cx="0" cy="0"/>
        </a:xfrm>
      </p:grpSpPr>
      <p:sp>
        <p:nvSpPr>
          <p:cNvPr id="16" name="Text Box 2">
            <a:extLst>
              <a:ext uri="{FF2B5EF4-FFF2-40B4-BE49-F238E27FC236}">
                <a16:creationId xmlns:a16="http://schemas.microsoft.com/office/drawing/2014/main" id="{3D60BFC6-A836-6BE4-BC36-89DE786CCCAA}"/>
              </a:ext>
            </a:extLst>
          </p:cNvPr>
          <p:cNvSpPr txBox="1"/>
          <p:nvPr/>
        </p:nvSpPr>
        <p:spPr>
          <a:xfrm>
            <a:off x="1201678" y="2448151"/>
            <a:ext cx="9788643"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00" cap="none" spc="0" normalizeH="0" baseline="0" noProof="0" dirty="0">
                <a:ln>
                  <a:noFill/>
                </a:ln>
                <a:solidFill>
                  <a:prstClr val="white"/>
                </a:solidFill>
                <a:effectLst/>
                <a:uLnTx/>
                <a:uFillTx/>
                <a:latin typeface="Aptos Display" panose="02110004020202020204"/>
                <a:ea typeface="Aptos" panose="020B0004020202020204" pitchFamily="34" charset="0"/>
                <a:cs typeface="Times New Roman" panose="02020603050405020304" pitchFamily="18" charset="0"/>
              </a:rPr>
              <a:t>GRADE 4 PRACTICE QUESTIONS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6000" b="1" i="0" u="none" strike="noStrike" kern="100" cap="none" spc="0" normalizeH="0" baseline="0" noProof="0" dirty="0">
                <a:ln>
                  <a:noFill/>
                </a:ln>
                <a:solidFill>
                  <a:prstClr val="white"/>
                </a:solidFill>
                <a:effectLst/>
                <a:uLnTx/>
                <a:uFillTx/>
                <a:latin typeface="Aptos Display" panose="02110004020202020204"/>
                <a:ea typeface="Aptos" panose="020B0004020202020204" pitchFamily="34" charset="0"/>
                <a:cs typeface="Times New Roman" panose="02020603050405020304" pitchFamily="18" charset="0"/>
              </a:rPr>
              <a:t>MEASUREMENT &amp; GEOMETRY</a:t>
            </a:r>
          </a:p>
        </p:txBody>
      </p:sp>
      <p:grpSp>
        <p:nvGrpSpPr>
          <p:cNvPr id="3" name="Group 2">
            <a:extLst>
              <a:ext uri="{FF2B5EF4-FFF2-40B4-BE49-F238E27FC236}">
                <a16:creationId xmlns:a16="http://schemas.microsoft.com/office/drawing/2014/main" id="{4F1AE37F-008D-6CB6-9A11-3B5696DF3F92}"/>
              </a:ext>
            </a:extLst>
          </p:cNvPr>
          <p:cNvGrpSpPr/>
          <p:nvPr/>
        </p:nvGrpSpPr>
        <p:grpSpPr>
          <a:xfrm>
            <a:off x="271077" y="91715"/>
            <a:ext cx="4920331" cy="1422087"/>
            <a:chOff x="2430532" y="761755"/>
            <a:chExt cx="6267545" cy="2222462"/>
          </a:xfrm>
        </p:grpSpPr>
        <p:pic>
          <p:nvPicPr>
            <p:cNvPr id="8" name="Picture 7" descr="A black and white logo&#10;&#10;AI-generated content may be incorrect.">
              <a:extLst>
                <a:ext uri="{FF2B5EF4-FFF2-40B4-BE49-F238E27FC236}">
                  <a16:creationId xmlns:a16="http://schemas.microsoft.com/office/drawing/2014/main" id="{ABDC16EB-4683-B711-B88D-4323416EC385}"/>
                </a:ext>
              </a:extLst>
            </p:cNvPr>
            <p:cNvPicPr>
              <a:picLocks noChangeAspect="1"/>
            </p:cNvPicPr>
            <p:nvPr/>
          </p:nvPicPr>
          <p:blipFill>
            <a:blip r:embed="rId2"/>
            <a:srcRect t="27729" r="75903" b="47306"/>
            <a:stretch>
              <a:fillRect/>
            </a:stretch>
          </p:blipFill>
          <p:spPr>
            <a:xfrm>
              <a:off x="2430532" y="761755"/>
              <a:ext cx="1895764" cy="2222462"/>
            </a:xfrm>
            <a:prstGeom prst="rect">
              <a:avLst/>
            </a:prstGeom>
          </p:spPr>
        </p:pic>
        <p:sp>
          <p:nvSpPr>
            <p:cNvPr id="9" name="Text Box 2">
              <a:extLst>
                <a:ext uri="{FF2B5EF4-FFF2-40B4-BE49-F238E27FC236}">
                  <a16:creationId xmlns:a16="http://schemas.microsoft.com/office/drawing/2014/main" id="{7BD507BF-25A7-B39C-0C41-4FD6FF3B5A28}"/>
                </a:ext>
              </a:extLst>
            </p:cNvPr>
            <p:cNvSpPr txBox="1"/>
            <p:nvPr/>
          </p:nvSpPr>
          <p:spPr>
            <a:xfrm>
              <a:off x="4330716" y="2139177"/>
              <a:ext cx="436293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pic>
          <p:nvPicPr>
            <p:cNvPr id="2" name="Picture 1" descr="A black and white logo&#10;&#10;AI-generated content may be incorrect.">
              <a:extLst>
                <a:ext uri="{FF2B5EF4-FFF2-40B4-BE49-F238E27FC236}">
                  <a16:creationId xmlns:a16="http://schemas.microsoft.com/office/drawing/2014/main" id="{EF1E88EB-0C84-75B5-658B-FC353DE7E67A}"/>
                </a:ext>
              </a:extLst>
            </p:cNvPr>
            <p:cNvPicPr>
              <a:picLocks noChangeAspect="1"/>
            </p:cNvPicPr>
            <p:nvPr/>
          </p:nvPicPr>
          <p:blipFill>
            <a:blip r:embed="rId2"/>
            <a:srcRect l="23285" t="37318" r="5666" b="51187"/>
            <a:stretch>
              <a:fillRect/>
            </a:stretch>
          </p:blipFill>
          <p:spPr>
            <a:xfrm>
              <a:off x="4326296" y="1472798"/>
              <a:ext cx="4371781" cy="800375"/>
            </a:xfrm>
            <a:prstGeom prst="rect">
              <a:avLst/>
            </a:prstGeom>
          </p:spPr>
        </p:pic>
      </p:grpSp>
    </p:spTree>
    <p:extLst>
      <p:ext uri="{BB962C8B-B14F-4D97-AF65-F5344CB8AC3E}">
        <p14:creationId xmlns:p14="http://schemas.microsoft.com/office/powerpoint/2010/main" val="70486408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F37CC-9A25-A797-C164-2F0CFEC1884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DF0FAF7-AE20-A474-7A35-EABE064AA3C0}"/>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4D644E0A-698F-932D-4D14-6A5E7F8D6B9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3BCA0515-49E3-30FF-5192-7391D951995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95625DF-A1D8-3209-0D52-05785B7A205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4481E773-2817-1C0F-C443-5291315C81A5}"/>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MEASUREMENT &amp; GEOMETRY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335C0892-545F-B1E3-1FBF-099EB2FE0E99}"/>
              </a:ext>
            </a:extLst>
          </p:cNvPr>
          <p:cNvSpPr>
            <a:spLocks noChangeArrowheads="1"/>
          </p:cNvSpPr>
          <p:nvPr/>
        </p:nvSpPr>
        <p:spPr bwMode="auto">
          <a:xfrm>
            <a:off x="437660" y="1852841"/>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 Identify which shapes have lines of symmetry. Draw the lines on the shapes that have them.</a:t>
            </a:r>
          </a:p>
        </p:txBody>
      </p:sp>
      <p:pic>
        <p:nvPicPr>
          <p:cNvPr id="2" name="Picture 1">
            <a:extLst>
              <a:ext uri="{FF2B5EF4-FFF2-40B4-BE49-F238E27FC236}">
                <a16:creationId xmlns:a16="http://schemas.microsoft.com/office/drawing/2014/main" id="{88FA6982-667A-887F-99BA-D5EDDE7EE26F}"/>
              </a:ext>
            </a:extLst>
          </p:cNvPr>
          <p:cNvPicPr>
            <a:picLocks noChangeAspect="1"/>
          </p:cNvPicPr>
          <p:nvPr/>
        </p:nvPicPr>
        <p:blipFill>
          <a:blip r:embed="rId3"/>
          <a:stretch>
            <a:fillRect/>
          </a:stretch>
        </p:blipFill>
        <p:spPr>
          <a:xfrm>
            <a:off x="625607" y="2956245"/>
            <a:ext cx="11522751" cy="2755441"/>
          </a:xfrm>
          <a:prstGeom prst="rect">
            <a:avLst/>
          </a:prstGeom>
        </p:spPr>
      </p:pic>
    </p:spTree>
    <p:extLst>
      <p:ext uri="{BB962C8B-B14F-4D97-AF65-F5344CB8AC3E}">
        <p14:creationId xmlns:p14="http://schemas.microsoft.com/office/powerpoint/2010/main" val="310827838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5499C-1569-D818-F1FB-378E46B37E8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203A4D4-AD07-F197-9FC1-786F0E98F7B6}"/>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8B7D4730-47A2-B2E1-834F-AC8D0A75547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1AF65813-22BF-2E87-45DC-E05C901F4C4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22EB5EF-E244-C51C-07AA-37B704B0D72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DA13B832-F96F-4961-B74F-05698E627EA0}"/>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MEASUREMENT &amp; GEOMETRY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CE7AC9AE-EC9E-B6D3-301C-98B6DFCC79CB}"/>
              </a:ext>
            </a:extLst>
          </p:cNvPr>
          <p:cNvSpPr>
            <a:spLocks noChangeArrowheads="1"/>
          </p:cNvSpPr>
          <p:nvPr/>
        </p:nvSpPr>
        <p:spPr bwMode="auto">
          <a:xfrm>
            <a:off x="437660" y="1792921"/>
            <a:ext cx="115328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 Sort the shapes below into regular and irregular shapes.</a:t>
            </a:r>
          </a:p>
        </p:txBody>
      </p:sp>
      <p:pic>
        <p:nvPicPr>
          <p:cNvPr id="3" name="Picture 2">
            <a:extLst>
              <a:ext uri="{FF2B5EF4-FFF2-40B4-BE49-F238E27FC236}">
                <a16:creationId xmlns:a16="http://schemas.microsoft.com/office/drawing/2014/main" id="{892621E5-1611-B1AD-5311-1E818E66EC3C}"/>
              </a:ext>
            </a:extLst>
          </p:cNvPr>
          <p:cNvPicPr>
            <a:picLocks noChangeAspect="1"/>
          </p:cNvPicPr>
          <p:nvPr/>
        </p:nvPicPr>
        <p:blipFill>
          <a:blip r:embed="rId3"/>
          <a:stretch>
            <a:fillRect/>
          </a:stretch>
        </p:blipFill>
        <p:spPr>
          <a:xfrm>
            <a:off x="437659" y="2430113"/>
            <a:ext cx="11027319" cy="1863591"/>
          </a:xfrm>
          <a:prstGeom prst="rect">
            <a:avLst/>
          </a:prstGeom>
        </p:spPr>
      </p:pic>
    </p:spTree>
    <p:extLst>
      <p:ext uri="{BB962C8B-B14F-4D97-AF65-F5344CB8AC3E}">
        <p14:creationId xmlns:p14="http://schemas.microsoft.com/office/powerpoint/2010/main" val="74000350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4C62D-68B0-A160-144D-8EDCC19C4C6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491F585-50EE-46FF-DA9F-1E9506F228EA}"/>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435E06D5-7F15-6056-B791-92ADDEC2C6A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425FAE79-7B4D-7304-FBC5-B49B752999A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B7D3392-2504-9410-3A88-592EC7FC5BD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6DC2DCCC-50C2-E1C9-16D8-08201628E4D2}"/>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MEASUREMENT &amp; GEOMETRY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476C586B-3AB7-4A25-B9B0-495E510B40F5}"/>
              </a:ext>
            </a:extLst>
          </p:cNvPr>
          <p:cNvSpPr>
            <a:spLocks noChangeArrowheads="1"/>
          </p:cNvSpPr>
          <p:nvPr/>
        </p:nvSpPr>
        <p:spPr bwMode="auto">
          <a:xfrm>
            <a:off x="437660" y="1792921"/>
            <a:ext cx="115328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3. Find the perimeter of each shape below.</a:t>
            </a:r>
          </a:p>
        </p:txBody>
      </p:sp>
      <p:pic>
        <p:nvPicPr>
          <p:cNvPr id="2" name="Picture 2">
            <a:extLst>
              <a:ext uri="{FF2B5EF4-FFF2-40B4-BE49-F238E27FC236}">
                <a16:creationId xmlns:a16="http://schemas.microsoft.com/office/drawing/2014/main" id="{CF06BE15-CB58-7D42-2439-0373D24682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395" y="2692734"/>
            <a:ext cx="2867202" cy="17166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751A9178-2B49-B5FB-BF6C-AE5AA10C2B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1518" y="2950261"/>
            <a:ext cx="2268551" cy="14869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2E8D7603-4BE3-E061-9D58-2684F531D1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1912" y="2906147"/>
            <a:ext cx="3599089" cy="1486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22620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048B6-F333-5645-327C-628E0FC4819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3F7E451-2C7D-B6D4-495F-D267E92593FF}"/>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BDE8DC2C-AE50-5A91-68C0-47D55022CB9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CB0D9AB2-F2BA-314E-D58C-6FEB15523A6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1FE1333-FBA9-BD44-334C-CAB490EDD00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D1311165-1CCF-A88B-C6C0-1E3FAEDCE476}"/>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MEASUREMENT &amp; GEOMETRY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081F2FB8-8E21-89D4-9D18-90BCD4357C60}"/>
              </a:ext>
            </a:extLst>
          </p:cNvPr>
          <p:cNvSpPr>
            <a:spLocks noChangeArrowheads="1"/>
          </p:cNvSpPr>
          <p:nvPr/>
        </p:nvSpPr>
        <p:spPr bwMode="auto">
          <a:xfrm>
            <a:off x="437660" y="1852841"/>
            <a:ext cx="1153281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4. Complete the pictures below so that one is symmetrical and one is not.</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D65175E0-E67C-2678-6443-B7475A53F916}"/>
              </a:ext>
            </a:extLst>
          </p:cNvPr>
          <p:cNvPicPr>
            <a:picLocks noChangeAspect="1"/>
          </p:cNvPicPr>
          <p:nvPr/>
        </p:nvPicPr>
        <p:blipFill>
          <a:blip r:embed="rId3"/>
          <a:stretch>
            <a:fillRect/>
          </a:stretch>
        </p:blipFill>
        <p:spPr>
          <a:xfrm>
            <a:off x="644054" y="3945546"/>
            <a:ext cx="10903891" cy="2476997"/>
          </a:xfrm>
          <a:prstGeom prst="rect">
            <a:avLst/>
          </a:prstGeom>
        </p:spPr>
      </p:pic>
    </p:spTree>
    <p:extLst>
      <p:ext uri="{BB962C8B-B14F-4D97-AF65-F5344CB8AC3E}">
        <p14:creationId xmlns:p14="http://schemas.microsoft.com/office/powerpoint/2010/main" val="358885489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4B6D0-0AE0-3B82-881B-E68804A74D1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969B20B-A3D4-D44E-B190-0187012025B4}"/>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1092D1DE-F164-A344-88D2-2EFB218C0F0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5F5DF102-2AC3-3894-AAA4-E9CE7B6B340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7A49D9E-332E-836A-D9FE-2C5E3CC3057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156BFACD-85E2-6F1D-7354-027530687626}"/>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MEASUREMENT &amp; GEOMETRY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04A4E97B-1293-29A9-6AF8-319D2D563BB4}"/>
              </a:ext>
            </a:extLst>
          </p:cNvPr>
          <p:cNvSpPr>
            <a:spLocks noChangeArrowheads="1"/>
          </p:cNvSpPr>
          <p:nvPr/>
        </p:nvSpPr>
        <p:spPr bwMode="auto">
          <a:xfrm>
            <a:off x="461883" y="1931422"/>
            <a:ext cx="115328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5. Complete the drawing so that it has at least one line of symmetry. </a:t>
            </a:r>
          </a:p>
        </p:txBody>
      </p:sp>
      <p:pic>
        <p:nvPicPr>
          <p:cNvPr id="13" name="Picture 12">
            <a:extLst>
              <a:ext uri="{FF2B5EF4-FFF2-40B4-BE49-F238E27FC236}">
                <a16:creationId xmlns:a16="http://schemas.microsoft.com/office/drawing/2014/main" id="{A33522E6-AFE7-4598-5FD3-2EC76EE0E348}"/>
              </a:ext>
            </a:extLst>
          </p:cNvPr>
          <p:cNvPicPr>
            <a:picLocks noChangeAspect="1"/>
          </p:cNvPicPr>
          <p:nvPr/>
        </p:nvPicPr>
        <p:blipFill>
          <a:blip r:embed="rId3"/>
          <a:stretch>
            <a:fillRect/>
          </a:stretch>
        </p:blipFill>
        <p:spPr>
          <a:xfrm>
            <a:off x="577298" y="2454642"/>
            <a:ext cx="4305300" cy="4076700"/>
          </a:xfrm>
          <a:prstGeom prst="rect">
            <a:avLst/>
          </a:prstGeom>
        </p:spPr>
      </p:pic>
    </p:spTree>
    <p:extLst>
      <p:ext uri="{BB962C8B-B14F-4D97-AF65-F5344CB8AC3E}">
        <p14:creationId xmlns:p14="http://schemas.microsoft.com/office/powerpoint/2010/main" val="5953126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24BD5-60A3-4BA0-E295-F648CF8242E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E83394C-5E5B-A4B4-4ED6-06FB30B82D4A}"/>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9E4DF4C1-B94A-7A6B-FD38-98EEBE8A919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A1490E16-B527-EA0C-9B48-BAD53B71D16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4349AC1-FBC7-D6A7-03A6-1153C5E9734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68A1BFC7-7F15-37BA-92F7-9F4909FF8263}"/>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MEASUREMENT &amp; GEOMETRY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98EE16E8-503F-E479-B007-113A3CABDF7F}"/>
              </a:ext>
            </a:extLst>
          </p:cNvPr>
          <p:cNvSpPr>
            <a:spLocks noChangeArrowheads="1"/>
          </p:cNvSpPr>
          <p:nvPr/>
        </p:nvSpPr>
        <p:spPr bwMode="auto">
          <a:xfrm>
            <a:off x="437660" y="1975950"/>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6. How does knowing the number of sides help us name shapes?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Give some examples.</a:t>
            </a:r>
          </a:p>
        </p:txBody>
      </p:sp>
    </p:spTree>
    <p:extLst>
      <p:ext uri="{BB962C8B-B14F-4D97-AF65-F5344CB8AC3E}">
        <p14:creationId xmlns:p14="http://schemas.microsoft.com/office/powerpoint/2010/main" val="4163876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A025A-1927-055C-3A24-152DB66D416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F89B8AB-C453-414D-186F-7476234A47B7}"/>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E99813D1-8CF6-8F2C-6585-A547C51119D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61E8C326-DCA2-2C49-FEE9-0BF637D611B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54F60D4-8BA9-47CA-C8BF-DC7D3AED1E8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B67050AA-B6A6-4989-7613-09E9A3C28786}"/>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AFB9AA9E-7F5A-6FAC-D456-5FBF62FDF938}"/>
              </a:ext>
            </a:extLst>
          </p:cNvPr>
          <p:cNvSpPr>
            <a:spLocks noChangeArrowheads="1"/>
          </p:cNvSpPr>
          <p:nvPr/>
        </p:nvSpPr>
        <p:spPr bwMode="auto">
          <a:xfrm>
            <a:off x="816802" y="2393491"/>
            <a:ext cx="1153281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13. What digit makes this true?</a:t>
            </a:r>
          </a:p>
          <a:p>
            <a:endParaRPr lang="en-CA" sz="2800" dirty="0"/>
          </a:p>
          <a:p>
            <a:r>
              <a:rPr lang="en-CA" sz="3200" dirty="0"/>
              <a:t>4 __ 82 is greater than 4 582</a:t>
            </a:r>
          </a:p>
        </p:txBody>
      </p:sp>
    </p:spTree>
    <p:extLst>
      <p:ext uri="{BB962C8B-B14F-4D97-AF65-F5344CB8AC3E}">
        <p14:creationId xmlns:p14="http://schemas.microsoft.com/office/powerpoint/2010/main" val="280134393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90F11-EB79-C4C7-6CBC-FCAC88C743B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C852C9C-7936-CBDE-1E4D-50B7FA2B24C4}"/>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E2801DF8-60F8-F2DA-F120-7FBF2F38346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AF230E56-B33E-4FD2-8882-1590A45934D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3DAA6D9-6E28-B1B9-E2D4-479580BD226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A9C93C3D-6024-49FB-3DAB-139B847FDF66}"/>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MEASUREMENT &amp; GEOMETRY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848CB364-4AA6-AB1C-836E-E8BCB4BC9690}"/>
              </a:ext>
            </a:extLst>
          </p:cNvPr>
          <p:cNvSpPr>
            <a:spLocks noChangeArrowheads="1"/>
          </p:cNvSpPr>
          <p:nvPr/>
        </p:nvSpPr>
        <p:spPr bwMode="auto">
          <a:xfrm>
            <a:off x="437660" y="1852841"/>
            <a:ext cx="1153281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7. Draw 4 different polygons.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Make 2 regular and 2 irregular.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Name each polygon and explain why it is regular or irregular.</a:t>
            </a:r>
          </a:p>
        </p:txBody>
      </p:sp>
    </p:spTree>
    <p:extLst>
      <p:ext uri="{BB962C8B-B14F-4D97-AF65-F5344CB8AC3E}">
        <p14:creationId xmlns:p14="http://schemas.microsoft.com/office/powerpoint/2010/main" val="228137441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88D6C-64F9-52C4-1898-FF581004C15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B1A8EA6-38C7-904F-3627-00446BB1174E}"/>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7FCFE348-3473-1476-21D5-FD111DD23C1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3CD122FE-0078-8A54-D32D-75C57B69181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D608FFE-8F5D-2717-C548-88A6DEC7948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947DE43D-03D6-3C1E-9836-FE4441619C84}"/>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MEASUREMENT &amp; GEOMETRY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1E9E032E-BBF3-D8F3-74E6-F1DDA138F886}"/>
              </a:ext>
            </a:extLst>
          </p:cNvPr>
          <p:cNvSpPr>
            <a:spLocks noChangeArrowheads="1"/>
          </p:cNvSpPr>
          <p:nvPr/>
        </p:nvSpPr>
        <p:spPr bwMode="auto">
          <a:xfrm>
            <a:off x="437660" y="1637398"/>
            <a:ext cx="1153281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8. Use pattern blocks.</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Sort your pattern blocks into regular and irregular shapes.</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 Can you make a regular shape using only irregular pattern blocks? Draw the shapes you create.</a:t>
            </a:r>
          </a:p>
        </p:txBody>
      </p:sp>
    </p:spTree>
    <p:extLst>
      <p:ext uri="{BB962C8B-B14F-4D97-AF65-F5344CB8AC3E}">
        <p14:creationId xmlns:p14="http://schemas.microsoft.com/office/powerpoint/2010/main" val="207809921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16B85-38AD-1643-803C-BADDC9D9B59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E8EA290-88F9-5A1B-722F-601D02E79393}"/>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2F62E978-282D-F1DF-3798-758DD545FF9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E6FC7BF7-1488-C003-EA95-9A0E041D2FF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AC76FC5-62D0-8742-E257-173AFE1CE8C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7489AF88-DAFB-A499-66DA-0168FC77AD01}"/>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MEASUREMENT &amp; GEOMETRY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73A27BAF-9FCE-C920-DC4B-89F2B6A947EF}"/>
              </a:ext>
            </a:extLst>
          </p:cNvPr>
          <p:cNvSpPr>
            <a:spLocks noChangeArrowheads="1"/>
          </p:cNvSpPr>
          <p:nvPr/>
        </p:nvSpPr>
        <p:spPr bwMode="auto">
          <a:xfrm>
            <a:off x="437660" y="1852842"/>
            <a:ext cx="1153281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9. Explain why you only need to know the length of one side to find the perimeter of a regular polygon.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Is the same true for irregular polygons?</a:t>
            </a:r>
          </a:p>
        </p:txBody>
      </p:sp>
    </p:spTree>
    <p:extLst>
      <p:ext uri="{BB962C8B-B14F-4D97-AF65-F5344CB8AC3E}">
        <p14:creationId xmlns:p14="http://schemas.microsoft.com/office/powerpoint/2010/main" val="16007278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02EF6-CE9D-1F93-E104-81AC64DC5C7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6823148-7C99-6C0B-8B3C-D0F0E12BFD84}"/>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75A90748-7C76-A8ED-409B-816E5A519AA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0E16D2F2-F9D1-433C-775A-94129C2362A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DC26C84-6221-F78C-A2C4-767EF655857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57BB9FDD-7BB7-22D3-25B9-E10537E7D9E3}"/>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MEASUREMENT &amp; GEOMETRY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3AE3EB4D-F54F-91CB-BED7-B00C3EA2D4CC}"/>
              </a:ext>
            </a:extLst>
          </p:cNvPr>
          <p:cNvSpPr>
            <a:spLocks noChangeArrowheads="1"/>
          </p:cNvSpPr>
          <p:nvPr/>
        </p:nvSpPr>
        <p:spPr bwMode="auto">
          <a:xfrm>
            <a:off x="437660" y="1931422"/>
            <a:ext cx="115328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10. Draw 4 shapes that have a perimeter of 48. </a:t>
            </a:r>
            <a:endParaRPr kumimoji="0" lang="en-CA"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311164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2D847A0-4A81-262D-F907-A05196275076}"/>
            </a:ext>
          </a:extLst>
        </p:cNvPr>
        <p:cNvGrpSpPr/>
        <p:nvPr/>
      </p:nvGrpSpPr>
      <p:grpSpPr>
        <a:xfrm>
          <a:off x="0" y="0"/>
          <a:ext cx="0" cy="0"/>
          <a:chOff x="0" y="0"/>
          <a:chExt cx="0" cy="0"/>
        </a:xfrm>
      </p:grpSpPr>
      <p:sp>
        <p:nvSpPr>
          <p:cNvPr id="16" name="Text Box 2">
            <a:extLst>
              <a:ext uri="{FF2B5EF4-FFF2-40B4-BE49-F238E27FC236}">
                <a16:creationId xmlns:a16="http://schemas.microsoft.com/office/drawing/2014/main" id="{3D60BFC6-A836-6BE4-BC36-89DE786CCCAA}"/>
              </a:ext>
            </a:extLst>
          </p:cNvPr>
          <p:cNvSpPr txBox="1"/>
          <p:nvPr/>
        </p:nvSpPr>
        <p:spPr>
          <a:xfrm>
            <a:off x="1201678" y="2448151"/>
            <a:ext cx="9788643"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00" cap="none" spc="0" normalizeH="0" baseline="0" noProof="0" dirty="0">
                <a:ln>
                  <a:noFill/>
                </a:ln>
                <a:solidFill>
                  <a:prstClr val="white"/>
                </a:solidFill>
                <a:effectLst/>
                <a:uLnTx/>
                <a:uFillTx/>
                <a:latin typeface="Aptos Display" panose="02110004020202020204"/>
                <a:ea typeface="Aptos" panose="020B0004020202020204" pitchFamily="34" charset="0"/>
                <a:cs typeface="Times New Roman" panose="02020603050405020304" pitchFamily="18" charset="0"/>
              </a:rPr>
              <a:t>GRADE 4 PRACTICE QUESTIONS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6000" b="1" i="0" u="none" strike="noStrike" kern="100" cap="none" spc="0" normalizeH="0" baseline="0" noProof="0" dirty="0">
                <a:ln>
                  <a:noFill/>
                </a:ln>
                <a:solidFill>
                  <a:prstClr val="white"/>
                </a:solidFill>
                <a:effectLst/>
                <a:uLnTx/>
                <a:uFillTx/>
                <a:latin typeface="Aptos Display" panose="02110004020202020204"/>
                <a:ea typeface="Aptos" panose="020B0004020202020204" pitchFamily="34" charset="0"/>
                <a:cs typeface="Times New Roman" panose="02020603050405020304" pitchFamily="18" charset="0"/>
              </a:rPr>
              <a:t>FINANCIAL LITERACY</a:t>
            </a:r>
          </a:p>
        </p:txBody>
      </p:sp>
      <p:grpSp>
        <p:nvGrpSpPr>
          <p:cNvPr id="3" name="Group 2">
            <a:extLst>
              <a:ext uri="{FF2B5EF4-FFF2-40B4-BE49-F238E27FC236}">
                <a16:creationId xmlns:a16="http://schemas.microsoft.com/office/drawing/2014/main" id="{4F1AE37F-008D-6CB6-9A11-3B5696DF3F92}"/>
              </a:ext>
            </a:extLst>
          </p:cNvPr>
          <p:cNvGrpSpPr/>
          <p:nvPr/>
        </p:nvGrpSpPr>
        <p:grpSpPr>
          <a:xfrm>
            <a:off x="271077" y="91715"/>
            <a:ext cx="4920331" cy="1422087"/>
            <a:chOff x="2430532" y="761755"/>
            <a:chExt cx="6267545" cy="2222462"/>
          </a:xfrm>
        </p:grpSpPr>
        <p:pic>
          <p:nvPicPr>
            <p:cNvPr id="8" name="Picture 7" descr="A black and white logo&#10;&#10;AI-generated content may be incorrect.">
              <a:extLst>
                <a:ext uri="{FF2B5EF4-FFF2-40B4-BE49-F238E27FC236}">
                  <a16:creationId xmlns:a16="http://schemas.microsoft.com/office/drawing/2014/main" id="{ABDC16EB-4683-B711-B88D-4323416EC385}"/>
                </a:ext>
              </a:extLst>
            </p:cNvPr>
            <p:cNvPicPr>
              <a:picLocks noChangeAspect="1"/>
            </p:cNvPicPr>
            <p:nvPr/>
          </p:nvPicPr>
          <p:blipFill>
            <a:blip r:embed="rId2"/>
            <a:srcRect t="27729" r="75903" b="47306"/>
            <a:stretch>
              <a:fillRect/>
            </a:stretch>
          </p:blipFill>
          <p:spPr>
            <a:xfrm>
              <a:off x="2430532" y="761755"/>
              <a:ext cx="1895764" cy="2222462"/>
            </a:xfrm>
            <a:prstGeom prst="rect">
              <a:avLst/>
            </a:prstGeom>
          </p:spPr>
        </p:pic>
        <p:sp>
          <p:nvSpPr>
            <p:cNvPr id="9" name="Text Box 2">
              <a:extLst>
                <a:ext uri="{FF2B5EF4-FFF2-40B4-BE49-F238E27FC236}">
                  <a16:creationId xmlns:a16="http://schemas.microsoft.com/office/drawing/2014/main" id="{7BD507BF-25A7-B39C-0C41-4FD6FF3B5A28}"/>
                </a:ext>
              </a:extLst>
            </p:cNvPr>
            <p:cNvSpPr txBox="1"/>
            <p:nvPr/>
          </p:nvSpPr>
          <p:spPr>
            <a:xfrm>
              <a:off x="4330716" y="2139177"/>
              <a:ext cx="436293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pic>
          <p:nvPicPr>
            <p:cNvPr id="2" name="Picture 1" descr="A black and white logo&#10;&#10;AI-generated content may be incorrect.">
              <a:extLst>
                <a:ext uri="{FF2B5EF4-FFF2-40B4-BE49-F238E27FC236}">
                  <a16:creationId xmlns:a16="http://schemas.microsoft.com/office/drawing/2014/main" id="{EF1E88EB-0C84-75B5-658B-FC353DE7E67A}"/>
                </a:ext>
              </a:extLst>
            </p:cNvPr>
            <p:cNvPicPr>
              <a:picLocks noChangeAspect="1"/>
            </p:cNvPicPr>
            <p:nvPr/>
          </p:nvPicPr>
          <p:blipFill>
            <a:blip r:embed="rId2"/>
            <a:srcRect l="23285" t="37318" r="5666" b="51187"/>
            <a:stretch>
              <a:fillRect/>
            </a:stretch>
          </p:blipFill>
          <p:spPr>
            <a:xfrm>
              <a:off x="4326296" y="1472798"/>
              <a:ext cx="4371781" cy="800375"/>
            </a:xfrm>
            <a:prstGeom prst="rect">
              <a:avLst/>
            </a:prstGeom>
          </p:spPr>
        </p:pic>
      </p:grpSp>
    </p:spTree>
    <p:extLst>
      <p:ext uri="{BB962C8B-B14F-4D97-AF65-F5344CB8AC3E}">
        <p14:creationId xmlns:p14="http://schemas.microsoft.com/office/powerpoint/2010/main" val="274038498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F37CC-9A25-A797-C164-2F0CFEC1884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DF0FAF7-AE20-A474-7A35-EABE064AA3C0}"/>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4D644E0A-698F-932D-4D14-6A5E7F8D6B9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3BCA0515-49E3-30FF-5192-7391D951995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95625DF-A1D8-3209-0D52-05785B7A205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4481E773-2817-1C0F-C443-5291315C81A5}"/>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FINANCIAL LITERACY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335C0892-545F-B1E3-1FBF-099EB2FE0E99}"/>
              </a:ext>
            </a:extLst>
          </p:cNvPr>
          <p:cNvSpPr>
            <a:spLocks noChangeArrowheads="1"/>
          </p:cNvSpPr>
          <p:nvPr/>
        </p:nvSpPr>
        <p:spPr bwMode="auto">
          <a:xfrm>
            <a:off x="659185" y="1852841"/>
            <a:ext cx="1153281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 Zaara is saving money for a new bike.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She makes $7 per week in allowance.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If the bike costs $100, how many weeks will it take Zaara to buy the bike?</a:t>
            </a:r>
          </a:p>
        </p:txBody>
      </p:sp>
    </p:spTree>
    <p:extLst>
      <p:ext uri="{BB962C8B-B14F-4D97-AF65-F5344CB8AC3E}">
        <p14:creationId xmlns:p14="http://schemas.microsoft.com/office/powerpoint/2010/main" val="128583339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667C3-6FA7-826E-8CF2-3A0AC10C56D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AA21E98-4B82-D367-6AD7-6CCD62501563}"/>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D173306F-EE9A-7FA9-2BC1-283D5326DCB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914F53E3-4210-4750-5540-B1896D69E61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3A62584-8E08-736F-6947-F39188F79CF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57A27A66-B596-7AD6-B388-C6753466DBC5}"/>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FINANCIAL LITERACY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F5ED6B17-42A9-C8F6-A968-4388F4789029}"/>
              </a:ext>
            </a:extLst>
          </p:cNvPr>
          <p:cNvSpPr>
            <a:spLocks noChangeArrowheads="1"/>
          </p:cNvSpPr>
          <p:nvPr/>
        </p:nvSpPr>
        <p:spPr bwMode="auto">
          <a:xfrm>
            <a:off x="437660" y="1931422"/>
            <a:ext cx="1118538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 Victor has a $50 bill.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He buys a video game for $29.99 and some batteries for $10.50.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 tax is $4.86.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Does he have enough money? If so, how much change will he receive?</a:t>
            </a:r>
          </a:p>
        </p:txBody>
      </p:sp>
    </p:spTree>
    <p:extLst>
      <p:ext uri="{BB962C8B-B14F-4D97-AF65-F5344CB8AC3E}">
        <p14:creationId xmlns:p14="http://schemas.microsoft.com/office/powerpoint/2010/main" val="176939901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5A05E-4E30-D0F7-9DB4-BF70E793BC2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2C5CD60-88C0-D943-4AAD-0D396DF987A6}"/>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CF37CE19-D310-D10B-3C9C-E0566ECD6C4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8905CEAD-8CE0-CB3F-8BBF-01B229913AC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9720777-181D-67D2-041C-2377D4E91B5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4DABDBD3-FA68-60D1-0620-5A30EF371EF8}"/>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FINANCIAL LITERACY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FA08DDE3-C90D-6320-F108-A3912D7B8F6C}"/>
              </a:ext>
            </a:extLst>
          </p:cNvPr>
          <p:cNvSpPr>
            <a:spLocks noChangeArrowheads="1"/>
          </p:cNvSpPr>
          <p:nvPr/>
        </p:nvSpPr>
        <p:spPr bwMode="auto">
          <a:xfrm>
            <a:off x="437660" y="1839088"/>
            <a:ext cx="1118538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3. Angie’s class has just done a Young Entrepreneurs Fair.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They are giving half the money to the SPCA.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Angie made a profit of $48.50.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How much money does she get to keep?</a:t>
            </a:r>
          </a:p>
        </p:txBody>
      </p:sp>
    </p:spTree>
    <p:extLst>
      <p:ext uri="{BB962C8B-B14F-4D97-AF65-F5344CB8AC3E}">
        <p14:creationId xmlns:p14="http://schemas.microsoft.com/office/powerpoint/2010/main" val="325400771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3EAB9-16CF-BE98-B12D-02DCB4D63C6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7C5042E-77F0-6050-D4F1-C532FA284808}"/>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BEC1F3D4-CD6D-713D-F961-73719B7DABC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A7BFFF71-3C11-8571-4229-CFC9EB19FFB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5BA9DC4-1DFB-2D22-1B03-0E7FC364300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36AA56C2-3454-328F-B28E-DB652A20193C}"/>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FINANCIAL LITERACY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55C1F5C5-EAA9-2A2F-7C8B-524B64223880}"/>
              </a:ext>
            </a:extLst>
          </p:cNvPr>
          <p:cNvSpPr>
            <a:spLocks noChangeArrowheads="1"/>
          </p:cNvSpPr>
          <p:nvPr/>
        </p:nvSpPr>
        <p:spPr bwMode="auto">
          <a:xfrm>
            <a:off x="437660" y="1975950"/>
            <a:ext cx="1118538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4. You are baking a cake for your mom’s birthday.  You buy eggs for $6.50, flour for $5.89, sugar for $10.36 and butter for $9.00.  </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How much does the cake cost to make?</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If a store bought cake costs $60, which cake is less expensive?  By how much?</a:t>
            </a:r>
          </a:p>
        </p:txBody>
      </p:sp>
    </p:spTree>
    <p:extLst>
      <p:ext uri="{BB962C8B-B14F-4D97-AF65-F5344CB8AC3E}">
        <p14:creationId xmlns:p14="http://schemas.microsoft.com/office/powerpoint/2010/main" val="68109236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556F9-3637-B5BA-CD26-E504DFEC7B6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44AC6E2-FC92-0F84-3B74-922E50D24C2D}"/>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1D8DBA94-8D59-CBE2-CDB8-887FF1DE4B1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828888C8-9EDE-73A4-9CFA-06F0EE4290B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05B7E68-AD0A-DBBD-84CC-B50B3D0FC6A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5B531BB5-C1EF-5037-8348-16CE4E03AB1F}"/>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FINANCIAL LITERACY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2DAF579A-6394-3E3B-A9D5-BEB2E3B63433}"/>
              </a:ext>
            </a:extLst>
          </p:cNvPr>
          <p:cNvSpPr>
            <a:spLocks noChangeArrowheads="1"/>
          </p:cNvSpPr>
          <p:nvPr/>
        </p:nvSpPr>
        <p:spPr bwMode="auto">
          <a:xfrm>
            <a:off x="437660" y="2054531"/>
            <a:ext cx="1118538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5. You are selling bracelets for $3.25 each at the farmer’s market.  It costs you $30 in supplies to make 20 bracelets.  </a:t>
            </a:r>
          </a:p>
          <a:p>
            <a:pPr marL="228600" marR="0" lvl="0" indent="-2286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How many must you sell to make your money back?</a:t>
            </a:r>
          </a:p>
          <a:p>
            <a:pPr marL="228600" marR="0" lvl="0" indent="-2286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How much will you make if you sell all 20?</a:t>
            </a:r>
          </a:p>
        </p:txBody>
      </p:sp>
    </p:spTree>
    <p:extLst>
      <p:ext uri="{BB962C8B-B14F-4D97-AF65-F5344CB8AC3E}">
        <p14:creationId xmlns:p14="http://schemas.microsoft.com/office/powerpoint/2010/main" val="234866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707F0-4CFB-1ACE-43D8-BE0663849F4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F19E4B8-2B6E-F875-E799-7513E06FD40E}"/>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4DC222BA-1CC6-5CA2-9468-EEA0A75F2EE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1BA0AE82-3964-A0D8-9EA9-75F10DDA5C1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6B85103-EC69-CD28-078F-22FE3A9EA54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AC580E6B-E309-106D-0EFA-E63377E430B8}"/>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53DDD293-3FF7-D75D-04F6-993A8FA6C522}"/>
              </a:ext>
            </a:extLst>
          </p:cNvPr>
          <p:cNvSpPr>
            <a:spLocks noChangeArrowheads="1"/>
          </p:cNvSpPr>
          <p:nvPr/>
        </p:nvSpPr>
        <p:spPr bwMode="auto">
          <a:xfrm>
            <a:off x="883708" y="2521059"/>
            <a:ext cx="1153281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14. Which number is closest to 5 000?</a:t>
            </a:r>
          </a:p>
          <a:p>
            <a:r>
              <a:rPr lang="en-CA" sz="2800" dirty="0"/>
              <a:t>a) 4 890</a:t>
            </a:r>
          </a:p>
          <a:p>
            <a:r>
              <a:rPr lang="en-CA" sz="2800" dirty="0"/>
              <a:t>b) 5 120</a:t>
            </a:r>
          </a:p>
          <a:p>
            <a:r>
              <a:rPr lang="en-CA" sz="2800" dirty="0"/>
              <a:t>c) 4 995</a:t>
            </a:r>
          </a:p>
        </p:txBody>
      </p:sp>
    </p:spTree>
    <p:extLst>
      <p:ext uri="{BB962C8B-B14F-4D97-AF65-F5344CB8AC3E}">
        <p14:creationId xmlns:p14="http://schemas.microsoft.com/office/powerpoint/2010/main" val="62404050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DA2B5-768A-76A5-93CC-BF23CE6B244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C355B2E-9A8A-3317-2301-439AEAC443F4}"/>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82F6C153-99C6-8BB1-B74E-90848E6D625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E3DC4EB9-C493-626C-28E0-E9DF50C7B30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6774D2C-3C26-DFA1-4F8F-EEF9961DC34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5C858DD4-C39D-43A5-011A-BEEFEE67BC15}"/>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FINANCIAL LITERACY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B5C94C8C-44BD-5EA9-7E59-5196E6A46EAA}"/>
              </a:ext>
            </a:extLst>
          </p:cNvPr>
          <p:cNvSpPr>
            <a:spLocks noChangeArrowheads="1"/>
          </p:cNvSpPr>
          <p:nvPr/>
        </p:nvSpPr>
        <p:spPr bwMode="auto">
          <a:xfrm>
            <a:off x="437660" y="2054531"/>
            <a:ext cx="1118538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6. Molly goes grocery shopping with a $20 bill.  She spends $12.50.  Show 2 different ways that you could make change for Molly.</a:t>
            </a:r>
          </a:p>
        </p:txBody>
      </p:sp>
    </p:spTree>
    <p:extLst>
      <p:ext uri="{BB962C8B-B14F-4D97-AF65-F5344CB8AC3E}">
        <p14:creationId xmlns:p14="http://schemas.microsoft.com/office/powerpoint/2010/main" val="65625177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1E831-A73F-9E47-DB7A-BFFEB9CE289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E035786-15DC-B1B7-8BC8-A09A5C9BAFF5}"/>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981DAB63-9028-D9AD-E17A-6D8A6B6DC7B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75838A8F-9E48-4FA1-54CC-19B3E0E73C2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E8AB693-18B2-4B98-7A52-6A69FC4173B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E5A1AC27-3D03-2D57-ABFE-D6CC053C695A}"/>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FINANCIAL LITERACY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5CBFB7BF-4265-D82C-7894-FD93EF2209D1}"/>
              </a:ext>
            </a:extLst>
          </p:cNvPr>
          <p:cNvSpPr>
            <a:spLocks noChangeArrowheads="1"/>
          </p:cNvSpPr>
          <p:nvPr/>
        </p:nvSpPr>
        <p:spPr bwMode="auto">
          <a:xfrm>
            <a:off x="437660" y="1950550"/>
            <a:ext cx="1118538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7. Mika gets $100 for her birthday. She wants to save some of the money, donate some to charity and spend some on a shopping trip to the mall.  How would you advise Mika to split up her money?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Explain your reasons.</a:t>
            </a:r>
          </a:p>
        </p:txBody>
      </p:sp>
    </p:spTree>
    <p:extLst>
      <p:ext uri="{BB962C8B-B14F-4D97-AF65-F5344CB8AC3E}">
        <p14:creationId xmlns:p14="http://schemas.microsoft.com/office/powerpoint/2010/main" val="220253017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069F3-FE76-2429-D61A-741FAC75161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DFF1BE4-E2B3-CF73-BA5B-F1C786DF05DE}"/>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6576E4D2-0DBF-C556-576F-2BB32F8EDC5F}"/>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281D3C39-A0B2-169D-24C3-DC3E91670A8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CEC444F-E528-BF79-AE5A-F05ADAD074A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B649B3B9-CB94-7DEE-6556-2A580A1E4705}"/>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FINANCIAL LITERACY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69ADEEBE-9334-4DC1-7E22-6D4349163A8C}"/>
              </a:ext>
            </a:extLst>
          </p:cNvPr>
          <p:cNvSpPr>
            <a:spLocks noChangeArrowheads="1"/>
          </p:cNvSpPr>
          <p:nvPr/>
        </p:nvSpPr>
        <p:spPr bwMode="auto">
          <a:xfrm>
            <a:off x="437660" y="1735106"/>
            <a:ext cx="1118538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8. Would you rather:</a:t>
            </a:r>
          </a:p>
          <a:p>
            <a:pPr marL="228600" marR="0" lvl="0" indent="-2286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Spend $60 on a new pair of shoes OR</a:t>
            </a:r>
          </a:p>
          <a:p>
            <a:pPr marL="228600" marR="0" lvl="0" indent="-2286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Spend $30 on a new pair of shoes and save the other $30 in the bank?</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Explain your reasoning.</a:t>
            </a:r>
          </a:p>
        </p:txBody>
      </p:sp>
    </p:spTree>
    <p:extLst>
      <p:ext uri="{BB962C8B-B14F-4D97-AF65-F5344CB8AC3E}">
        <p14:creationId xmlns:p14="http://schemas.microsoft.com/office/powerpoint/2010/main" val="38213443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537D4-214C-754A-DCF0-915F5AB3E44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3000373-95C4-8120-4CE7-8C437D04C45D}"/>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2B4420DC-E4CC-A23A-74B7-5AE2EE59C98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5BCE44F8-086B-AF5B-04EE-E547510C783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955E69F-8673-7C12-0B90-23B42B004FF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52F22886-23DD-F2E5-624F-965F41F8D6D5}"/>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FINANCIAL LITERACY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7E889268-CD62-928A-6155-DB45CF8F90B0}"/>
              </a:ext>
            </a:extLst>
          </p:cNvPr>
          <p:cNvSpPr>
            <a:spLocks noChangeArrowheads="1"/>
          </p:cNvSpPr>
          <p:nvPr/>
        </p:nvSpPr>
        <p:spPr bwMode="auto">
          <a:xfrm>
            <a:off x="437660" y="1950550"/>
            <a:ext cx="1118538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9. Sophie buys a bag of apples for $14.48 from Peter.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She pays with a $20 bill.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Peter gives her $6.52 in change.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Did he give her the correct amount? Explain or show how you know.</a:t>
            </a:r>
          </a:p>
        </p:txBody>
      </p:sp>
    </p:spTree>
    <p:extLst>
      <p:ext uri="{BB962C8B-B14F-4D97-AF65-F5344CB8AC3E}">
        <p14:creationId xmlns:p14="http://schemas.microsoft.com/office/powerpoint/2010/main" val="298537017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EB1AF-B3BE-27CD-B459-E481D52715A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4A81499-13AB-4B1E-C3AF-4BEC616A6CFD}"/>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D3D6E083-3707-7014-75D9-31746ADE0B5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5357E3AC-313D-45F0-6A0D-0E99F1DAE77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B20D428-048E-C19E-173C-A04A12FFF19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8000E41C-6ACE-BC2E-F701-6AD6ACCCA41A}"/>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FINANCIAL LITERACY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7379DA4E-930F-2E67-C2B3-9A9105AA8B85}"/>
              </a:ext>
            </a:extLst>
          </p:cNvPr>
          <p:cNvSpPr>
            <a:spLocks noChangeArrowheads="1"/>
          </p:cNvSpPr>
          <p:nvPr/>
        </p:nvSpPr>
        <p:spPr bwMode="auto">
          <a:xfrm>
            <a:off x="437660" y="1975950"/>
            <a:ext cx="1118538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10. Choose an item that you would like to buy.  The cost must be less than $100.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Create a plan for how you could earn and save enough money to buy the item you want.</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0082331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2D847A0-4A81-262D-F907-A05196275076}"/>
            </a:ext>
          </a:extLst>
        </p:cNvPr>
        <p:cNvGrpSpPr/>
        <p:nvPr/>
      </p:nvGrpSpPr>
      <p:grpSpPr>
        <a:xfrm>
          <a:off x="0" y="0"/>
          <a:ext cx="0" cy="0"/>
          <a:chOff x="0" y="0"/>
          <a:chExt cx="0" cy="0"/>
        </a:xfrm>
      </p:grpSpPr>
      <p:sp>
        <p:nvSpPr>
          <p:cNvPr id="16" name="Text Box 2">
            <a:extLst>
              <a:ext uri="{FF2B5EF4-FFF2-40B4-BE49-F238E27FC236}">
                <a16:creationId xmlns:a16="http://schemas.microsoft.com/office/drawing/2014/main" id="{3D60BFC6-A836-6BE4-BC36-89DE786CCCAA}"/>
              </a:ext>
            </a:extLst>
          </p:cNvPr>
          <p:cNvSpPr txBox="1"/>
          <p:nvPr/>
        </p:nvSpPr>
        <p:spPr>
          <a:xfrm>
            <a:off x="1201678" y="2448151"/>
            <a:ext cx="9788643"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00" cap="none" spc="0" normalizeH="0" baseline="0" noProof="0" dirty="0">
                <a:ln>
                  <a:noFill/>
                </a:ln>
                <a:solidFill>
                  <a:prstClr val="white"/>
                </a:solidFill>
                <a:effectLst/>
                <a:uLnTx/>
                <a:uFillTx/>
                <a:latin typeface="Aptos Display" panose="02110004020202020204"/>
                <a:ea typeface="Aptos" panose="020B0004020202020204" pitchFamily="34" charset="0"/>
                <a:cs typeface="Times New Roman" panose="02020603050405020304" pitchFamily="18" charset="0"/>
              </a:rPr>
              <a:t>GRADE 4 PRACTICE QUESTIONS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6000" b="1" i="0" u="none" strike="noStrike" kern="100" cap="none" spc="0" normalizeH="0" baseline="0" noProof="0" dirty="0">
                <a:ln>
                  <a:noFill/>
                </a:ln>
                <a:solidFill>
                  <a:prstClr val="white"/>
                </a:solidFill>
                <a:effectLst/>
                <a:uLnTx/>
                <a:uFillTx/>
                <a:latin typeface="Aptos Display" panose="02110004020202020204"/>
                <a:ea typeface="Aptos" panose="020B0004020202020204" pitchFamily="34" charset="0"/>
                <a:cs typeface="Times New Roman" panose="02020603050405020304" pitchFamily="18" charset="0"/>
              </a:rPr>
              <a:t>MIXED REVIEW</a:t>
            </a:r>
          </a:p>
        </p:txBody>
      </p:sp>
      <p:grpSp>
        <p:nvGrpSpPr>
          <p:cNvPr id="3" name="Group 2">
            <a:extLst>
              <a:ext uri="{FF2B5EF4-FFF2-40B4-BE49-F238E27FC236}">
                <a16:creationId xmlns:a16="http://schemas.microsoft.com/office/drawing/2014/main" id="{4F1AE37F-008D-6CB6-9A11-3B5696DF3F92}"/>
              </a:ext>
            </a:extLst>
          </p:cNvPr>
          <p:cNvGrpSpPr/>
          <p:nvPr/>
        </p:nvGrpSpPr>
        <p:grpSpPr>
          <a:xfrm>
            <a:off x="271077" y="91715"/>
            <a:ext cx="4920331" cy="1422087"/>
            <a:chOff x="2430532" y="761755"/>
            <a:chExt cx="6267545" cy="2222462"/>
          </a:xfrm>
        </p:grpSpPr>
        <p:pic>
          <p:nvPicPr>
            <p:cNvPr id="8" name="Picture 7" descr="A black and white logo&#10;&#10;AI-generated content may be incorrect.">
              <a:extLst>
                <a:ext uri="{FF2B5EF4-FFF2-40B4-BE49-F238E27FC236}">
                  <a16:creationId xmlns:a16="http://schemas.microsoft.com/office/drawing/2014/main" id="{ABDC16EB-4683-B711-B88D-4323416EC385}"/>
                </a:ext>
              </a:extLst>
            </p:cNvPr>
            <p:cNvPicPr>
              <a:picLocks noChangeAspect="1"/>
            </p:cNvPicPr>
            <p:nvPr/>
          </p:nvPicPr>
          <p:blipFill>
            <a:blip r:embed="rId2"/>
            <a:srcRect t="27729" r="75903" b="47306"/>
            <a:stretch>
              <a:fillRect/>
            </a:stretch>
          </p:blipFill>
          <p:spPr>
            <a:xfrm>
              <a:off x="2430532" y="761755"/>
              <a:ext cx="1895764" cy="2222462"/>
            </a:xfrm>
            <a:prstGeom prst="rect">
              <a:avLst/>
            </a:prstGeom>
          </p:spPr>
        </p:pic>
        <p:sp>
          <p:nvSpPr>
            <p:cNvPr id="9" name="Text Box 2">
              <a:extLst>
                <a:ext uri="{FF2B5EF4-FFF2-40B4-BE49-F238E27FC236}">
                  <a16:creationId xmlns:a16="http://schemas.microsoft.com/office/drawing/2014/main" id="{7BD507BF-25A7-B39C-0C41-4FD6FF3B5A28}"/>
                </a:ext>
              </a:extLst>
            </p:cNvPr>
            <p:cNvSpPr txBox="1"/>
            <p:nvPr/>
          </p:nvSpPr>
          <p:spPr>
            <a:xfrm>
              <a:off x="4330716" y="2139177"/>
              <a:ext cx="436293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pic>
          <p:nvPicPr>
            <p:cNvPr id="2" name="Picture 1" descr="A black and white logo&#10;&#10;AI-generated content may be incorrect.">
              <a:extLst>
                <a:ext uri="{FF2B5EF4-FFF2-40B4-BE49-F238E27FC236}">
                  <a16:creationId xmlns:a16="http://schemas.microsoft.com/office/drawing/2014/main" id="{EF1E88EB-0C84-75B5-658B-FC353DE7E67A}"/>
                </a:ext>
              </a:extLst>
            </p:cNvPr>
            <p:cNvPicPr>
              <a:picLocks noChangeAspect="1"/>
            </p:cNvPicPr>
            <p:nvPr/>
          </p:nvPicPr>
          <p:blipFill>
            <a:blip r:embed="rId2"/>
            <a:srcRect l="23285" t="37318" r="5666" b="51187"/>
            <a:stretch>
              <a:fillRect/>
            </a:stretch>
          </p:blipFill>
          <p:spPr>
            <a:xfrm>
              <a:off x="4326296" y="1472798"/>
              <a:ext cx="4371781" cy="800375"/>
            </a:xfrm>
            <a:prstGeom prst="rect">
              <a:avLst/>
            </a:prstGeom>
          </p:spPr>
        </p:pic>
      </p:grpSp>
    </p:spTree>
    <p:extLst>
      <p:ext uri="{BB962C8B-B14F-4D97-AF65-F5344CB8AC3E}">
        <p14:creationId xmlns:p14="http://schemas.microsoft.com/office/powerpoint/2010/main" val="419407005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F37CC-9A25-A797-C164-2F0CFEC1884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DF0FAF7-AE20-A474-7A35-EABE064AA3C0}"/>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4D644E0A-698F-932D-4D14-6A5E7F8D6B9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3BCA0515-49E3-30FF-5192-7391D951995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95625DF-A1D8-3209-0D52-05785B7A205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4481E773-2817-1C0F-C443-5291315C81A5}"/>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MIXED REVIEW</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335C0892-545F-B1E3-1FBF-099EB2FE0E99}"/>
              </a:ext>
            </a:extLst>
          </p:cNvPr>
          <p:cNvSpPr>
            <a:spLocks noChangeArrowheads="1"/>
          </p:cNvSpPr>
          <p:nvPr/>
        </p:nvSpPr>
        <p:spPr bwMode="auto">
          <a:xfrm>
            <a:off x="659185" y="1931422"/>
            <a:ext cx="11532815"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 Solve the following equations.</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54 = 35 - ⬜️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 ⬜️ + 41 = 104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 24 = 12 x  ⬜️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  ⬜️ ÷ 4 = 4</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239551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82764-EF39-B070-5BD3-68A9CE8E7F9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7EC579D-8209-B398-E605-8FF574EA251B}"/>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C5540E81-8557-995D-F5CC-0E6CD1B9D1A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CE2C980C-D85F-8BB0-5523-5F3A7001BA4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1B5367F-90EB-DAD2-DB99-35E163D58B3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D3CB0178-9DB6-30EB-CD01-FA86CBC6DB9A}"/>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MIXED REVIEW</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AF8D6B41-452F-0B77-64A6-6E602CFC6C15}"/>
              </a:ext>
            </a:extLst>
          </p:cNvPr>
          <p:cNvSpPr>
            <a:spLocks noChangeArrowheads="1"/>
          </p:cNvSpPr>
          <p:nvPr/>
        </p:nvSpPr>
        <p:spPr bwMode="auto">
          <a:xfrm>
            <a:off x="437660" y="1852841"/>
            <a:ext cx="1153281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 The diagram represents ⅖ of the graham crackers in a serving.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What would one whole serving look like?</a:t>
            </a: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2" name="Picture 2">
            <a:extLst>
              <a:ext uri="{FF2B5EF4-FFF2-40B4-BE49-F238E27FC236}">
                <a16:creationId xmlns:a16="http://schemas.microsoft.com/office/drawing/2014/main" id="{90EB6A69-D9E1-8C67-1052-E398AF5BC8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046" y="2683838"/>
            <a:ext cx="4182832" cy="2567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31142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B3C0A-04F5-909C-9E54-73F100641B0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35D257E-1044-98DF-1574-D7B018093FBC}"/>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F8CD5C1A-7248-BB22-4264-417F13BFEF0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F9C4A300-111E-FBE2-FAD8-E0860205967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DA66A16-B9B8-2F1B-3FEC-18C769BED07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0B9ADE6E-8467-EAD6-C351-78A7A9360316}"/>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MIXED REVIEW</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0D991142-E689-B454-45C3-96B6B1D6BA43}"/>
              </a:ext>
            </a:extLst>
          </p:cNvPr>
          <p:cNvSpPr>
            <a:spLocks noChangeArrowheads="1"/>
          </p:cNvSpPr>
          <p:nvPr/>
        </p:nvSpPr>
        <p:spPr bwMode="auto">
          <a:xfrm>
            <a:off x="437660" y="2037507"/>
            <a:ext cx="115328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3.  Calculate the perimeter of the shapes. </a:t>
            </a:r>
            <a:endParaRPr kumimoji="0" lang="en-CA"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3" name="Picture 4">
            <a:extLst>
              <a:ext uri="{FF2B5EF4-FFF2-40B4-BE49-F238E27FC236}">
                <a16:creationId xmlns:a16="http://schemas.microsoft.com/office/drawing/2014/main" id="{2C58C88D-9B07-604C-542F-43881F107B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059" y="2654993"/>
            <a:ext cx="2990608" cy="20670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F5F44434-A8B2-4518-B6C3-DC2FC79D2D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0331" y="2601647"/>
            <a:ext cx="2735323" cy="29176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a:extLst>
              <a:ext uri="{FF2B5EF4-FFF2-40B4-BE49-F238E27FC236}">
                <a16:creationId xmlns:a16="http://schemas.microsoft.com/office/drawing/2014/main" id="{77BC024E-68F6-2C5D-4E83-650C333436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1318" y="2601647"/>
            <a:ext cx="4303750" cy="2120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34394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6CFC2-4142-BC6F-1FED-630352D7408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30DD5C9-506F-8FB1-00C5-DF52478C33A6}"/>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B9788B7E-1260-A18B-B4CD-5C9BBDB2E1F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D565AC8F-11B6-A872-AD87-FB4DE9BB483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4C4C14D-46F0-C4B3-A7A7-8EF8D72158C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9581540E-2076-AF63-8929-8A9A894BC243}"/>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MIXED REVIEW</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68BF46B5-6FFA-A637-0AB4-B6F58C9B1592}"/>
              </a:ext>
            </a:extLst>
          </p:cNvPr>
          <p:cNvSpPr>
            <a:spLocks noChangeArrowheads="1"/>
          </p:cNvSpPr>
          <p:nvPr/>
        </p:nvSpPr>
        <p:spPr bwMode="auto">
          <a:xfrm>
            <a:off x="437660" y="1728663"/>
            <a:ext cx="1153281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4. Colour in the amount of the rectangle represented by the decimal.  Write a fraction in lowest terms that is equivalent to the decimal.</a:t>
            </a:r>
          </a:p>
        </p:txBody>
      </p:sp>
      <p:pic>
        <p:nvPicPr>
          <p:cNvPr id="7" name="Picture 6">
            <a:extLst>
              <a:ext uri="{FF2B5EF4-FFF2-40B4-BE49-F238E27FC236}">
                <a16:creationId xmlns:a16="http://schemas.microsoft.com/office/drawing/2014/main" id="{DA3392CA-D821-AB25-DAE8-1CA42CF078C5}"/>
              </a:ext>
            </a:extLst>
          </p:cNvPr>
          <p:cNvPicPr>
            <a:picLocks noChangeAspect="1"/>
          </p:cNvPicPr>
          <p:nvPr/>
        </p:nvPicPr>
        <p:blipFill>
          <a:blip r:embed="rId3"/>
          <a:stretch>
            <a:fillRect/>
          </a:stretch>
        </p:blipFill>
        <p:spPr>
          <a:xfrm>
            <a:off x="692149" y="2655711"/>
            <a:ext cx="3439583" cy="3963306"/>
          </a:xfrm>
          <a:prstGeom prst="rect">
            <a:avLst/>
          </a:prstGeom>
        </p:spPr>
      </p:pic>
    </p:spTree>
    <p:extLst>
      <p:ext uri="{BB962C8B-B14F-4D97-AF65-F5344CB8AC3E}">
        <p14:creationId xmlns:p14="http://schemas.microsoft.com/office/powerpoint/2010/main" val="649643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FC5E5-818E-0D7D-8CB5-CC7E3328B6A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8D05A81-FA57-8977-94DE-9C1F89B02E84}"/>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2A6D7053-6142-7270-ADFD-990C47ED18B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81FFCD91-915A-48CD-93F5-8FBCE2895D2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8C64728-64A1-A9AC-3498-D72380A1C15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C3205C28-698B-EAFE-5605-2405932D8923}"/>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FF1FAAB2-6D32-20D5-1BFD-C3EE3F5D97B5}"/>
              </a:ext>
            </a:extLst>
          </p:cNvPr>
          <p:cNvSpPr>
            <a:spLocks noChangeArrowheads="1"/>
          </p:cNvSpPr>
          <p:nvPr/>
        </p:nvSpPr>
        <p:spPr bwMode="auto">
          <a:xfrm>
            <a:off x="861406" y="2090172"/>
            <a:ext cx="1153281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15. Round each number to the nearest 1 000:</a:t>
            </a:r>
          </a:p>
          <a:p>
            <a:r>
              <a:rPr lang="en-CA" sz="2800" dirty="0"/>
              <a:t>a) 3 682</a:t>
            </a:r>
          </a:p>
          <a:p>
            <a:endParaRPr lang="en-CA" sz="2800" dirty="0"/>
          </a:p>
          <a:p>
            <a:endParaRPr lang="en-CA" sz="2800" dirty="0"/>
          </a:p>
          <a:p>
            <a:endParaRPr lang="en-CA" sz="2800" dirty="0"/>
          </a:p>
          <a:p>
            <a:r>
              <a:rPr lang="en-CA" sz="2800" dirty="0"/>
              <a:t>b) 7 149</a:t>
            </a:r>
          </a:p>
        </p:txBody>
      </p:sp>
    </p:spTree>
    <p:extLst>
      <p:ext uri="{BB962C8B-B14F-4D97-AF65-F5344CB8AC3E}">
        <p14:creationId xmlns:p14="http://schemas.microsoft.com/office/powerpoint/2010/main" val="195677748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12E37-CDB7-F10C-0596-D0C9ED618F5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28B95D8-6BDF-778D-A836-0876C6468D38}"/>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21D27BDC-058F-1AEB-02FE-7353987CF0DF}"/>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B2A39652-B1CB-3B63-3543-FF185340727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E715960-A804-C2AC-4D5D-DA729632E95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A939F975-8763-5C2B-8504-9A767D51F798}"/>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MIXED REVIEW</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9CFE2EFF-F8DA-D5C2-A9E9-FDC7F0E70678}"/>
              </a:ext>
            </a:extLst>
          </p:cNvPr>
          <p:cNvSpPr>
            <a:spLocks noChangeArrowheads="1"/>
          </p:cNvSpPr>
          <p:nvPr/>
        </p:nvSpPr>
        <p:spPr bwMode="auto">
          <a:xfrm>
            <a:off x="437660" y="1913329"/>
            <a:ext cx="115328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5. Order these numbers on a number line: 0, 1, 2, 0.5, 0.25, 0.56, ½, ¾</a:t>
            </a:r>
          </a:p>
        </p:txBody>
      </p:sp>
      <p:cxnSp>
        <p:nvCxnSpPr>
          <p:cNvPr id="2" name="Straight Arrow Connector 1">
            <a:extLst>
              <a:ext uri="{FF2B5EF4-FFF2-40B4-BE49-F238E27FC236}">
                <a16:creationId xmlns:a16="http://schemas.microsoft.com/office/drawing/2014/main" id="{5789038A-8232-79DB-9834-1723FFBD0E1D}"/>
              </a:ext>
            </a:extLst>
          </p:cNvPr>
          <p:cNvCxnSpPr>
            <a:cxnSpLocks/>
          </p:cNvCxnSpPr>
          <p:nvPr/>
        </p:nvCxnSpPr>
        <p:spPr>
          <a:xfrm>
            <a:off x="574632" y="3865166"/>
            <a:ext cx="11041635"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701239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1D0DF-FF49-1943-0AA9-68FC7243FC0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FB29692-E563-20F1-F5B8-8E28CC64E647}"/>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F033E97B-FFDF-0F25-CCE1-8F5D2F3C0CC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1F54B21D-AE48-A24C-74CB-E6F9E85B95A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99128F5-B09C-283C-E701-A3E48C435C0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0C3B2DE8-9F36-95EE-FE25-A3DAFC22B1B8}"/>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MIXED REVIEW</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6AA319A6-61F2-4AF3-26B6-E9E0815EE5AF}"/>
              </a:ext>
            </a:extLst>
          </p:cNvPr>
          <p:cNvSpPr>
            <a:spLocks noChangeArrowheads="1"/>
          </p:cNvSpPr>
          <p:nvPr/>
        </p:nvSpPr>
        <p:spPr bwMode="auto">
          <a:xfrm>
            <a:off x="527971" y="1852841"/>
            <a:ext cx="1153281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6. Fill in the blanks: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8 + 7 = _____ + 5 = _____.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Share your answer with other students in your class. Did you all get the same answer? Which answer is correct and how do you know?</a:t>
            </a:r>
          </a:p>
        </p:txBody>
      </p:sp>
    </p:spTree>
    <p:extLst>
      <p:ext uri="{BB962C8B-B14F-4D97-AF65-F5344CB8AC3E}">
        <p14:creationId xmlns:p14="http://schemas.microsoft.com/office/powerpoint/2010/main" val="78449054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94354-BCEA-B36D-C24B-B5ECC1371AB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3B6E447-0DE5-80E0-03D2-73F99D474185}"/>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394AEB5F-9053-1186-B28E-39E343EB294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F2DEDB0B-C9C9-B61B-1F46-83720C3B6F8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DBE4C18-7530-B1C1-B0CB-0967CD486C7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C16D7380-3F79-F0A6-1453-B9E22CBA332E}"/>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MIXED REVIEW</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FD27E9DB-8613-1826-E36E-0905143E5673}"/>
              </a:ext>
            </a:extLst>
          </p:cNvPr>
          <p:cNvSpPr>
            <a:spLocks noChangeArrowheads="1"/>
          </p:cNvSpPr>
          <p:nvPr/>
        </p:nvSpPr>
        <p:spPr bwMode="auto">
          <a:xfrm>
            <a:off x="527971" y="1906463"/>
            <a:ext cx="1153281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7. Create 3 fact families that use the number 36.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Use multiplication and division.</a:t>
            </a:r>
          </a:p>
        </p:txBody>
      </p:sp>
    </p:spTree>
    <p:extLst>
      <p:ext uri="{BB962C8B-B14F-4D97-AF65-F5344CB8AC3E}">
        <p14:creationId xmlns:p14="http://schemas.microsoft.com/office/powerpoint/2010/main" val="78542953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C2F81-A71A-E6B5-5F7A-543059D3CAE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92AE2CB-E650-AB6D-318F-65D196EBF45C}"/>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F0BC2460-0AD7-5CF1-03CF-86192B78CC8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6B48658D-2127-6679-659E-CB6BA65A050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427DD41-3D16-DDAA-C383-4C6FE3916CD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F2E4D8F0-99BB-DC7B-5FD2-793A53427B05}"/>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MIXED REVIEW</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106239D5-7E8A-3D4C-E0A9-C57CD39BBBE9}"/>
              </a:ext>
            </a:extLst>
          </p:cNvPr>
          <p:cNvSpPr>
            <a:spLocks noChangeArrowheads="1"/>
          </p:cNvSpPr>
          <p:nvPr/>
        </p:nvSpPr>
        <p:spPr bwMode="auto">
          <a:xfrm>
            <a:off x="527971" y="1906463"/>
            <a:ext cx="1153281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8. Name a fraction that is close to ½ but less than ½.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How close can you get?</a:t>
            </a:r>
          </a:p>
        </p:txBody>
      </p:sp>
    </p:spTree>
    <p:extLst>
      <p:ext uri="{BB962C8B-B14F-4D97-AF65-F5344CB8AC3E}">
        <p14:creationId xmlns:p14="http://schemas.microsoft.com/office/powerpoint/2010/main" val="376070298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59ED1-DBB6-1B59-03AC-436F9B0CFA8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1D12D77-F813-C1EA-17F0-F662B8399B2D}"/>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6FD573B7-7537-378F-1F4C-E85A6BF1CC0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AAD58C5D-7C61-4D03-6B63-058E86DD89E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442181B-92C6-FB22-61E3-002186F3798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ECB320B1-7F74-CA2E-4E80-D8EFB2C6C084}"/>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MIXED REVIEW</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C86ABFBE-4A20-5F59-EB2F-EF2A8B39104F}"/>
              </a:ext>
            </a:extLst>
          </p:cNvPr>
          <p:cNvSpPr>
            <a:spLocks noChangeArrowheads="1"/>
          </p:cNvSpPr>
          <p:nvPr/>
        </p:nvSpPr>
        <p:spPr bwMode="auto">
          <a:xfrm>
            <a:off x="437660" y="1975950"/>
            <a:ext cx="1153281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9. Draw 3 different polygons.  Make one regular and two irregular.  </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Name the shapes and identify if they are symmetrical or not.  </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Measure the length of the sides and calculate the perimeter of each shape.</a:t>
            </a:r>
          </a:p>
        </p:txBody>
      </p:sp>
    </p:spTree>
    <p:extLst>
      <p:ext uri="{BB962C8B-B14F-4D97-AF65-F5344CB8AC3E}">
        <p14:creationId xmlns:p14="http://schemas.microsoft.com/office/powerpoint/2010/main" val="361099871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917E4-E14C-408F-C58A-8E1CD494B310}"/>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AC96097-8619-D1DB-BD2D-39E50CD4C311}"/>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A0142FE5-CDAB-71CF-F57B-5F1A8BE16AE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BC9904C8-D492-B60A-0CEB-CF7BBA2F2B9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B06410F-6CB5-92F5-B105-BB54A4D484E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CCF73E82-E326-CB7B-7531-E01EC4F330A9}"/>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MIXED REVIEW</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7C6C7E86-6A42-7A32-F87B-25270E16CAAE}"/>
              </a:ext>
            </a:extLst>
          </p:cNvPr>
          <p:cNvSpPr>
            <a:spLocks noChangeArrowheads="1"/>
          </p:cNvSpPr>
          <p:nvPr/>
        </p:nvSpPr>
        <p:spPr bwMode="auto">
          <a:xfrm>
            <a:off x="437660" y="1975950"/>
            <a:ext cx="1153281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10. You make the same amount of allowance each week. You want to buy a sweatshirt that costs $35.99.  Decide on an amount of allowance and calculate how many weeks it will take you to buy the sweatshirt.</a:t>
            </a:r>
          </a:p>
        </p:txBody>
      </p:sp>
    </p:spTree>
    <p:extLst>
      <p:ext uri="{BB962C8B-B14F-4D97-AF65-F5344CB8AC3E}">
        <p14:creationId xmlns:p14="http://schemas.microsoft.com/office/powerpoint/2010/main" val="243865548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5C0FF-0E74-2D1F-8193-F3F9847BA2F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63315DA-10ED-6FBF-20B5-D6EB7DB952BA}"/>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83BADCBB-6861-3E5C-EC7C-075B4E29065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13FB3C20-48FC-CBED-A548-458179006FA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91902F1-CE10-59EA-51B4-9964D00C0E3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BAB0A280-4147-1653-0CAB-FFA05B062F79}"/>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MIXED REVIEW</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5ABCDE61-DBF1-513D-77B6-1BC0B5D0E1D5}"/>
              </a:ext>
            </a:extLst>
          </p:cNvPr>
          <p:cNvSpPr>
            <a:spLocks noChangeArrowheads="1"/>
          </p:cNvSpPr>
          <p:nvPr/>
        </p:nvSpPr>
        <p:spPr bwMode="auto">
          <a:xfrm>
            <a:off x="437660" y="1975950"/>
            <a:ext cx="1153281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11. Look up when sunrise or sunset is for today or use the current time.</a:t>
            </a:r>
          </a:p>
          <a:p>
            <a:pPr marL="457200" marR="0" lvl="0" indent="-4572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Record the time using the 12-hour clock system and the 24-hour clock system.</a:t>
            </a:r>
          </a:p>
          <a:p>
            <a:pPr marL="457200" marR="0" lvl="0" indent="-457200" algn="l" defTabSz="914400" rtl="0" eaLnBrk="0" fontAlgn="base" latinLnBrk="0" hangingPunct="0">
              <a:lnSpc>
                <a:spcPct val="100000"/>
              </a:lnSpc>
              <a:spcBef>
                <a:spcPct val="0"/>
              </a:spcBef>
              <a:spcAft>
                <a:spcPct val="0"/>
              </a:spcAft>
              <a:buClrTx/>
              <a:buSzTx/>
              <a:buFont typeface="+mj-lt"/>
              <a:buAutoNum type="alphaLcParenR"/>
              <a:tabLst>
                <a:tab pos="457200" algn="l"/>
              </a:tabLst>
              <a:defRPr/>
            </a:pPr>
            <a:r>
              <a:rPr kumimoji="0" lang="en-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Draw a picture of an analogue clock to show this time.</a:t>
            </a:r>
          </a:p>
        </p:txBody>
      </p:sp>
    </p:spTree>
    <p:extLst>
      <p:ext uri="{BB962C8B-B14F-4D97-AF65-F5344CB8AC3E}">
        <p14:creationId xmlns:p14="http://schemas.microsoft.com/office/powerpoint/2010/main" val="368870612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0549F-E7BF-6ED3-5FDA-2C8A38797CE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AE211AA-D573-603E-7CE1-9BF284B6BEA5}"/>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CF9E3D4B-A3BA-A8F5-72DC-D00D621F4B5F}"/>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ECD8BE3C-FFFF-EFCA-6810-99E688EC419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7B40745-9EAE-0D46-B0EE-BC5EF2A244E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8F537CCE-468F-9E93-1C4A-F4C916F0EA46}"/>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MIXED REVIEW</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BB0F599D-9DB9-5975-F0CF-7B2ABDE0327F}"/>
              </a:ext>
            </a:extLst>
          </p:cNvPr>
          <p:cNvSpPr>
            <a:spLocks noChangeArrowheads="1"/>
          </p:cNvSpPr>
          <p:nvPr/>
        </p:nvSpPr>
        <p:spPr bwMode="auto">
          <a:xfrm>
            <a:off x="437660" y="2159774"/>
            <a:ext cx="1153281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12. You are trying to decide what to buy for your dog at the pet store.  The options are: a squeak toy for $10.99, a chew toy for $7.50 or a bag of treats for $15.75.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Can you buy it all for $30.  If so, how much change will you get?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If not, which items will you buy?</a:t>
            </a:r>
          </a:p>
        </p:txBody>
      </p:sp>
    </p:spTree>
    <p:extLst>
      <p:ext uri="{BB962C8B-B14F-4D97-AF65-F5344CB8AC3E}">
        <p14:creationId xmlns:p14="http://schemas.microsoft.com/office/powerpoint/2010/main" val="199931426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D5006-5F7F-89DE-55B7-56CAAED23BF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A1D1AFF-83F4-40F1-4A70-62FDF0A434D9}"/>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769445DA-182F-10D6-BA3D-F5AA76BC236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FDE13FC6-95A0-5F11-2138-1C67320BD5B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3E1593D-6C0A-632D-9BBA-522EF30345E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A3076D56-2E34-9F57-30A9-A666FB4CFFC9}"/>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MIXED REVIEW</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B1DC8A40-11B9-EAF1-1A9F-C8E59B4FD32E}"/>
              </a:ext>
            </a:extLst>
          </p:cNvPr>
          <p:cNvSpPr>
            <a:spLocks noChangeArrowheads="1"/>
          </p:cNvSpPr>
          <p:nvPr/>
        </p:nvSpPr>
        <p:spPr bwMode="auto">
          <a:xfrm>
            <a:off x="437660" y="2159774"/>
            <a:ext cx="1153281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13. You have a tray of 12 brownies to share with your friends at a sleepover.  How many friends could you have over and how would you share the brownies? Give at least 3 possibilities.</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316740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CDFFA-E032-737D-21C7-7AE7C809C2C0}"/>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F416DE7-C77A-7326-1C6A-4A7975833839}"/>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A3EA3846-8DA7-F49A-BFFB-BF194C3AD3D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F8FAAE78-D082-BED2-19C6-91AA53F24F2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6A498DF-E02C-AADE-17DD-831615E9DF6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E3A59C39-04AD-A5A7-51E3-5656D03B4A2B}"/>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MIXED REVIEW</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927BC02C-5AAE-A82C-A5A5-722D0EE78E13}"/>
              </a:ext>
            </a:extLst>
          </p:cNvPr>
          <p:cNvSpPr>
            <a:spLocks noChangeArrowheads="1"/>
          </p:cNvSpPr>
          <p:nvPr/>
        </p:nvSpPr>
        <p:spPr bwMode="auto">
          <a:xfrm>
            <a:off x="439796" y="1931422"/>
            <a:ext cx="1153281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14. What strategies do you use to help recall that 8 ✕ 7 = 56?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Show at least two ways.</a:t>
            </a:r>
          </a:p>
        </p:txBody>
      </p:sp>
    </p:spTree>
    <p:extLst>
      <p:ext uri="{BB962C8B-B14F-4D97-AF65-F5344CB8AC3E}">
        <p14:creationId xmlns:p14="http://schemas.microsoft.com/office/powerpoint/2010/main" val="1843969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906D3-18F6-7AF9-19ED-50372894A1A0}"/>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3B967BF-108C-127B-BC4A-993FDD061AD6}"/>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A89C4E90-D22E-0399-4989-B4BBA86373C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CD712A8-C1CB-55DF-FE26-F4F5658002B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64750C5-539F-B28B-1873-F8494456BDC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34CCE290-D1B0-C4AE-9448-6832250370EB}"/>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D45845E8-430B-38C7-656C-2E48D5E7D4B8}"/>
              </a:ext>
            </a:extLst>
          </p:cNvPr>
          <p:cNvSpPr>
            <a:spLocks noChangeArrowheads="1"/>
          </p:cNvSpPr>
          <p:nvPr/>
        </p:nvSpPr>
        <p:spPr bwMode="auto">
          <a:xfrm>
            <a:off x="906011" y="2521059"/>
            <a:ext cx="1153281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16. Which number rounds to 6 000?</a:t>
            </a:r>
          </a:p>
          <a:p>
            <a:r>
              <a:rPr lang="en-CA" sz="2800" dirty="0"/>
              <a:t>a) 5 499</a:t>
            </a:r>
          </a:p>
          <a:p>
            <a:r>
              <a:rPr lang="en-CA" sz="2800" dirty="0"/>
              <a:t>b) 5 501</a:t>
            </a:r>
          </a:p>
          <a:p>
            <a:r>
              <a:rPr lang="en-CA" sz="2800" dirty="0"/>
              <a:t>c) 6 499</a:t>
            </a:r>
          </a:p>
        </p:txBody>
      </p:sp>
    </p:spTree>
    <p:extLst>
      <p:ext uri="{BB962C8B-B14F-4D97-AF65-F5344CB8AC3E}">
        <p14:creationId xmlns:p14="http://schemas.microsoft.com/office/powerpoint/2010/main" val="246613383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A48EB-A823-BE07-1DFB-CD8FDBAACBC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0A71EA1-CBAD-BE23-EDED-CCD10BDEDA91}"/>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343DD586-63D0-5896-DA2F-A90B1AA69E0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12E0C418-58F8-8A17-C46E-B59F6608579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6B7D6AF-AE43-03BD-282D-D64975C0559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33FB2815-07AF-D920-6D5F-70D4D133B9BA}"/>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MIXED REVIEW</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BA6C29D2-9A9D-8C7F-2825-10BE13B1F11D}"/>
              </a:ext>
            </a:extLst>
          </p:cNvPr>
          <p:cNvSpPr>
            <a:spLocks noChangeArrowheads="1"/>
          </p:cNvSpPr>
          <p:nvPr/>
        </p:nvSpPr>
        <p:spPr bwMode="auto">
          <a:xfrm>
            <a:off x="439796" y="1931422"/>
            <a:ext cx="1153281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15. Use the digits 1 through 9 only once to fill in the boxes below so that the difference is as close to 0 as possible. What if it were as close to 1 as possible?</a:t>
            </a:r>
          </a:p>
        </p:txBody>
      </p:sp>
      <p:pic>
        <p:nvPicPr>
          <p:cNvPr id="2" name="Picture 1">
            <a:extLst>
              <a:ext uri="{FF2B5EF4-FFF2-40B4-BE49-F238E27FC236}">
                <a16:creationId xmlns:a16="http://schemas.microsoft.com/office/drawing/2014/main" id="{4D156A48-EFC1-2474-777E-835499823D31}"/>
              </a:ext>
            </a:extLst>
          </p:cNvPr>
          <p:cNvPicPr>
            <a:picLocks noChangeAspect="1"/>
          </p:cNvPicPr>
          <p:nvPr/>
        </p:nvPicPr>
        <p:blipFill>
          <a:blip r:embed="rId3"/>
          <a:stretch>
            <a:fillRect/>
          </a:stretch>
        </p:blipFill>
        <p:spPr>
          <a:xfrm>
            <a:off x="437660" y="2963764"/>
            <a:ext cx="11290431" cy="1895181"/>
          </a:xfrm>
          <a:prstGeom prst="rect">
            <a:avLst/>
          </a:prstGeom>
        </p:spPr>
      </p:pic>
    </p:spTree>
    <p:extLst>
      <p:ext uri="{BB962C8B-B14F-4D97-AF65-F5344CB8AC3E}">
        <p14:creationId xmlns:p14="http://schemas.microsoft.com/office/powerpoint/2010/main" val="320503263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066C9-9CE1-3DE7-6FC5-0D93409A87E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B81CB8C-05FD-F5E1-6712-B863C4EEB2B7}"/>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C16D0178-FAA0-4138-8911-2887D279B35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black and white logo&#10;&#10;AI-generated content may be incorrect.">
              <a:extLst>
                <a:ext uri="{FF2B5EF4-FFF2-40B4-BE49-F238E27FC236}">
                  <a16:creationId xmlns:a16="http://schemas.microsoft.com/office/drawing/2014/main" id="{71F1928D-8D23-3E10-9391-F3B9ACB02E5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93E7983-8BC5-4EAD-861B-FE1D5C0A1C8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ELEMENTARY MATH PROJECT</a:t>
              </a:r>
            </a:p>
          </p:txBody>
        </p:sp>
        <p:sp>
          <p:nvSpPr>
            <p:cNvPr id="16" name="Text Box 2">
              <a:extLst>
                <a:ext uri="{FF2B5EF4-FFF2-40B4-BE49-F238E27FC236}">
                  <a16:creationId xmlns:a16="http://schemas.microsoft.com/office/drawing/2014/main" id="{1EA82F0F-2976-741B-C0DC-D247E5BDFE2D}"/>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GRADE 4 MIXED REVIEW</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C4241529-2C7F-7A04-54F5-C66E628516B7}"/>
              </a:ext>
            </a:extLst>
          </p:cNvPr>
          <p:cNvSpPr>
            <a:spLocks noChangeArrowheads="1"/>
          </p:cNvSpPr>
          <p:nvPr/>
        </p:nvSpPr>
        <p:spPr bwMode="auto">
          <a:xfrm>
            <a:off x="439796" y="2116088"/>
            <a:ext cx="115328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16. Insert digits in each box to make the equations true. </a:t>
            </a:r>
          </a:p>
        </p:txBody>
      </p:sp>
      <p:pic>
        <p:nvPicPr>
          <p:cNvPr id="3" name="Picture 2">
            <a:extLst>
              <a:ext uri="{FF2B5EF4-FFF2-40B4-BE49-F238E27FC236}">
                <a16:creationId xmlns:a16="http://schemas.microsoft.com/office/drawing/2014/main" id="{E1DDA6DA-BC85-CCAE-9BB6-656BB8785605}"/>
              </a:ext>
            </a:extLst>
          </p:cNvPr>
          <p:cNvPicPr>
            <a:picLocks noChangeAspect="1"/>
          </p:cNvPicPr>
          <p:nvPr/>
        </p:nvPicPr>
        <p:blipFill>
          <a:blip r:embed="rId3"/>
          <a:stretch>
            <a:fillRect/>
          </a:stretch>
        </p:blipFill>
        <p:spPr>
          <a:xfrm>
            <a:off x="437660" y="2577753"/>
            <a:ext cx="11262627" cy="1551484"/>
          </a:xfrm>
          <a:prstGeom prst="rect">
            <a:avLst/>
          </a:prstGeom>
        </p:spPr>
      </p:pic>
      <p:pic>
        <p:nvPicPr>
          <p:cNvPr id="4" name="Picture 3">
            <a:extLst>
              <a:ext uri="{FF2B5EF4-FFF2-40B4-BE49-F238E27FC236}">
                <a16:creationId xmlns:a16="http://schemas.microsoft.com/office/drawing/2014/main" id="{033A0955-C870-1C82-9A4D-AE487FBF320B}"/>
              </a:ext>
            </a:extLst>
          </p:cNvPr>
          <p:cNvPicPr>
            <a:picLocks noChangeAspect="1"/>
          </p:cNvPicPr>
          <p:nvPr/>
        </p:nvPicPr>
        <p:blipFill>
          <a:blip r:embed="rId4"/>
          <a:stretch>
            <a:fillRect/>
          </a:stretch>
        </p:blipFill>
        <p:spPr>
          <a:xfrm>
            <a:off x="437660" y="4547376"/>
            <a:ext cx="10132738" cy="1640541"/>
          </a:xfrm>
          <a:prstGeom prst="rect">
            <a:avLst/>
          </a:prstGeom>
        </p:spPr>
      </p:pic>
    </p:spTree>
    <p:extLst>
      <p:ext uri="{BB962C8B-B14F-4D97-AF65-F5344CB8AC3E}">
        <p14:creationId xmlns:p14="http://schemas.microsoft.com/office/powerpoint/2010/main" val="2436686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C344D-B48C-9CD5-25DA-879C0AD14DE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0FA5084-5066-4288-B861-130708DF3602}"/>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6D4A9681-DCD8-D327-A653-AB58E71EA4F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68A6A145-1669-CB68-A319-A29F5B3D0C6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B238233-C75D-871F-53EC-389D9757E47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7A96C4CE-AD64-A0FF-9042-BFA5B639395D}"/>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42DA9BE9-9E60-7853-FD21-90EB72FE12C5}"/>
              </a:ext>
            </a:extLst>
          </p:cNvPr>
          <p:cNvSpPr>
            <a:spLocks noChangeArrowheads="1"/>
          </p:cNvSpPr>
          <p:nvPr/>
        </p:nvSpPr>
        <p:spPr bwMode="auto">
          <a:xfrm>
            <a:off x="437660" y="1792921"/>
            <a:ext cx="115328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17. Add 1000 or subtract 100 from each number:</a:t>
            </a:r>
          </a:p>
        </p:txBody>
      </p:sp>
      <p:graphicFrame>
        <p:nvGraphicFramePr>
          <p:cNvPr id="2" name="Table 1">
            <a:extLst>
              <a:ext uri="{FF2B5EF4-FFF2-40B4-BE49-F238E27FC236}">
                <a16:creationId xmlns:a16="http://schemas.microsoft.com/office/drawing/2014/main" id="{1E1A8206-5982-E6B7-A897-E79D202E1600}"/>
              </a:ext>
            </a:extLst>
          </p:cNvPr>
          <p:cNvGraphicFramePr>
            <a:graphicFrameLocks noGrp="1"/>
          </p:cNvGraphicFramePr>
          <p:nvPr>
            <p:extLst>
              <p:ext uri="{D42A27DB-BD31-4B8C-83A1-F6EECF244321}">
                <p14:modId xmlns:p14="http://schemas.microsoft.com/office/powerpoint/2010/main" val="4124615065"/>
              </p:ext>
            </p:extLst>
          </p:nvPr>
        </p:nvGraphicFramePr>
        <p:xfrm>
          <a:off x="694456" y="2646609"/>
          <a:ext cx="9051711" cy="3010951"/>
        </p:xfrm>
        <a:graphic>
          <a:graphicData uri="http://schemas.openxmlformats.org/drawingml/2006/table">
            <a:tbl>
              <a:tblPr firstRow="1" bandRow="1">
                <a:tableStyleId>{5C22544A-7EE6-4342-B048-85BDC9FD1C3A}</a:tableStyleId>
              </a:tblPr>
              <a:tblGrid>
                <a:gridCol w="2510865">
                  <a:extLst>
                    <a:ext uri="{9D8B030D-6E8A-4147-A177-3AD203B41FA5}">
                      <a16:colId xmlns:a16="http://schemas.microsoft.com/office/drawing/2014/main" val="3407143215"/>
                    </a:ext>
                  </a:extLst>
                </a:gridCol>
                <a:gridCol w="3270423">
                  <a:extLst>
                    <a:ext uri="{9D8B030D-6E8A-4147-A177-3AD203B41FA5}">
                      <a16:colId xmlns:a16="http://schemas.microsoft.com/office/drawing/2014/main" val="2356061146"/>
                    </a:ext>
                  </a:extLst>
                </a:gridCol>
                <a:gridCol w="3270423">
                  <a:extLst>
                    <a:ext uri="{9D8B030D-6E8A-4147-A177-3AD203B41FA5}">
                      <a16:colId xmlns:a16="http://schemas.microsoft.com/office/drawing/2014/main" val="1840737612"/>
                    </a:ext>
                  </a:extLst>
                </a:gridCol>
              </a:tblGrid>
              <a:tr h="341633">
                <a:tc>
                  <a:txBody>
                    <a:bodyPr/>
                    <a:lstStyle/>
                    <a:p>
                      <a:pPr algn="ctr" rtl="0" fontAlgn="t">
                        <a:buNone/>
                      </a:pPr>
                      <a:r>
                        <a:rPr lang="en-CA" sz="2800" b="0" i="0" u="none" strike="noStrike" dirty="0">
                          <a:solidFill>
                            <a:schemeClr val="tx1"/>
                          </a:solidFill>
                          <a:effectLst/>
                          <a:latin typeface="Arial" panose="020B0604020202020204" pitchFamily="34" charset="0"/>
                        </a:rPr>
                        <a:t>Number</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buNone/>
                      </a:pPr>
                      <a:r>
                        <a:rPr lang="en-CA" sz="2800" b="0" dirty="0">
                          <a:solidFill>
                            <a:schemeClr val="tx1"/>
                          </a:solidFill>
                          <a:effectLst/>
                        </a:rPr>
                        <a:t>+1000</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buNone/>
                      </a:pPr>
                      <a:r>
                        <a:rPr lang="en-CA" sz="2800" b="0" dirty="0">
                          <a:solidFill>
                            <a:schemeClr val="tx1"/>
                          </a:solidFill>
                          <a:effectLst/>
                        </a:rPr>
                        <a:t>-100</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3387607"/>
                  </a:ext>
                </a:extLst>
              </a:tr>
              <a:tr h="819077">
                <a:tc>
                  <a:txBody>
                    <a:bodyPr/>
                    <a:lstStyle/>
                    <a:p>
                      <a:pPr algn="ctr" rtl="0" fontAlgn="t">
                        <a:buNone/>
                      </a:pPr>
                      <a:r>
                        <a:rPr lang="en-CA" sz="3600" b="0" i="0" u="none" strike="noStrike" dirty="0">
                          <a:solidFill>
                            <a:srgbClr val="000000"/>
                          </a:solidFill>
                          <a:effectLst/>
                          <a:latin typeface="Arial" panose="020B0604020202020204" pitchFamily="34" charset="0"/>
                        </a:rPr>
                        <a:t>2 345</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sz="3600" b="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sz="3600" b="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412764"/>
                  </a:ext>
                </a:extLst>
              </a:tr>
              <a:tr h="819077">
                <a:tc>
                  <a:txBody>
                    <a:bodyPr/>
                    <a:lstStyle/>
                    <a:p>
                      <a:pPr algn="ctr" rtl="0" fontAlgn="t">
                        <a:buNone/>
                      </a:pPr>
                      <a:r>
                        <a:rPr lang="en-CA" sz="3600" b="0" i="0" u="none" strike="noStrike" dirty="0">
                          <a:solidFill>
                            <a:srgbClr val="000000"/>
                          </a:solidFill>
                          <a:effectLst/>
                          <a:latin typeface="Arial" panose="020B0604020202020204" pitchFamily="34" charset="0"/>
                        </a:rPr>
                        <a:t>5 870</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sz="3600" b="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sz="3600" b="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2043485"/>
                  </a:ext>
                </a:extLst>
              </a:tr>
              <a:tr h="819077">
                <a:tc>
                  <a:txBody>
                    <a:bodyPr/>
                    <a:lstStyle/>
                    <a:p>
                      <a:pPr algn="ctr" rtl="0" fontAlgn="t">
                        <a:buNone/>
                      </a:pPr>
                      <a:r>
                        <a:rPr lang="en-CA" sz="3600" b="0" dirty="0">
                          <a:effectLst/>
                        </a:rPr>
                        <a:t>9 120</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sz="3600" b="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sz="3600" b="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5707697"/>
                  </a:ext>
                </a:extLst>
              </a:tr>
            </a:tbl>
          </a:graphicData>
        </a:graphic>
      </p:graphicFrame>
    </p:spTree>
    <p:extLst>
      <p:ext uri="{BB962C8B-B14F-4D97-AF65-F5344CB8AC3E}">
        <p14:creationId xmlns:p14="http://schemas.microsoft.com/office/powerpoint/2010/main" val="3997179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986C3-9041-311A-9DB6-3E53215F936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06B1A7B-33F1-304A-7A0D-1B70A2A8CFF0}"/>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5611B611-359B-775D-C4C0-77BE0053EBA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F49BAFEF-2FB4-8DD3-3E48-3FF135A0D12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5E9DA94-029A-579F-BA86-0963580EFC2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9E55BC42-228F-7A89-0BF8-A3712ED54908}"/>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8BBC8007-A5B0-1659-04F5-23C3800CF43E}"/>
              </a:ext>
            </a:extLst>
          </p:cNvPr>
          <p:cNvSpPr>
            <a:spLocks noChangeArrowheads="1"/>
          </p:cNvSpPr>
          <p:nvPr/>
        </p:nvSpPr>
        <p:spPr bwMode="auto">
          <a:xfrm>
            <a:off x="659185" y="2573506"/>
            <a:ext cx="115328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18. Write a number between 3 400 and 3 500.</a:t>
            </a:r>
          </a:p>
        </p:txBody>
      </p:sp>
    </p:spTree>
    <p:extLst>
      <p:ext uri="{BB962C8B-B14F-4D97-AF65-F5344CB8AC3E}">
        <p14:creationId xmlns:p14="http://schemas.microsoft.com/office/powerpoint/2010/main" val="2540439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F37CC-9A25-A797-C164-2F0CFEC1884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DF0FAF7-AE20-A474-7A35-EABE064AA3C0}"/>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4D644E0A-698F-932D-4D14-6A5E7F8D6B9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BCA0515-49E3-30FF-5192-7391D951995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95625DF-A1D8-3209-0D52-05785B7A205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4481E773-2817-1C0F-C443-5291315C81A5}"/>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335C0892-545F-B1E3-1FBF-099EB2FE0E99}"/>
              </a:ext>
            </a:extLst>
          </p:cNvPr>
          <p:cNvSpPr>
            <a:spLocks noChangeArrowheads="1"/>
          </p:cNvSpPr>
          <p:nvPr/>
        </p:nvSpPr>
        <p:spPr bwMode="auto">
          <a:xfrm>
            <a:off x="741974" y="2090172"/>
            <a:ext cx="1153281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 Find the value of the digit 5 in each number:</a:t>
            </a:r>
          </a:p>
          <a:p>
            <a:r>
              <a:rPr lang="en-CA" sz="2800" dirty="0"/>
              <a:t>a) 5 482</a:t>
            </a:r>
          </a:p>
          <a:p>
            <a:endParaRPr lang="en-CA" sz="2800" dirty="0"/>
          </a:p>
          <a:p>
            <a:r>
              <a:rPr lang="en-CA" sz="2800" dirty="0"/>
              <a:t>b) 3 615</a:t>
            </a:r>
          </a:p>
          <a:p>
            <a:endParaRPr lang="en-CA" sz="2800" dirty="0"/>
          </a:p>
          <a:p>
            <a:r>
              <a:rPr lang="en-CA" sz="2800" dirty="0"/>
              <a:t>c) 25 904</a:t>
            </a:r>
            <a:endParaRPr lang="en-CA" sz="3200" dirty="0"/>
          </a:p>
        </p:txBody>
      </p:sp>
    </p:spTree>
    <p:extLst>
      <p:ext uri="{BB962C8B-B14F-4D97-AF65-F5344CB8AC3E}">
        <p14:creationId xmlns:p14="http://schemas.microsoft.com/office/powerpoint/2010/main" val="1885359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F8FB2-E8BB-4369-A512-4046684597F0}"/>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F51F774-0A05-83FF-EB01-69E7996FF442}"/>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95462BEF-F7F5-0AFE-A410-2EF410F3254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CDEED6A-7064-C235-E0BA-189B5283E3A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F759B45-CD88-789E-D770-D7DFF5B8124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5DC3C003-729A-4DCD-9CCD-874D23615614}"/>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1D16762B-0173-D01D-1265-A78E86B02AEC}"/>
              </a:ext>
            </a:extLst>
          </p:cNvPr>
          <p:cNvSpPr>
            <a:spLocks noChangeArrowheads="1"/>
          </p:cNvSpPr>
          <p:nvPr/>
        </p:nvSpPr>
        <p:spPr bwMode="auto">
          <a:xfrm>
            <a:off x="659185" y="2573506"/>
            <a:ext cx="115328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19. Write three numbers between 8 200 and 8 300.</a:t>
            </a:r>
          </a:p>
        </p:txBody>
      </p:sp>
    </p:spTree>
    <p:extLst>
      <p:ext uri="{BB962C8B-B14F-4D97-AF65-F5344CB8AC3E}">
        <p14:creationId xmlns:p14="http://schemas.microsoft.com/office/powerpoint/2010/main" val="3407186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807F4-36B7-9E38-5E47-9C39CD9A014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6E20C1B-FFFB-56CB-39AC-9EC5DC228942}"/>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DCF312C3-930B-9C28-4508-092F2784FDE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B713E1AC-BE13-7C7C-7D68-3A508F58324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BD823F4-5638-FCA3-0E8B-CFDF78BC7D9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91D85039-9A1F-A62C-9871-04D1B2799CF9}"/>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B1BCF6CB-6160-B554-AD57-F4655364C71C}"/>
              </a:ext>
            </a:extLst>
          </p:cNvPr>
          <p:cNvSpPr>
            <a:spLocks noChangeArrowheads="1"/>
          </p:cNvSpPr>
          <p:nvPr/>
        </p:nvSpPr>
        <p:spPr bwMode="auto">
          <a:xfrm>
            <a:off x="659185" y="2054531"/>
            <a:ext cx="11532815"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20. Estimate:</a:t>
            </a:r>
          </a:p>
          <a:p>
            <a:r>
              <a:rPr lang="en-CA" sz="2800" dirty="0"/>
              <a:t>4 282 + 3 121</a:t>
            </a:r>
          </a:p>
          <a:p>
            <a:endParaRPr lang="en-CA" sz="2800" dirty="0"/>
          </a:p>
          <a:p>
            <a:endParaRPr lang="en-CA" sz="2800" dirty="0"/>
          </a:p>
          <a:p>
            <a:r>
              <a:rPr lang="en-CA" sz="2800" dirty="0"/>
              <a:t>Which is closer?</a:t>
            </a:r>
          </a:p>
          <a:p>
            <a:r>
              <a:rPr lang="en-CA" sz="2800" dirty="0"/>
              <a:t>a) 7 000</a:t>
            </a:r>
          </a:p>
          <a:p>
            <a:r>
              <a:rPr lang="en-CA" sz="2800" dirty="0"/>
              <a:t>b) 8 000</a:t>
            </a:r>
          </a:p>
        </p:txBody>
      </p:sp>
    </p:spTree>
    <p:extLst>
      <p:ext uri="{BB962C8B-B14F-4D97-AF65-F5344CB8AC3E}">
        <p14:creationId xmlns:p14="http://schemas.microsoft.com/office/powerpoint/2010/main" val="1718759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720DE-1F65-0FB8-DB2E-DDBB3708B0B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B1675F9-E604-0E2F-7971-561058AD5BA7}"/>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56663594-EFAA-87CB-5BF5-2A8FDD66825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569AEF33-320E-A873-45F7-6E46FB2DBFD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C0F00F5-0BE0-3135-685D-93BA0344BB3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4BF808EC-D720-F441-35C4-5C05F5812849}"/>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3D9C2840-C229-11DD-6C2A-5D970ACCBA0D}"/>
              </a:ext>
            </a:extLst>
          </p:cNvPr>
          <p:cNvSpPr>
            <a:spLocks noChangeArrowheads="1"/>
          </p:cNvSpPr>
          <p:nvPr/>
        </p:nvSpPr>
        <p:spPr bwMode="auto">
          <a:xfrm>
            <a:off x="437660" y="1869867"/>
            <a:ext cx="1153281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endParaRPr lang="en-CA" sz="2800" dirty="0"/>
          </a:p>
          <a:p>
            <a:r>
              <a:rPr lang="en-CA" sz="2800" dirty="0"/>
              <a:t>21. Which is greater?</a:t>
            </a:r>
          </a:p>
          <a:p>
            <a:r>
              <a:rPr lang="en-CA" sz="3200" dirty="0"/>
              <a:t>398 + 205 		or 		400 + 200</a:t>
            </a:r>
          </a:p>
        </p:txBody>
      </p:sp>
    </p:spTree>
    <p:extLst>
      <p:ext uri="{BB962C8B-B14F-4D97-AF65-F5344CB8AC3E}">
        <p14:creationId xmlns:p14="http://schemas.microsoft.com/office/powerpoint/2010/main" val="1926258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92BA8-675D-3029-E3C3-106EC4404D7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6782A08-76B4-E83F-001E-610780F180D0}"/>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99D6819A-E364-B82C-CBB0-2B5AAA6E263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CEF46A3A-33C3-3E1A-E7A5-06B952A9A7F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7A80387-C891-1F62-469D-3AC7765FE4B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6C787553-6EA8-B883-D55A-97198B0D6BE3}"/>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B869BC9A-4920-E8B1-B4E7-03A4F5680FE0}"/>
              </a:ext>
            </a:extLst>
          </p:cNvPr>
          <p:cNvSpPr>
            <a:spLocks noChangeArrowheads="1"/>
          </p:cNvSpPr>
          <p:nvPr/>
        </p:nvSpPr>
        <p:spPr bwMode="auto">
          <a:xfrm>
            <a:off x="659185" y="2285139"/>
            <a:ext cx="11532815"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22. </a:t>
            </a:r>
            <a:r>
              <a:rPr lang="en-CA" sz="3200" dirty="0"/>
              <a:t>4 500 = 45 hundreds</a:t>
            </a:r>
          </a:p>
          <a:p>
            <a:endParaRPr lang="en-CA" sz="3200" dirty="0"/>
          </a:p>
          <a:p>
            <a:r>
              <a:rPr lang="en-CA" sz="2800" dirty="0"/>
              <a:t>Is this true or false? Explain.</a:t>
            </a:r>
          </a:p>
        </p:txBody>
      </p:sp>
    </p:spTree>
    <p:extLst>
      <p:ext uri="{BB962C8B-B14F-4D97-AF65-F5344CB8AC3E}">
        <p14:creationId xmlns:p14="http://schemas.microsoft.com/office/powerpoint/2010/main" val="3611777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E2AB2-690F-1A11-9BEE-5E1C7F58ED9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D95368A-81F5-21DD-7C8E-AB39FCAA7CD7}"/>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80F2FC33-E58C-EAC6-5D50-7B4A88FBEAC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26CACAF9-5FBF-B1C4-CA5E-3D87EDD79B7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CB719FE-8CF7-C74A-907C-82C136379F9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1C26F504-311D-A8B0-ACFF-F6AD670EBA0E}"/>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8CF265AF-C320-A165-C7C3-E29B5B0A7B56}"/>
              </a:ext>
            </a:extLst>
          </p:cNvPr>
          <p:cNvSpPr>
            <a:spLocks noChangeArrowheads="1"/>
          </p:cNvSpPr>
          <p:nvPr/>
        </p:nvSpPr>
        <p:spPr bwMode="auto">
          <a:xfrm>
            <a:off x="659185" y="2038917"/>
            <a:ext cx="11532815"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23. Create a number that:</a:t>
            </a:r>
          </a:p>
          <a:p>
            <a:pPr marL="171450" indent="-171450">
              <a:buFont typeface="Arial" panose="020B0604020202020204" pitchFamily="34" charset="0"/>
              <a:buChar char="•"/>
            </a:pPr>
            <a:r>
              <a:rPr lang="en-CA" sz="3200" dirty="0"/>
              <a:t>is greater than 4 000</a:t>
            </a:r>
          </a:p>
          <a:p>
            <a:pPr marL="171450" indent="-171450">
              <a:buFont typeface="Arial" panose="020B0604020202020204" pitchFamily="34" charset="0"/>
              <a:buChar char="•"/>
            </a:pPr>
            <a:r>
              <a:rPr lang="en-CA" sz="3200" dirty="0"/>
              <a:t>is less than 5 000</a:t>
            </a:r>
          </a:p>
          <a:p>
            <a:pPr marL="171450" indent="-171450">
              <a:buFont typeface="Arial" panose="020B0604020202020204" pitchFamily="34" charset="0"/>
              <a:buChar char="•"/>
            </a:pPr>
            <a:r>
              <a:rPr lang="en-CA" sz="3200" dirty="0"/>
              <a:t>has a 6 in the tens place</a:t>
            </a:r>
          </a:p>
        </p:txBody>
      </p:sp>
    </p:spTree>
    <p:extLst>
      <p:ext uri="{BB962C8B-B14F-4D97-AF65-F5344CB8AC3E}">
        <p14:creationId xmlns:p14="http://schemas.microsoft.com/office/powerpoint/2010/main" val="1893285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CBE44-6E78-029B-64AF-B10F236FD2B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98372DE-BA50-88DE-5E10-B5CF8FC614F5}"/>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63059569-C1A1-4677-E2A7-8F55AABD760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EC29C0CC-38C9-F0D7-55CD-AADA5D8BEE6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C047002-B621-129A-D268-8F1B7E085C4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625C3067-0488-DEA8-0C34-0F494BDFE55D}"/>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5EDDAE91-E544-11F6-6F47-522C0B683AC6}"/>
              </a:ext>
            </a:extLst>
          </p:cNvPr>
          <p:cNvSpPr>
            <a:spLocks noChangeArrowheads="1"/>
          </p:cNvSpPr>
          <p:nvPr/>
        </p:nvSpPr>
        <p:spPr bwMode="auto">
          <a:xfrm>
            <a:off x="659185" y="2123393"/>
            <a:ext cx="1153281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3200" dirty="0"/>
              <a:t>24. A number has:</a:t>
            </a:r>
          </a:p>
          <a:p>
            <a:pPr marL="171450" indent="-171450">
              <a:buFont typeface="Arial" panose="020B0604020202020204" pitchFamily="34" charset="0"/>
              <a:buChar char="•"/>
            </a:pPr>
            <a:r>
              <a:rPr lang="en-CA" sz="3600" dirty="0"/>
              <a:t>3 in the thousands place</a:t>
            </a:r>
          </a:p>
          <a:p>
            <a:pPr marL="171450" indent="-171450">
              <a:buFont typeface="Arial" panose="020B0604020202020204" pitchFamily="34" charset="0"/>
              <a:buChar char="•"/>
            </a:pPr>
            <a:r>
              <a:rPr lang="en-CA" sz="3600" dirty="0"/>
              <a:t>0 in the hundreds place</a:t>
            </a:r>
          </a:p>
          <a:p>
            <a:pPr marL="171450" indent="-171450">
              <a:buFont typeface="Arial" panose="020B0604020202020204" pitchFamily="34" charset="0"/>
              <a:buChar char="•"/>
            </a:pPr>
            <a:r>
              <a:rPr lang="en-CA" sz="3600" dirty="0"/>
              <a:t>8 in the tens place</a:t>
            </a:r>
          </a:p>
          <a:p>
            <a:pPr marL="171450" indent="-171450">
              <a:buFont typeface="Arial" panose="020B0604020202020204" pitchFamily="34" charset="0"/>
              <a:buChar char="•"/>
            </a:pPr>
            <a:r>
              <a:rPr lang="en-CA" sz="3600" dirty="0"/>
              <a:t>5 in the ones place</a:t>
            </a:r>
          </a:p>
          <a:p>
            <a:endParaRPr lang="en-CA" sz="3200" dirty="0"/>
          </a:p>
          <a:p>
            <a:r>
              <a:rPr lang="en-CA" sz="3200" dirty="0"/>
              <a:t>What is the number?</a:t>
            </a:r>
            <a:endParaRPr lang="en-CA" sz="3600" dirty="0"/>
          </a:p>
        </p:txBody>
      </p:sp>
    </p:spTree>
    <p:extLst>
      <p:ext uri="{BB962C8B-B14F-4D97-AF65-F5344CB8AC3E}">
        <p14:creationId xmlns:p14="http://schemas.microsoft.com/office/powerpoint/2010/main" val="725977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5C03D-C027-1A40-4E5D-D46CE86A1C8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B3A4049-3C72-455C-BDA2-0360AAE9D72A}"/>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DA011269-E9F5-7F28-E0BB-81FF0036D1D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5020B003-874C-FACA-2E96-3EF8F38DB81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4F5B134-3162-DD26-4371-A3B9270B8B2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B9C4264B-CCCB-B3EF-3D8D-80F09AEBD06A}"/>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DBEED5D5-58AB-8978-DD8A-EA1D28438EB0}"/>
              </a:ext>
            </a:extLst>
          </p:cNvPr>
          <p:cNvSpPr>
            <a:spLocks noChangeArrowheads="1"/>
          </p:cNvSpPr>
          <p:nvPr/>
        </p:nvSpPr>
        <p:spPr bwMode="auto">
          <a:xfrm>
            <a:off x="659185" y="2054531"/>
            <a:ext cx="936565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3200" dirty="0"/>
              <a:t>25. Write a number that is </a:t>
            </a:r>
            <a:r>
              <a:rPr lang="en-CA" sz="3600" dirty="0"/>
              <a:t>close to 10 000 but less than 10 000.</a:t>
            </a:r>
          </a:p>
          <a:p>
            <a:endParaRPr lang="en-CA" sz="3600" dirty="0"/>
          </a:p>
          <a:p>
            <a:r>
              <a:rPr lang="en-CA" sz="3200" dirty="0"/>
              <a:t>Explain how you know it is close.</a:t>
            </a:r>
            <a:endParaRPr lang="en-CA" sz="3600" dirty="0"/>
          </a:p>
        </p:txBody>
      </p:sp>
    </p:spTree>
    <p:extLst>
      <p:ext uri="{BB962C8B-B14F-4D97-AF65-F5344CB8AC3E}">
        <p14:creationId xmlns:p14="http://schemas.microsoft.com/office/powerpoint/2010/main" val="3649103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C9B0B-39BC-62E9-C6AF-1AFB9067CA5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C108815-BD9E-5E82-83A6-DD30EF9D479E}"/>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DFE99407-E5E4-D969-947F-D8BDABAAEAF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5248A961-64FB-21E2-E727-FA211BFDBFC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9D19408-F8BE-1258-B024-19E620535C1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B87604B1-C48B-5777-2DF0-114541B41F16}"/>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9E47972F-F63E-4D2B-CC73-7EB9A186BC38}"/>
              </a:ext>
            </a:extLst>
          </p:cNvPr>
          <p:cNvSpPr>
            <a:spLocks noChangeArrowheads="1"/>
          </p:cNvSpPr>
          <p:nvPr/>
        </p:nvSpPr>
        <p:spPr bwMode="auto">
          <a:xfrm>
            <a:off x="659185" y="2244060"/>
            <a:ext cx="11532815"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26. Create a number that:</a:t>
            </a:r>
          </a:p>
          <a:p>
            <a:r>
              <a:rPr lang="en-CA" sz="3200" dirty="0"/>
              <a:t>is between 4 000 and 5 000</a:t>
            </a:r>
          </a:p>
          <a:p>
            <a:r>
              <a:rPr lang="en-CA" sz="3200" dirty="0"/>
              <a:t>has a 6 in the tens place</a:t>
            </a:r>
          </a:p>
          <a:p>
            <a:endParaRPr lang="en-CA" sz="2800" dirty="0"/>
          </a:p>
          <a:p>
            <a:r>
              <a:rPr lang="en-CA" sz="2800" dirty="0"/>
              <a:t>Explain how you know your number meets both conditions.</a:t>
            </a:r>
            <a:endParaRPr lang="en-CA" sz="3200" dirty="0"/>
          </a:p>
        </p:txBody>
      </p:sp>
    </p:spTree>
    <p:extLst>
      <p:ext uri="{BB962C8B-B14F-4D97-AF65-F5344CB8AC3E}">
        <p14:creationId xmlns:p14="http://schemas.microsoft.com/office/powerpoint/2010/main" val="308141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08F3C-4E4D-0DDE-820D-9B496DD2B74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2382195-C822-5CFA-CCB4-4025B7670298}"/>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C844FE41-7178-0356-694E-CA18E2EC128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27BCD690-7A4C-1384-1521-0CAF311DC96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4E975FD-CDD5-623F-E69D-9C04677A65E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B03F2ED3-C720-F870-0F1E-735C3CB5FECB}"/>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8912C20B-FD87-4181-04C6-3D0238C013EB}"/>
              </a:ext>
            </a:extLst>
          </p:cNvPr>
          <p:cNvSpPr>
            <a:spLocks noChangeArrowheads="1"/>
          </p:cNvSpPr>
          <p:nvPr/>
        </p:nvSpPr>
        <p:spPr bwMode="auto">
          <a:xfrm>
            <a:off x="659185" y="2268151"/>
            <a:ext cx="1153281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endParaRPr lang="en-CA" sz="2800" dirty="0"/>
          </a:p>
          <a:p>
            <a:r>
              <a:rPr lang="en-CA" sz="2800" dirty="0"/>
              <a:t>27. Find two different ways to make 5 000 using addition.</a:t>
            </a:r>
          </a:p>
          <a:p>
            <a:r>
              <a:rPr lang="en-CA" sz="2800" dirty="0"/>
              <a:t>Show your thinking.</a:t>
            </a:r>
            <a:endParaRPr lang="en-CA" sz="3200" dirty="0"/>
          </a:p>
        </p:txBody>
      </p:sp>
    </p:spTree>
    <p:extLst>
      <p:ext uri="{BB962C8B-B14F-4D97-AF65-F5344CB8AC3E}">
        <p14:creationId xmlns:p14="http://schemas.microsoft.com/office/powerpoint/2010/main" val="232381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419CD-EEC2-596B-AEAB-04879C6CCBA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4F7BD9C-E30E-5C95-91F8-AE96B0469832}"/>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B025F83E-6614-F7D2-2202-EA2DA57DDAE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6075B3E4-16E4-84C5-637A-D1AA931F230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91B2A09-E52F-A378-10DF-726EFC25AC4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17F383A4-FFE3-BDE9-37BD-355ED22024E3}"/>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6B0991A6-90D8-A28F-396C-9DFB8EC2C413}"/>
              </a:ext>
            </a:extLst>
          </p:cNvPr>
          <p:cNvSpPr>
            <a:spLocks noChangeArrowheads="1"/>
          </p:cNvSpPr>
          <p:nvPr/>
        </p:nvSpPr>
        <p:spPr bwMode="auto">
          <a:xfrm>
            <a:off x="659186" y="2052708"/>
            <a:ext cx="1038052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endParaRPr lang="en-CA" sz="2800" dirty="0"/>
          </a:p>
          <a:p>
            <a:r>
              <a:rPr lang="en-CA" sz="2800" dirty="0"/>
              <a:t>28. Create two addition expressions that both have a sum close to 3 000.</a:t>
            </a:r>
          </a:p>
          <a:p>
            <a:r>
              <a:rPr lang="en-CA" sz="2800" dirty="0"/>
              <a:t>Explain how you know which sum is greater.</a:t>
            </a:r>
          </a:p>
        </p:txBody>
      </p:sp>
    </p:spTree>
    <p:extLst>
      <p:ext uri="{BB962C8B-B14F-4D97-AF65-F5344CB8AC3E}">
        <p14:creationId xmlns:p14="http://schemas.microsoft.com/office/powerpoint/2010/main" val="2133441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7B1EE-3710-CD68-5860-9A8B5A68B32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D03A7C1-6903-3B69-C3D5-1CDEEB8B5D2E}"/>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BA0C8225-D99D-8532-EC3C-306787FF03D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E271365C-D747-293B-96C9-212D437709F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503F79E-1D09-83C5-D89E-32D266E7DA6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03B630B0-F489-2ABF-8833-EC0B7A517D9A}"/>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FE974176-65E4-6DE0-F1B4-E12641B892FC}"/>
              </a:ext>
            </a:extLst>
          </p:cNvPr>
          <p:cNvSpPr>
            <a:spLocks noChangeArrowheads="1"/>
          </p:cNvSpPr>
          <p:nvPr/>
        </p:nvSpPr>
        <p:spPr bwMode="auto">
          <a:xfrm>
            <a:off x="741974" y="2090173"/>
            <a:ext cx="1153281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 What place is the digit 7 in each number?</a:t>
            </a:r>
          </a:p>
          <a:p>
            <a:pPr marL="514350" indent="-514350">
              <a:buAutoNum type="alphaLcParenR"/>
            </a:pPr>
            <a:r>
              <a:rPr lang="en-CA" sz="2800" dirty="0"/>
              <a:t>7 245</a:t>
            </a:r>
          </a:p>
          <a:p>
            <a:pPr marL="514350" indent="-514350">
              <a:buAutoNum type="alphaLcParenR"/>
            </a:pPr>
            <a:endParaRPr lang="en-CA" sz="2800" dirty="0"/>
          </a:p>
          <a:p>
            <a:r>
              <a:rPr lang="en-CA" sz="2800" dirty="0"/>
              <a:t>b) 3 478</a:t>
            </a:r>
          </a:p>
          <a:p>
            <a:endParaRPr lang="en-CA" sz="2800" dirty="0"/>
          </a:p>
          <a:p>
            <a:r>
              <a:rPr lang="en-CA" sz="2800" dirty="0"/>
              <a:t>c) 17 032</a:t>
            </a:r>
            <a:endParaRPr lang="en-CA" sz="3200" dirty="0"/>
          </a:p>
        </p:txBody>
      </p:sp>
    </p:spTree>
    <p:extLst>
      <p:ext uri="{BB962C8B-B14F-4D97-AF65-F5344CB8AC3E}">
        <p14:creationId xmlns:p14="http://schemas.microsoft.com/office/powerpoint/2010/main" val="1464265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B2873-5A9E-56D1-CABD-C44F1C4FB03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5B9F34C-FB4F-B64B-679A-57626ED24AFF}"/>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3959F5B6-8C2F-58D3-4F10-63DD0139A8D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B6008A2-28FA-17BE-B0D2-559F32D8358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6EA1F17-A8A7-FF4E-C00C-233AA3F9CC0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CC1F1EEE-F1C6-4729-39B1-50F7C493D82D}"/>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FCDEF1E4-6C2F-0A02-FD6D-7C2DB2266D0F}"/>
              </a:ext>
            </a:extLst>
          </p:cNvPr>
          <p:cNvSpPr>
            <a:spLocks noChangeArrowheads="1"/>
          </p:cNvSpPr>
          <p:nvPr/>
        </p:nvSpPr>
        <p:spPr bwMode="auto">
          <a:xfrm>
            <a:off x="659186" y="2237374"/>
            <a:ext cx="1038052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29. Estimate the sum of </a:t>
            </a:r>
            <a:r>
              <a:rPr lang="en-CA" sz="3200" dirty="0"/>
              <a:t>4 282 + 3 121.</a:t>
            </a:r>
          </a:p>
          <a:p>
            <a:r>
              <a:rPr lang="en-CA" sz="2800" dirty="0"/>
              <a:t>Explain the strategy you used and why your estimate is reasonable.</a:t>
            </a:r>
          </a:p>
        </p:txBody>
      </p:sp>
    </p:spTree>
    <p:extLst>
      <p:ext uri="{BB962C8B-B14F-4D97-AF65-F5344CB8AC3E}">
        <p14:creationId xmlns:p14="http://schemas.microsoft.com/office/powerpoint/2010/main" val="400965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CAFFA-381C-EAD7-22C0-C7587A8912B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80B951A-ED07-2904-B907-A568173B1036}"/>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E4197D1C-594B-B04F-E2F7-6BD1443DD28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4739106-F58A-A522-BD64-FE4B1B169E6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679B975-2925-4B76-8534-31AB95B84E2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604A273C-331D-77F7-0200-7AF597E86731}"/>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E99335F7-36F4-2B14-9F9C-5DA4D56F526D}"/>
              </a:ext>
            </a:extLst>
          </p:cNvPr>
          <p:cNvSpPr>
            <a:spLocks noChangeArrowheads="1"/>
          </p:cNvSpPr>
          <p:nvPr/>
        </p:nvSpPr>
        <p:spPr bwMode="auto">
          <a:xfrm>
            <a:off x="659186" y="2452817"/>
            <a:ext cx="1038052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30. Show two different ways to </a:t>
            </a:r>
            <a:r>
              <a:rPr lang="en-CA" sz="3200" dirty="0"/>
              <a:t>break apart 4 500.</a:t>
            </a:r>
          </a:p>
          <a:p>
            <a:r>
              <a:rPr lang="en-CA" sz="2800" dirty="0"/>
              <a:t>Explain how both ways still represent the same number.</a:t>
            </a:r>
          </a:p>
        </p:txBody>
      </p:sp>
    </p:spTree>
    <p:extLst>
      <p:ext uri="{BB962C8B-B14F-4D97-AF65-F5344CB8AC3E}">
        <p14:creationId xmlns:p14="http://schemas.microsoft.com/office/powerpoint/2010/main" val="11881341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D1927-4A26-7690-6B8F-B49B4D73584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AF9D327-E1A7-491C-F7AB-2C977B62217C}"/>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1317D184-A45B-891C-4DA4-55C7D6513D4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6135270-0F56-21F2-F416-4095F771EA8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CD56DFF-804C-5221-2845-DC8645B1AE3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C1F69273-02F0-3468-BBDB-FCC616C1EC04}"/>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497D9694-97EB-FB10-3529-BE977BF797A0}"/>
              </a:ext>
            </a:extLst>
          </p:cNvPr>
          <p:cNvSpPr>
            <a:spLocks noChangeArrowheads="1"/>
          </p:cNvSpPr>
          <p:nvPr/>
        </p:nvSpPr>
        <p:spPr bwMode="auto">
          <a:xfrm>
            <a:off x="681488" y="2305615"/>
            <a:ext cx="10380522"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31. A student says:</a:t>
            </a:r>
          </a:p>
          <a:p>
            <a:r>
              <a:rPr lang="en-CA" sz="2800" dirty="0"/>
              <a:t>“4 500 is the same as 45 tens.”</a:t>
            </a:r>
          </a:p>
          <a:p>
            <a:endParaRPr lang="en-CA" sz="2800" dirty="0"/>
          </a:p>
          <a:p>
            <a:r>
              <a:rPr lang="en-CA" sz="2800" dirty="0"/>
              <a:t>Do you agree or disagree?</a:t>
            </a:r>
          </a:p>
          <a:p>
            <a:r>
              <a:rPr lang="en-CA" sz="2800" dirty="0"/>
              <a:t>Explain your thinking.</a:t>
            </a:r>
          </a:p>
        </p:txBody>
      </p:sp>
    </p:spTree>
    <p:extLst>
      <p:ext uri="{BB962C8B-B14F-4D97-AF65-F5344CB8AC3E}">
        <p14:creationId xmlns:p14="http://schemas.microsoft.com/office/powerpoint/2010/main" val="29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7A368-2418-ABB2-1481-A8C39888149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784E8B1-260C-0772-EF23-46712E9CCB86}"/>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DA344568-70DB-6285-F12D-FC13D73869F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540F35C8-8EE4-FA30-7B39-6C7564E680C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230C8D4-9E81-B274-BA0E-5A1045021DE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0B3C3F39-1B32-CA70-6C81-CF187F7FC8CF}"/>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D33FEC4B-868B-A877-360D-ECD977C3639D}"/>
              </a:ext>
            </a:extLst>
          </p:cNvPr>
          <p:cNvSpPr>
            <a:spLocks noChangeArrowheads="1"/>
          </p:cNvSpPr>
          <p:nvPr/>
        </p:nvSpPr>
        <p:spPr bwMode="auto">
          <a:xfrm>
            <a:off x="681488" y="2444115"/>
            <a:ext cx="1038052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32. Which number is greater: </a:t>
            </a:r>
            <a:r>
              <a:rPr lang="en-CA" sz="3200" dirty="0"/>
              <a:t>4 398 or 4 305</a:t>
            </a:r>
            <a:r>
              <a:rPr lang="en-CA" sz="2800" dirty="0"/>
              <a:t>?</a:t>
            </a:r>
          </a:p>
          <a:p>
            <a:r>
              <a:rPr lang="en-CA" sz="2800" dirty="0"/>
              <a:t>Explain how you know using place value.</a:t>
            </a:r>
          </a:p>
        </p:txBody>
      </p:sp>
    </p:spTree>
    <p:extLst>
      <p:ext uri="{BB962C8B-B14F-4D97-AF65-F5344CB8AC3E}">
        <p14:creationId xmlns:p14="http://schemas.microsoft.com/office/powerpoint/2010/main" val="3239803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39DEA-C0F3-9837-576A-1AA74C8BA11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4E4EEDF-59F3-4E6F-9CA6-5958811BC90F}"/>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84DB82FE-6911-D1C4-563E-F2B98BA9170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392C833-AF45-4A16-C906-EECDCD97E0E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EF94C50-C72A-C902-C707-2A171833E80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9B2D00E6-7FF4-72D1-2D56-7FB738B89FEF}"/>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558696EE-96F0-AA24-CB76-58A7A58A453B}"/>
              </a:ext>
            </a:extLst>
          </p:cNvPr>
          <p:cNvSpPr>
            <a:spLocks noChangeArrowheads="1"/>
          </p:cNvSpPr>
          <p:nvPr/>
        </p:nvSpPr>
        <p:spPr bwMode="auto">
          <a:xfrm>
            <a:off x="681488" y="2244060"/>
            <a:ext cx="10380522"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33. What number makes this true?</a:t>
            </a:r>
          </a:p>
          <a:p>
            <a:endParaRPr lang="en-CA" sz="3200" dirty="0"/>
          </a:p>
          <a:p>
            <a:r>
              <a:rPr lang="en-CA" sz="3200" dirty="0"/>
              <a:t>3 245 + _____ = 4 000</a:t>
            </a:r>
          </a:p>
          <a:p>
            <a:endParaRPr lang="en-CA" sz="2800" dirty="0"/>
          </a:p>
          <a:p>
            <a:r>
              <a:rPr lang="en-CA" sz="2800" dirty="0"/>
              <a:t>Explain how you figured it out.</a:t>
            </a:r>
          </a:p>
        </p:txBody>
      </p:sp>
    </p:spTree>
    <p:extLst>
      <p:ext uri="{BB962C8B-B14F-4D97-AF65-F5344CB8AC3E}">
        <p14:creationId xmlns:p14="http://schemas.microsoft.com/office/powerpoint/2010/main" val="31680660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D6ABC-D17D-C288-09AD-A555D4499E0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53754AC-D26D-1E67-E115-931410CA96C8}"/>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EC37F2F6-EE09-AC68-7217-2D4C9363A4E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E03151E6-7A83-920F-650D-EDE1E25F617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4AA9A74-B588-7944-AAC0-A0720AFAB86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D7829E8D-E857-A690-32CE-6CB86A8518ED}"/>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3DE4C3A4-D466-B1E4-5473-C6EEB3E79385}"/>
              </a:ext>
            </a:extLst>
          </p:cNvPr>
          <p:cNvSpPr>
            <a:spLocks noChangeArrowheads="1"/>
          </p:cNvSpPr>
          <p:nvPr/>
        </p:nvSpPr>
        <p:spPr bwMode="auto">
          <a:xfrm>
            <a:off x="681488" y="2505003"/>
            <a:ext cx="1038052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endParaRPr lang="en-CA" sz="2800" dirty="0"/>
          </a:p>
          <a:p>
            <a:r>
              <a:rPr lang="en-CA" sz="2800" dirty="0"/>
              <a:t>34. Write three different numbers between </a:t>
            </a:r>
            <a:r>
              <a:rPr lang="en-CA" sz="3200" dirty="0"/>
              <a:t>6 400 and 6 500.</a:t>
            </a:r>
          </a:p>
          <a:p>
            <a:r>
              <a:rPr lang="en-CA" sz="2800" dirty="0"/>
              <a:t>Explain how you know each number fits.</a:t>
            </a:r>
          </a:p>
        </p:txBody>
      </p:sp>
    </p:spTree>
    <p:extLst>
      <p:ext uri="{BB962C8B-B14F-4D97-AF65-F5344CB8AC3E}">
        <p14:creationId xmlns:p14="http://schemas.microsoft.com/office/powerpoint/2010/main" val="1835550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BF038-4647-4A1E-429B-E3438BD29F6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EA0BC76-7AB8-4DC0-835C-DC65EE908E6A}"/>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CE9074D5-5961-6AA2-563E-5D321BDD4C8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BAD8937-0D4D-F8ED-F9B9-69754A525B6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C71E817-5F02-CFBF-7234-FFAFFD0FDC0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CA8016A9-E41D-DE6F-00D6-698C4771D48B}"/>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FC20A9C6-75E8-0584-29E2-BDF6CB881B54}"/>
              </a:ext>
            </a:extLst>
          </p:cNvPr>
          <p:cNvSpPr>
            <a:spLocks noChangeArrowheads="1"/>
          </p:cNvSpPr>
          <p:nvPr/>
        </p:nvSpPr>
        <p:spPr bwMode="auto">
          <a:xfrm>
            <a:off x="681488" y="2289560"/>
            <a:ext cx="10380522"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35. Which one doesn’t belong?</a:t>
            </a:r>
          </a:p>
          <a:p>
            <a:r>
              <a:rPr lang="en-CA" sz="3200" dirty="0"/>
              <a:t>a) 4 500  b) 4 050  c) 4 005  d) 4 555</a:t>
            </a:r>
          </a:p>
          <a:p>
            <a:endParaRPr lang="en-CA" sz="2800" dirty="0"/>
          </a:p>
          <a:p>
            <a:r>
              <a:rPr lang="en-CA" sz="2800" dirty="0"/>
              <a:t>Explain your reasoning.</a:t>
            </a:r>
          </a:p>
        </p:txBody>
      </p:sp>
    </p:spTree>
    <p:extLst>
      <p:ext uri="{BB962C8B-B14F-4D97-AF65-F5344CB8AC3E}">
        <p14:creationId xmlns:p14="http://schemas.microsoft.com/office/powerpoint/2010/main" val="37679141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FAB85-930A-9934-AC8C-8E6722E48340}"/>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30CE9DB-13BD-B765-7B3F-09DFC818BD36}"/>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C288696D-E370-D899-09C7-021EFB7928B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1F26B7D-22A4-AFDF-E670-3A536B153B6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B5743EF-0C2E-E498-A035-6E731E528F0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8AE0E366-1D60-9838-762A-2443A8C473C0}"/>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EDB215A3-FB5F-8691-C5BB-783A5C9257C0}"/>
              </a:ext>
            </a:extLst>
          </p:cNvPr>
          <p:cNvSpPr>
            <a:spLocks noChangeArrowheads="1"/>
          </p:cNvSpPr>
          <p:nvPr/>
        </p:nvSpPr>
        <p:spPr bwMode="auto">
          <a:xfrm>
            <a:off x="681488" y="2535781"/>
            <a:ext cx="1038052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36. A number is very close to 10 000, but it is less than 10 000.</a:t>
            </a:r>
          </a:p>
          <a:p>
            <a:r>
              <a:rPr lang="en-CA" sz="2800" dirty="0"/>
              <a:t>What might the number be?</a:t>
            </a:r>
          </a:p>
          <a:p>
            <a:r>
              <a:rPr lang="en-CA" sz="2800" dirty="0"/>
              <a:t>Explain how you know it is close.</a:t>
            </a:r>
          </a:p>
        </p:txBody>
      </p:sp>
    </p:spTree>
    <p:extLst>
      <p:ext uri="{BB962C8B-B14F-4D97-AF65-F5344CB8AC3E}">
        <p14:creationId xmlns:p14="http://schemas.microsoft.com/office/powerpoint/2010/main" val="17855393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0117E-8E8E-19EE-B538-B17F225AAD4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7F4C0D8-A081-1B07-2A20-C3A0EEA1E36F}"/>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A51BCC6B-F010-077D-C127-57B0D491683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0EBA1509-A530-E4CF-B8F3-E4C39A6264B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2A0EF96-A808-1310-0648-02D4E100C95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1658F30F-4F96-8943-B6FD-BB7C95294331}"/>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3FCACC17-5FB9-68C0-667A-A76A220F9928}"/>
              </a:ext>
            </a:extLst>
          </p:cNvPr>
          <p:cNvSpPr>
            <a:spLocks noChangeArrowheads="1"/>
          </p:cNvSpPr>
          <p:nvPr/>
        </p:nvSpPr>
        <p:spPr bwMode="auto">
          <a:xfrm>
            <a:off x="681488" y="1858673"/>
            <a:ext cx="10380522"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endParaRPr lang="en-CA" sz="2800" dirty="0"/>
          </a:p>
          <a:p>
            <a:r>
              <a:rPr lang="en-CA" sz="2800" dirty="0"/>
              <a:t>37. Write a number that can be represented as:</a:t>
            </a:r>
          </a:p>
          <a:p>
            <a:r>
              <a:rPr lang="en-CA" sz="3200" dirty="0"/>
              <a:t>3 thousands + 14 hundreds</a:t>
            </a:r>
          </a:p>
          <a:p>
            <a:endParaRPr lang="en-CA" sz="2800" dirty="0"/>
          </a:p>
          <a:p>
            <a:r>
              <a:rPr lang="en-CA" sz="2800" dirty="0"/>
              <a:t>What is the number?</a:t>
            </a:r>
          </a:p>
          <a:p>
            <a:r>
              <a:rPr lang="en-CA" sz="2800" dirty="0"/>
              <a:t>Explain how you know.</a:t>
            </a:r>
          </a:p>
        </p:txBody>
      </p:sp>
    </p:spTree>
    <p:extLst>
      <p:ext uri="{BB962C8B-B14F-4D97-AF65-F5344CB8AC3E}">
        <p14:creationId xmlns:p14="http://schemas.microsoft.com/office/powerpoint/2010/main" val="12050884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08B00-A5A9-E678-49D7-76D1F47F5AC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D243249-15DD-F9C4-B2D8-369592532BC2}"/>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62F43E87-31C8-1D90-EA1A-75AAC796405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C78F1482-7628-610D-667F-09F9C1FEA91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EB4E5F7-0FD0-848B-A096-86C0B18CC59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BD954BCE-5014-8C17-7920-38E54EDD0238}"/>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1DB19030-39E4-E07B-CDB7-803096C70A92}"/>
              </a:ext>
            </a:extLst>
          </p:cNvPr>
          <p:cNvSpPr>
            <a:spLocks noChangeArrowheads="1"/>
          </p:cNvSpPr>
          <p:nvPr/>
        </p:nvSpPr>
        <p:spPr bwMode="auto">
          <a:xfrm>
            <a:off x="681488" y="1725700"/>
            <a:ext cx="10380522"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38. Two students solved </a:t>
            </a:r>
            <a:r>
              <a:rPr lang="en-CA" sz="3200" dirty="0"/>
              <a:t>398 + 205</a:t>
            </a:r>
            <a:r>
              <a:rPr lang="en-CA" sz="2800" dirty="0"/>
              <a:t> in different ways:</a:t>
            </a:r>
          </a:p>
          <a:p>
            <a:r>
              <a:rPr lang="en-CA" sz="2800" dirty="0"/>
              <a:t>Student A:</a:t>
            </a:r>
          </a:p>
          <a:p>
            <a:r>
              <a:rPr lang="en-CA" sz="2800" dirty="0"/>
              <a:t>398 + 200 = 598</a:t>
            </a:r>
          </a:p>
          <a:p>
            <a:r>
              <a:rPr lang="en-CA" sz="2800" dirty="0"/>
              <a:t>598 + 5 = 603</a:t>
            </a:r>
          </a:p>
          <a:p>
            <a:endParaRPr lang="en-CA" sz="2400" dirty="0"/>
          </a:p>
          <a:p>
            <a:r>
              <a:rPr lang="en-CA" sz="2800" dirty="0"/>
              <a:t>Student B:</a:t>
            </a:r>
          </a:p>
          <a:p>
            <a:r>
              <a:rPr lang="en-CA" sz="2800" dirty="0"/>
              <a:t>400 + 205 = 605</a:t>
            </a:r>
          </a:p>
          <a:p>
            <a:r>
              <a:rPr lang="en-CA" sz="2800" dirty="0"/>
              <a:t>605 − 2 = 603</a:t>
            </a:r>
          </a:p>
          <a:p>
            <a:endParaRPr lang="en-CA" sz="2800" dirty="0"/>
          </a:p>
          <a:p>
            <a:r>
              <a:rPr lang="en-CA" sz="2800" dirty="0"/>
              <a:t>a) Explain how each student solved the problem</a:t>
            </a:r>
          </a:p>
          <a:p>
            <a:r>
              <a:rPr lang="en-CA" sz="2800" dirty="0"/>
              <a:t>b) Which strategy makes more sense to you? Why?</a:t>
            </a:r>
          </a:p>
        </p:txBody>
      </p:sp>
    </p:spTree>
    <p:extLst>
      <p:ext uri="{BB962C8B-B14F-4D97-AF65-F5344CB8AC3E}">
        <p14:creationId xmlns:p14="http://schemas.microsoft.com/office/powerpoint/2010/main" val="4243700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76A95-D805-8F61-F5BE-DCA5356E0C0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D2D6B00-734F-57B9-612B-069FCBF9FF10}"/>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12B7FEE8-D281-5662-29A4-DBD6483C6DE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2A4E1C40-D5E1-6C93-57D3-CD5AD622CE3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B25A9CC-F40B-5D59-80A0-AD12C45229F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8AB78947-1D1D-DA16-6F7B-F81C464CD3E1}"/>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CD164B88-F28A-6474-FBE5-85CE02479C25}"/>
              </a:ext>
            </a:extLst>
          </p:cNvPr>
          <p:cNvSpPr>
            <a:spLocks noChangeArrowheads="1"/>
          </p:cNvSpPr>
          <p:nvPr/>
        </p:nvSpPr>
        <p:spPr bwMode="auto">
          <a:xfrm>
            <a:off x="741974" y="2090174"/>
            <a:ext cx="1153281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3. In which number does the digit 5 have the greatest value?</a:t>
            </a:r>
          </a:p>
          <a:p>
            <a:pPr marL="514350" indent="-514350">
              <a:buAutoNum type="alphaLcParenR"/>
            </a:pPr>
            <a:r>
              <a:rPr lang="en-CA" sz="2800" dirty="0"/>
              <a:t>5 234</a:t>
            </a:r>
          </a:p>
          <a:p>
            <a:pPr marL="514350" indent="-514350">
              <a:buAutoNum type="alphaLcParenR"/>
            </a:pPr>
            <a:endParaRPr lang="en-CA" sz="2800" dirty="0"/>
          </a:p>
          <a:p>
            <a:r>
              <a:rPr lang="en-CA" sz="2800" dirty="0"/>
              <a:t>b) 2 567</a:t>
            </a:r>
          </a:p>
          <a:p>
            <a:endParaRPr lang="en-CA" sz="2800" dirty="0"/>
          </a:p>
          <a:p>
            <a:r>
              <a:rPr lang="en-CA" sz="2800" dirty="0"/>
              <a:t>c) 15 432</a:t>
            </a:r>
            <a:endParaRPr lang="en-CA" sz="3200" dirty="0"/>
          </a:p>
        </p:txBody>
      </p:sp>
    </p:spTree>
    <p:extLst>
      <p:ext uri="{BB962C8B-B14F-4D97-AF65-F5344CB8AC3E}">
        <p14:creationId xmlns:p14="http://schemas.microsoft.com/office/powerpoint/2010/main" val="321157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DB18C-FB71-414A-69D3-1F6CAEE1FFB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D1A8C91-2D2A-655A-47D8-560172AD0386}"/>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6C123FFF-024D-AC13-2EF4-49AA17778D8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09362C5D-A06E-857E-3F4D-A6169C3CB8E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25E9C7A-6208-048F-B50F-3BDCF48981F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DE475327-0113-98AB-690A-F1F54F4B4BA9}"/>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ACD998FA-B4B3-22BB-49C1-EA0C078D9EF6}"/>
              </a:ext>
            </a:extLst>
          </p:cNvPr>
          <p:cNvSpPr>
            <a:spLocks noChangeArrowheads="1"/>
          </p:cNvSpPr>
          <p:nvPr/>
        </p:nvSpPr>
        <p:spPr bwMode="auto">
          <a:xfrm>
            <a:off x="659185" y="2054531"/>
            <a:ext cx="1038052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39. What happens when you </a:t>
            </a:r>
            <a:r>
              <a:rPr lang="en-CA" sz="3200" dirty="0"/>
              <a:t>add 1 000 to a number</a:t>
            </a:r>
            <a:r>
              <a:rPr lang="en-CA" sz="2800" dirty="0"/>
              <a:t>?</a:t>
            </a:r>
          </a:p>
          <a:p>
            <a:r>
              <a:rPr lang="en-CA" sz="2800" dirty="0"/>
              <a:t>Give at least two examples and explain your thinking.</a:t>
            </a:r>
          </a:p>
        </p:txBody>
      </p:sp>
    </p:spTree>
    <p:extLst>
      <p:ext uri="{BB962C8B-B14F-4D97-AF65-F5344CB8AC3E}">
        <p14:creationId xmlns:p14="http://schemas.microsoft.com/office/powerpoint/2010/main" val="5205903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1FC21-D9EE-6364-52B8-E50FD7205B3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AA7797A-149E-6D02-A2B3-373DA6498CDB}"/>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E2E2C5BB-120F-016C-B8D5-58FAA744193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C7C7F783-2304-9120-EBAF-EEFE76A3E34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DA7DB75-F9D2-C946-E2A0-D441C07B48D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FFF95F37-3E0C-49F0-0BB1-B2B6A9E0C34C}"/>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2CD2FFE7-1B76-E0DF-E84F-9D90BFE8B84E}"/>
              </a:ext>
            </a:extLst>
          </p:cNvPr>
          <p:cNvSpPr>
            <a:spLocks noChangeArrowheads="1"/>
          </p:cNvSpPr>
          <p:nvPr/>
        </p:nvSpPr>
        <p:spPr bwMode="auto">
          <a:xfrm>
            <a:off x="659185" y="2054531"/>
            <a:ext cx="10380522"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40. Without calculating exactly, determine which is greater:</a:t>
            </a:r>
          </a:p>
          <a:p>
            <a:r>
              <a:rPr lang="en-CA" sz="3200" dirty="0"/>
              <a:t>49 × 6 	or 	50 × 6</a:t>
            </a:r>
          </a:p>
          <a:p>
            <a:endParaRPr lang="en-CA" sz="2800" dirty="0"/>
          </a:p>
          <a:p>
            <a:r>
              <a:rPr lang="en-CA" sz="2800" dirty="0"/>
              <a:t>Explain how you know.</a:t>
            </a:r>
          </a:p>
        </p:txBody>
      </p:sp>
    </p:spTree>
    <p:extLst>
      <p:ext uri="{BB962C8B-B14F-4D97-AF65-F5344CB8AC3E}">
        <p14:creationId xmlns:p14="http://schemas.microsoft.com/office/powerpoint/2010/main" val="5274940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99FE7-1949-AE8D-21C9-FCC1ECC789A0}"/>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DE3E0CF-191C-DF8F-746D-C2F62A8D707B}"/>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69A4FA9E-D052-D74A-696E-E675CF1CF6D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8E1EA9F0-0427-6B96-06E5-923733BB047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E26D0E0-C010-FE42-98F4-394CBC1F26A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6A6308BD-108A-D1AA-F333-6DA1B91B1D3C}"/>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5E9823FD-8F85-B433-C88D-09C9E60E2BFF}"/>
              </a:ext>
            </a:extLst>
          </p:cNvPr>
          <p:cNvSpPr>
            <a:spLocks noChangeArrowheads="1"/>
          </p:cNvSpPr>
          <p:nvPr/>
        </p:nvSpPr>
        <p:spPr bwMode="auto">
          <a:xfrm>
            <a:off x="659185" y="1975950"/>
            <a:ext cx="1038052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41. Create a number that:</a:t>
            </a:r>
          </a:p>
          <a:p>
            <a:pPr marL="171450" indent="-171450">
              <a:buFont typeface="Arial" panose="020B0604020202020204" pitchFamily="34" charset="0"/>
              <a:buChar char="•"/>
            </a:pPr>
            <a:r>
              <a:rPr lang="en-CA" sz="3200" dirty="0"/>
              <a:t>is greater than 2 500</a:t>
            </a:r>
          </a:p>
          <a:p>
            <a:pPr marL="171450" indent="-171450">
              <a:buFont typeface="Arial" panose="020B0604020202020204" pitchFamily="34" charset="0"/>
              <a:buChar char="•"/>
            </a:pPr>
            <a:r>
              <a:rPr lang="en-CA" sz="3200" dirty="0"/>
              <a:t>is less than 3 500</a:t>
            </a:r>
          </a:p>
          <a:p>
            <a:pPr marL="171450" indent="-171450">
              <a:buFont typeface="Arial" panose="020B0604020202020204" pitchFamily="34" charset="0"/>
              <a:buChar char="•"/>
            </a:pPr>
            <a:r>
              <a:rPr lang="en-CA" sz="3200" dirty="0"/>
              <a:t>has a 2 in the hundreds place</a:t>
            </a:r>
          </a:p>
          <a:p>
            <a:endParaRPr lang="en-CA" sz="2800" dirty="0"/>
          </a:p>
          <a:p>
            <a:r>
              <a:rPr lang="en-CA" sz="2800" dirty="0"/>
              <a:t>Explain how you know your number fits all conditions</a:t>
            </a:r>
          </a:p>
        </p:txBody>
      </p:sp>
    </p:spTree>
    <p:extLst>
      <p:ext uri="{BB962C8B-B14F-4D97-AF65-F5344CB8AC3E}">
        <p14:creationId xmlns:p14="http://schemas.microsoft.com/office/powerpoint/2010/main" val="3819239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2AAB1-B75C-06DA-C053-9EC088023D2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455103F-0ECC-75E2-7614-E964BDE530FF}"/>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37050DA4-BEC5-F9D5-DCCA-7D7ABA8128C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29C85B2C-25AC-4B04-AFE6-1BE70A62291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FF6498B-FD7F-B9F7-AB04-C9BF0DF2115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16DBF6AB-65C1-A6B3-4A6A-67FC202F74E2}"/>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0AA54F13-9FA8-CFB9-8CA8-A67F07E8073E}"/>
              </a:ext>
            </a:extLst>
          </p:cNvPr>
          <p:cNvSpPr>
            <a:spLocks noChangeArrowheads="1"/>
          </p:cNvSpPr>
          <p:nvPr/>
        </p:nvSpPr>
        <p:spPr bwMode="auto">
          <a:xfrm>
            <a:off x="659185" y="2167116"/>
            <a:ext cx="10380522"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42. Which fraction is greater: </a:t>
            </a:r>
            <a:r>
              <a:rPr lang="en-CA" sz="3200" dirty="0"/>
              <a:t>3/4 or 2/4?</a:t>
            </a:r>
          </a:p>
          <a:p>
            <a:endParaRPr lang="en-CA" sz="3200" dirty="0"/>
          </a:p>
          <a:p>
            <a:r>
              <a:rPr lang="en-CA" sz="2800" dirty="0"/>
              <a:t>Show your thinking using a model, numbers, or words</a:t>
            </a:r>
          </a:p>
        </p:txBody>
      </p:sp>
    </p:spTree>
    <p:extLst>
      <p:ext uri="{BB962C8B-B14F-4D97-AF65-F5344CB8AC3E}">
        <p14:creationId xmlns:p14="http://schemas.microsoft.com/office/powerpoint/2010/main" val="13935518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63B84-4E27-FAAE-756C-79C673F8B85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3B6FEC4-C2AE-3DDB-6F04-5FBE88F0968A}"/>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5A899B71-D4E5-E887-D785-40ACD6E0CD0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283B4F94-8EBE-26FC-F517-74641F8E098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E8E8DF2-511D-5927-2AEF-4F615BBBB6A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05108C72-F8D1-406A-D883-A718F98C9188}"/>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3A1BC92F-15C3-CF9D-D3BE-994C27E7E686}"/>
              </a:ext>
            </a:extLst>
          </p:cNvPr>
          <p:cNvSpPr>
            <a:spLocks noChangeArrowheads="1"/>
          </p:cNvSpPr>
          <p:nvPr/>
        </p:nvSpPr>
        <p:spPr bwMode="auto">
          <a:xfrm>
            <a:off x="659185" y="2259449"/>
            <a:ext cx="1038052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43. Find two different fractions that are equal to 1/2.</a:t>
            </a:r>
          </a:p>
          <a:p>
            <a:endParaRPr lang="en-CA" sz="2800" dirty="0"/>
          </a:p>
          <a:p>
            <a:r>
              <a:rPr lang="en-CA" sz="2800" dirty="0"/>
              <a:t>Explain how you know they are equivalent.</a:t>
            </a:r>
          </a:p>
        </p:txBody>
      </p:sp>
    </p:spTree>
    <p:extLst>
      <p:ext uri="{BB962C8B-B14F-4D97-AF65-F5344CB8AC3E}">
        <p14:creationId xmlns:p14="http://schemas.microsoft.com/office/powerpoint/2010/main" val="10064555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91175-CECE-6EFF-4F7C-6DBAA2940B1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CBEE75D-9732-F54E-4AB1-838DC518ADCE}"/>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8EE0D1CD-B6DC-2742-946A-E72D48D53EA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A2E4C9C0-559C-6893-1974-FD90BBA62A2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3D11546-764A-39F6-3E38-BD74CF9660E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5E245441-333A-F50E-5175-FD64F93C3FB3}"/>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86D6FB81-06E7-E455-1950-CA077DC751BE}"/>
              </a:ext>
            </a:extLst>
          </p:cNvPr>
          <p:cNvSpPr>
            <a:spLocks noChangeArrowheads="1"/>
          </p:cNvSpPr>
          <p:nvPr/>
        </p:nvSpPr>
        <p:spPr bwMode="auto">
          <a:xfrm>
            <a:off x="659185" y="2054531"/>
            <a:ext cx="10380522"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44. A student says:</a:t>
            </a:r>
          </a:p>
          <a:p>
            <a:r>
              <a:rPr lang="en-CA" sz="3200" dirty="0"/>
              <a:t>“3/6 is greater than 1/2 because 3 is greater than 1.”</a:t>
            </a:r>
          </a:p>
          <a:p>
            <a:endParaRPr lang="en-CA" sz="3200" dirty="0"/>
          </a:p>
          <a:p>
            <a:r>
              <a:rPr lang="en-CA" sz="2800" dirty="0"/>
              <a:t>Do you agree or disagree?</a:t>
            </a:r>
          </a:p>
          <a:p>
            <a:r>
              <a:rPr lang="en-CA" sz="2800" dirty="0"/>
              <a:t>Explain your thinking.</a:t>
            </a:r>
          </a:p>
        </p:txBody>
      </p:sp>
    </p:spTree>
    <p:extLst>
      <p:ext uri="{BB962C8B-B14F-4D97-AF65-F5344CB8AC3E}">
        <p14:creationId xmlns:p14="http://schemas.microsoft.com/office/powerpoint/2010/main" val="36337486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734C4-2D15-44C5-EBAE-E5D5D975A8F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EB0F81E-FC7C-4A8E-EDBD-277E21CB8BCD}"/>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E7FE440C-1829-B32C-33FA-4DB62DFDCA6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AC6F364-74F0-B737-7370-439120BCE23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09C4983-C9C6-3245-7C6E-702932957D4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C54DE640-F8C0-7FE4-E4B8-B9B7DAA53EC7}"/>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64B43336-17CF-6446-CCD0-53FBB33D13D0}"/>
              </a:ext>
            </a:extLst>
          </p:cNvPr>
          <p:cNvSpPr>
            <a:spLocks noChangeArrowheads="1"/>
          </p:cNvSpPr>
          <p:nvPr/>
        </p:nvSpPr>
        <p:spPr bwMode="auto">
          <a:xfrm>
            <a:off x="659185" y="2731640"/>
            <a:ext cx="1078196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45. Find two fractions that are </a:t>
            </a:r>
            <a:r>
              <a:rPr lang="en-CA" sz="3200" dirty="0"/>
              <a:t>greater than 1/2 but less than 1.</a:t>
            </a:r>
          </a:p>
          <a:p>
            <a:r>
              <a:rPr lang="en-CA" sz="2800" dirty="0"/>
              <a:t>Explain how you know.</a:t>
            </a:r>
          </a:p>
        </p:txBody>
      </p:sp>
    </p:spTree>
    <p:extLst>
      <p:ext uri="{BB962C8B-B14F-4D97-AF65-F5344CB8AC3E}">
        <p14:creationId xmlns:p14="http://schemas.microsoft.com/office/powerpoint/2010/main" val="5389072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98811-D6BB-D6CF-FF85-97F41BDBD1E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C09F10B-F263-1A49-AE79-8233D8287B7B}"/>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D10A8F90-117B-2334-1DD8-468E0726DC7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08AB6DA5-2C0B-6396-9E3F-929DCB18BD2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B0C1CD0-4D8B-BB23-CDD2-2745A694B89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74D35B4D-9376-1552-9261-878DE0019269}"/>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342E1731-5631-D285-74BE-E8259DA91AF4}"/>
              </a:ext>
            </a:extLst>
          </p:cNvPr>
          <p:cNvSpPr>
            <a:spLocks noChangeArrowheads="1"/>
          </p:cNvSpPr>
          <p:nvPr/>
        </p:nvSpPr>
        <p:spPr bwMode="auto">
          <a:xfrm>
            <a:off x="659185" y="2516197"/>
            <a:ext cx="10781966"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46. Show a model (drawing, number line, or objects) to prove that </a:t>
            </a:r>
            <a:r>
              <a:rPr lang="en-CA" sz="3200" dirty="0"/>
              <a:t>2/4 = 1/2.</a:t>
            </a:r>
          </a:p>
          <a:p>
            <a:r>
              <a:rPr lang="en-CA" sz="2800" dirty="0"/>
              <a:t>Explain your thinking.</a:t>
            </a:r>
          </a:p>
        </p:txBody>
      </p:sp>
    </p:spTree>
    <p:extLst>
      <p:ext uri="{BB962C8B-B14F-4D97-AF65-F5344CB8AC3E}">
        <p14:creationId xmlns:p14="http://schemas.microsoft.com/office/powerpoint/2010/main" val="12151743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D0A9E-D186-1A78-5196-625C2593F21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A3FFD0C-4DF6-FA2C-14CE-527528984DDA}"/>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65748D2D-FD84-47B9-5DB0-9F2F04C39ED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AB2AA9C7-CE88-BAD9-EB64-EC3287440C5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8CB62F5-C973-FB10-E7D2-AB3562A8DA6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F8DC5B97-0E70-5437-FBC8-09B830DD992A}"/>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5D41C694-1AD5-CCC4-1998-D14FCEAA1C0D}"/>
              </a:ext>
            </a:extLst>
          </p:cNvPr>
          <p:cNvSpPr>
            <a:spLocks noChangeArrowheads="1"/>
          </p:cNvSpPr>
          <p:nvPr/>
        </p:nvSpPr>
        <p:spPr bwMode="auto">
          <a:xfrm>
            <a:off x="659185" y="2516197"/>
            <a:ext cx="10781966"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47. Without calculating exactly, decide whether</a:t>
            </a:r>
          </a:p>
          <a:p>
            <a:r>
              <a:rPr lang="en-CA" sz="3200" dirty="0"/>
              <a:t>3 982 + 2 105 is closer to 6 000 or 7 000.</a:t>
            </a:r>
          </a:p>
          <a:p>
            <a:r>
              <a:rPr lang="en-CA" sz="2800" dirty="0"/>
              <a:t>Explain how you know.</a:t>
            </a:r>
          </a:p>
        </p:txBody>
      </p:sp>
    </p:spTree>
    <p:extLst>
      <p:ext uri="{BB962C8B-B14F-4D97-AF65-F5344CB8AC3E}">
        <p14:creationId xmlns:p14="http://schemas.microsoft.com/office/powerpoint/2010/main" val="25498053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5929B-D25C-1351-3EAD-AFFB705AD5D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79F6FC5-1FE6-543B-5A9D-DA4574AFE102}"/>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09ED2270-C5B7-8962-72BA-C32AF234951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BAE8A88E-F7F9-3219-0CAA-E7A7224F3BC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B73D1B1-86EF-0A24-A1CB-F35CFB621C1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85646F1D-796D-02A9-68C1-5DEFC1439F5B}"/>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6BC5D359-8400-AD47-DEDB-27FB28757A12}"/>
              </a:ext>
            </a:extLst>
          </p:cNvPr>
          <p:cNvSpPr>
            <a:spLocks noChangeArrowheads="1"/>
          </p:cNvSpPr>
          <p:nvPr/>
        </p:nvSpPr>
        <p:spPr bwMode="auto">
          <a:xfrm>
            <a:off x="705017" y="2054531"/>
            <a:ext cx="10781966"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48. A school is collecting books for a fundraiser.</a:t>
            </a:r>
          </a:p>
          <a:p>
            <a:r>
              <a:rPr lang="en-CA" sz="2800" dirty="0"/>
              <a:t>They have collected 3 982 books so far and receive 2 105 more.</a:t>
            </a:r>
          </a:p>
          <a:p>
            <a:endParaRPr lang="en-CA" sz="2800" dirty="0"/>
          </a:p>
          <a:p>
            <a:r>
              <a:rPr lang="en-CA" sz="2800" dirty="0"/>
              <a:t>About how many books do they have now?</a:t>
            </a:r>
          </a:p>
          <a:p>
            <a:r>
              <a:rPr lang="en-CA" sz="2800" dirty="0"/>
              <a:t>Is the total closer to 6 000 or 7 000?</a:t>
            </a:r>
          </a:p>
          <a:p>
            <a:endParaRPr lang="en-CA" sz="2800" dirty="0"/>
          </a:p>
          <a:p>
            <a:r>
              <a:rPr lang="en-CA" sz="2800" dirty="0"/>
              <a:t>Explain how you know.</a:t>
            </a:r>
          </a:p>
        </p:txBody>
      </p:sp>
    </p:spTree>
    <p:extLst>
      <p:ext uri="{BB962C8B-B14F-4D97-AF65-F5344CB8AC3E}">
        <p14:creationId xmlns:p14="http://schemas.microsoft.com/office/powerpoint/2010/main" val="419362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B1934-050A-449A-2682-858BCAE977E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D0B2850-6562-9843-D030-3B9CCBEC3B33}"/>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894A72FF-5567-987A-0D96-C9FCD02BE01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E8534E3F-C9BA-EB46-B91B-E534AA28FB4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494E779-3F09-61C0-BA31-B6FAF1DB0C3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858739A9-71BE-0D4E-70FC-72B5214D03A7}"/>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6EF04FFA-C2B7-D6AA-FAAE-4CBE4FF66A40}"/>
              </a:ext>
            </a:extLst>
          </p:cNvPr>
          <p:cNvSpPr>
            <a:spLocks noChangeArrowheads="1"/>
          </p:cNvSpPr>
          <p:nvPr/>
        </p:nvSpPr>
        <p:spPr bwMode="auto">
          <a:xfrm>
            <a:off x="741974" y="2305618"/>
            <a:ext cx="1153281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4. Order each set from least to greatest:</a:t>
            </a:r>
          </a:p>
          <a:p>
            <a:pPr marL="514350" indent="-514350">
              <a:buAutoNum type="alphaLcParenR"/>
            </a:pPr>
            <a:r>
              <a:rPr lang="en-CA" sz="2800" dirty="0"/>
              <a:t>4 205, 4 025, 4 250</a:t>
            </a:r>
          </a:p>
          <a:p>
            <a:pPr marL="514350" indent="-514350">
              <a:buAutoNum type="alphaLcParenR"/>
            </a:pPr>
            <a:endParaRPr lang="en-CA" sz="2800" dirty="0"/>
          </a:p>
          <a:p>
            <a:pPr marL="514350" indent="-514350">
              <a:buAutoNum type="alphaLcParenR"/>
            </a:pPr>
            <a:endParaRPr lang="en-CA" sz="2800" dirty="0"/>
          </a:p>
          <a:p>
            <a:r>
              <a:rPr lang="en-CA" sz="2800" dirty="0"/>
              <a:t>b) 18 901, 18 091, 19 001</a:t>
            </a:r>
            <a:endParaRPr lang="en-CA" sz="3200" dirty="0"/>
          </a:p>
        </p:txBody>
      </p:sp>
    </p:spTree>
    <p:extLst>
      <p:ext uri="{BB962C8B-B14F-4D97-AF65-F5344CB8AC3E}">
        <p14:creationId xmlns:p14="http://schemas.microsoft.com/office/powerpoint/2010/main" val="29845685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12F20-A263-329E-688F-9C8E42CB035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9401833-A1DC-4AFE-12AE-2125432A42BF}"/>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8FC2B9A5-5E1C-D197-F6CF-1B240A66452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DE61C42A-3D93-0D7E-A5B9-15FD9160048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8C86311-49FE-5698-2A45-AB33FABFB2F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1098B246-F978-B2B0-1CD2-DC25CD510686}"/>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E36B8B30-A724-3BD5-FECD-BFD77D710161}"/>
              </a:ext>
            </a:extLst>
          </p:cNvPr>
          <p:cNvSpPr>
            <a:spLocks noChangeArrowheads="1"/>
          </p:cNvSpPr>
          <p:nvPr/>
        </p:nvSpPr>
        <p:spPr bwMode="auto">
          <a:xfrm>
            <a:off x="705017" y="2485418"/>
            <a:ext cx="10781966"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49. A warehouse has 4 275 boxes.</a:t>
            </a:r>
          </a:p>
          <a:p>
            <a:r>
              <a:rPr lang="en-CA" sz="2800" dirty="0"/>
              <a:t>A shipment arrives with 1 850 more boxes.</a:t>
            </a:r>
          </a:p>
          <a:p>
            <a:endParaRPr lang="en-CA" sz="2800" dirty="0"/>
          </a:p>
          <a:p>
            <a:r>
              <a:rPr lang="en-CA" sz="2800" dirty="0"/>
              <a:t>About how many boxes are there now?</a:t>
            </a:r>
          </a:p>
          <a:p>
            <a:r>
              <a:rPr lang="en-CA" sz="2800" dirty="0"/>
              <a:t>Explain how you estimated your answer.</a:t>
            </a:r>
          </a:p>
        </p:txBody>
      </p:sp>
    </p:spTree>
    <p:extLst>
      <p:ext uri="{BB962C8B-B14F-4D97-AF65-F5344CB8AC3E}">
        <p14:creationId xmlns:p14="http://schemas.microsoft.com/office/powerpoint/2010/main" val="19697205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855B4-E2D7-1997-2A67-7577B5EE0C7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59F2935-C541-F1B8-F0E8-6F73BD49387C}"/>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FDBB29B0-512A-403C-7DFC-6224A01F2A5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CC00CA3C-FAF3-A722-595D-EDED47B1949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EE0F82C-974E-DFF9-5C21-BA881EFB100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7A787B02-7FB5-0D44-BD12-1A25F8135BF2}"/>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E7FC0D29-4F80-DFC0-7D07-8A0B97AD150D}"/>
              </a:ext>
            </a:extLst>
          </p:cNvPr>
          <p:cNvSpPr>
            <a:spLocks noChangeArrowheads="1"/>
          </p:cNvSpPr>
          <p:nvPr/>
        </p:nvSpPr>
        <p:spPr bwMode="auto">
          <a:xfrm>
            <a:off x="705017" y="2485418"/>
            <a:ext cx="10781966"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50. A store had 5 000 stickers.</a:t>
            </a:r>
          </a:p>
          <a:p>
            <a:r>
              <a:rPr lang="en-CA" sz="2800" dirty="0"/>
              <a:t>They sold 1 975 stickers.</a:t>
            </a:r>
          </a:p>
          <a:p>
            <a:endParaRPr lang="en-CA" sz="2800" dirty="0"/>
          </a:p>
          <a:p>
            <a:r>
              <a:rPr lang="en-CA" sz="2800" dirty="0"/>
              <a:t>About how many stickers are left?</a:t>
            </a:r>
          </a:p>
          <a:p>
            <a:r>
              <a:rPr lang="en-CA" sz="2800" dirty="0"/>
              <a:t>Explain your thinking.</a:t>
            </a:r>
          </a:p>
        </p:txBody>
      </p:sp>
    </p:spTree>
    <p:extLst>
      <p:ext uri="{BB962C8B-B14F-4D97-AF65-F5344CB8AC3E}">
        <p14:creationId xmlns:p14="http://schemas.microsoft.com/office/powerpoint/2010/main" val="14792425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860D294-3E5B-DBD1-380F-F564A41C3402}"/>
            </a:ext>
          </a:extLst>
        </p:cNvPr>
        <p:cNvGrpSpPr/>
        <p:nvPr/>
      </p:nvGrpSpPr>
      <p:grpSpPr>
        <a:xfrm>
          <a:off x="0" y="0"/>
          <a:ext cx="0" cy="0"/>
          <a:chOff x="0" y="0"/>
          <a:chExt cx="0" cy="0"/>
        </a:xfrm>
      </p:grpSpPr>
      <p:sp>
        <p:nvSpPr>
          <p:cNvPr id="16" name="Text Box 2">
            <a:extLst>
              <a:ext uri="{FF2B5EF4-FFF2-40B4-BE49-F238E27FC236}">
                <a16:creationId xmlns:a16="http://schemas.microsoft.com/office/drawing/2014/main" id="{89414D98-39E1-36BA-9BC1-B0FDFC9AB740}"/>
              </a:ext>
            </a:extLst>
          </p:cNvPr>
          <p:cNvSpPr txBox="1"/>
          <p:nvPr/>
        </p:nvSpPr>
        <p:spPr>
          <a:xfrm>
            <a:off x="1201678" y="2448151"/>
            <a:ext cx="9788643"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CA" sz="4000" kern="100" dirty="0">
                <a:solidFill>
                  <a:schemeClr val="bg1"/>
                </a:solidFill>
                <a:latin typeface="+mj-lt"/>
                <a:ea typeface="Aptos" panose="020B0004020202020204" pitchFamily="34" charset="0"/>
                <a:cs typeface="Times New Roman" panose="02020603050405020304" pitchFamily="18" charset="0"/>
              </a:rPr>
              <a:t>GRADE 4 PRACTICE QUESTIONS </a:t>
            </a:r>
          </a:p>
          <a:p>
            <a:pPr algn="ctr"/>
            <a:r>
              <a:rPr lang="en-CA" sz="6000" b="1" kern="100" dirty="0">
                <a:solidFill>
                  <a:schemeClr val="bg1"/>
                </a:solidFill>
                <a:latin typeface="+mj-lt"/>
                <a:ea typeface="Aptos" panose="020B0004020202020204" pitchFamily="34" charset="0"/>
                <a:cs typeface="Times New Roman" panose="02020603050405020304" pitchFamily="18" charset="0"/>
              </a:rPr>
              <a:t>COMPUTATIONAL FLUENCY</a:t>
            </a:r>
          </a:p>
        </p:txBody>
      </p:sp>
      <p:grpSp>
        <p:nvGrpSpPr>
          <p:cNvPr id="3" name="Group 2">
            <a:extLst>
              <a:ext uri="{FF2B5EF4-FFF2-40B4-BE49-F238E27FC236}">
                <a16:creationId xmlns:a16="http://schemas.microsoft.com/office/drawing/2014/main" id="{744A9E50-D518-6A26-AFFE-A28BFFD0994D}"/>
              </a:ext>
            </a:extLst>
          </p:cNvPr>
          <p:cNvGrpSpPr/>
          <p:nvPr/>
        </p:nvGrpSpPr>
        <p:grpSpPr>
          <a:xfrm>
            <a:off x="271077" y="91715"/>
            <a:ext cx="4920331" cy="1422087"/>
            <a:chOff x="2430532" y="761755"/>
            <a:chExt cx="6267545" cy="2222462"/>
          </a:xfrm>
        </p:grpSpPr>
        <p:pic>
          <p:nvPicPr>
            <p:cNvPr id="8" name="Picture 7" descr="A black and white logo&#10;&#10;AI-generated content may be incorrect.">
              <a:extLst>
                <a:ext uri="{FF2B5EF4-FFF2-40B4-BE49-F238E27FC236}">
                  <a16:creationId xmlns:a16="http://schemas.microsoft.com/office/drawing/2014/main" id="{51EF8D19-BF64-967D-4B47-108737AEAA2C}"/>
                </a:ext>
              </a:extLst>
            </p:cNvPr>
            <p:cNvPicPr>
              <a:picLocks noChangeAspect="1"/>
            </p:cNvPicPr>
            <p:nvPr/>
          </p:nvPicPr>
          <p:blipFill>
            <a:blip r:embed="rId2"/>
            <a:srcRect t="27729" r="75903" b="47306"/>
            <a:stretch>
              <a:fillRect/>
            </a:stretch>
          </p:blipFill>
          <p:spPr>
            <a:xfrm>
              <a:off x="2430532" y="761755"/>
              <a:ext cx="1895764" cy="2222462"/>
            </a:xfrm>
            <a:prstGeom prst="rect">
              <a:avLst/>
            </a:prstGeom>
          </p:spPr>
        </p:pic>
        <p:sp>
          <p:nvSpPr>
            <p:cNvPr id="9" name="Text Box 2">
              <a:extLst>
                <a:ext uri="{FF2B5EF4-FFF2-40B4-BE49-F238E27FC236}">
                  <a16:creationId xmlns:a16="http://schemas.microsoft.com/office/drawing/2014/main" id="{6FFBE569-A17B-1401-211B-CD086B86D2CE}"/>
                </a:ext>
              </a:extLst>
            </p:cNvPr>
            <p:cNvSpPr txBox="1"/>
            <p:nvPr/>
          </p:nvSpPr>
          <p:spPr>
            <a:xfrm>
              <a:off x="4330716" y="2139177"/>
              <a:ext cx="436293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Picture 1" descr="A black and white logo&#10;&#10;AI-generated content may be incorrect.">
              <a:extLst>
                <a:ext uri="{FF2B5EF4-FFF2-40B4-BE49-F238E27FC236}">
                  <a16:creationId xmlns:a16="http://schemas.microsoft.com/office/drawing/2014/main" id="{864624CA-5533-92B3-6D2D-FFF4A985A1B4}"/>
                </a:ext>
              </a:extLst>
            </p:cNvPr>
            <p:cNvPicPr>
              <a:picLocks noChangeAspect="1"/>
            </p:cNvPicPr>
            <p:nvPr/>
          </p:nvPicPr>
          <p:blipFill>
            <a:blip r:embed="rId2"/>
            <a:srcRect l="23285" t="37318" r="5666" b="51187"/>
            <a:stretch>
              <a:fillRect/>
            </a:stretch>
          </p:blipFill>
          <p:spPr>
            <a:xfrm>
              <a:off x="4326296" y="1472798"/>
              <a:ext cx="4371781" cy="800375"/>
            </a:xfrm>
            <a:prstGeom prst="rect">
              <a:avLst/>
            </a:prstGeom>
          </p:spPr>
        </p:pic>
      </p:grpSp>
    </p:spTree>
    <p:extLst>
      <p:ext uri="{BB962C8B-B14F-4D97-AF65-F5344CB8AC3E}">
        <p14:creationId xmlns:p14="http://schemas.microsoft.com/office/powerpoint/2010/main" val="5191419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C8437-826C-0436-2C9A-F6F3FB59D06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AD85A58-CF25-3658-AB35-A361AFC12C06}"/>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00C5A6F5-91E0-0915-AAFA-96A47AA3D36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64DA6A2D-5A7E-6BE6-0B81-682AA3FEBEE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90496E9-F083-7FBC-FB1D-E04B6B26DB9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9154D34E-0904-A2C1-60AF-282024816849}"/>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EABB5741-3FD8-A88D-E0AF-59176A189945}"/>
              </a:ext>
            </a:extLst>
          </p:cNvPr>
          <p:cNvSpPr>
            <a:spLocks noChangeArrowheads="1"/>
          </p:cNvSpPr>
          <p:nvPr/>
        </p:nvSpPr>
        <p:spPr bwMode="auto">
          <a:xfrm>
            <a:off x="284210" y="2054531"/>
            <a:ext cx="4977194"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 Here is a Splat! problem to solve. If there are 18 blue dots altogether, how many are hiding under the splat? Can you write the “fact family” of related equations that connect to this image?</a:t>
            </a:r>
          </a:p>
        </p:txBody>
      </p:sp>
      <p:pic>
        <p:nvPicPr>
          <p:cNvPr id="2" name="Picture 2">
            <a:extLst>
              <a:ext uri="{FF2B5EF4-FFF2-40B4-BE49-F238E27FC236}">
                <a16:creationId xmlns:a16="http://schemas.microsoft.com/office/drawing/2014/main" id="{A0B82A72-5842-F755-5736-B871D1EF3F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0739" y="1708669"/>
            <a:ext cx="5907831" cy="4430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6230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8FC2C-3385-21B4-12CB-4F7FD1656C9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750D8BC-681D-AA48-052C-554796C106CE}"/>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DFE621C4-6C9E-945F-4143-BC365F2C266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02109925-7630-6BB1-CBD8-9BD302AB201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46230B7-4D7A-060E-76B0-1E285D4DCE5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25432440-17E3-1CBB-35BF-B8DEC75C7220}"/>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4CE9A64A-07A9-F854-16D4-3F853F0AB7FE}"/>
              </a:ext>
            </a:extLst>
          </p:cNvPr>
          <p:cNvSpPr>
            <a:spLocks noChangeArrowheads="1"/>
          </p:cNvSpPr>
          <p:nvPr/>
        </p:nvSpPr>
        <p:spPr bwMode="auto">
          <a:xfrm>
            <a:off x="329592" y="1585561"/>
            <a:ext cx="1153281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 Let’s review some addition and subtraction fact strategies.</a:t>
            </a:r>
          </a:p>
          <a:p>
            <a:r>
              <a:rPr lang="en-CA" sz="2800" dirty="0"/>
              <a:t>a) Solve using a make-10 strategy (e.g., 7 + 6 = 7 + 3 + 3 = 10 + 3 = 13).</a:t>
            </a:r>
          </a:p>
        </p:txBody>
      </p:sp>
      <p:graphicFrame>
        <p:nvGraphicFramePr>
          <p:cNvPr id="3" name="Table 2">
            <a:extLst>
              <a:ext uri="{FF2B5EF4-FFF2-40B4-BE49-F238E27FC236}">
                <a16:creationId xmlns:a16="http://schemas.microsoft.com/office/drawing/2014/main" id="{C738FA14-CD85-A397-6977-20D139835272}"/>
              </a:ext>
            </a:extLst>
          </p:cNvPr>
          <p:cNvGraphicFramePr>
            <a:graphicFrameLocks noGrp="1"/>
          </p:cNvGraphicFramePr>
          <p:nvPr>
            <p:extLst>
              <p:ext uri="{D42A27DB-BD31-4B8C-83A1-F6EECF244321}">
                <p14:modId xmlns:p14="http://schemas.microsoft.com/office/powerpoint/2010/main" val="2335067279"/>
              </p:ext>
            </p:extLst>
          </p:nvPr>
        </p:nvGraphicFramePr>
        <p:xfrm>
          <a:off x="1834610" y="2812388"/>
          <a:ext cx="8522780" cy="3733264"/>
        </p:xfrm>
        <a:graphic>
          <a:graphicData uri="http://schemas.openxmlformats.org/drawingml/2006/table">
            <a:tbl>
              <a:tblPr firstRow="1" bandRow="1">
                <a:tableStyleId>{5C22544A-7EE6-4342-B048-85BDC9FD1C3A}</a:tableStyleId>
              </a:tblPr>
              <a:tblGrid>
                <a:gridCol w="4261390">
                  <a:extLst>
                    <a:ext uri="{9D8B030D-6E8A-4147-A177-3AD203B41FA5}">
                      <a16:colId xmlns:a16="http://schemas.microsoft.com/office/drawing/2014/main" val="3407143215"/>
                    </a:ext>
                  </a:extLst>
                </a:gridCol>
                <a:gridCol w="4261390">
                  <a:extLst>
                    <a:ext uri="{9D8B030D-6E8A-4147-A177-3AD203B41FA5}">
                      <a16:colId xmlns:a16="http://schemas.microsoft.com/office/drawing/2014/main" val="2356061146"/>
                    </a:ext>
                  </a:extLst>
                </a:gridCol>
              </a:tblGrid>
              <a:tr h="1866632">
                <a:tc>
                  <a:txBody>
                    <a:bodyPr/>
                    <a:lstStyle/>
                    <a:p>
                      <a:pPr rtl="0" fontAlgn="t">
                        <a:buNone/>
                      </a:pPr>
                      <a:r>
                        <a:rPr lang="en-CA" sz="4400" b="0" i="0" u="none" strike="noStrike" dirty="0">
                          <a:solidFill>
                            <a:srgbClr val="000000"/>
                          </a:solidFill>
                          <a:effectLst/>
                          <a:latin typeface="Arial" panose="020B0604020202020204" pitchFamily="34" charset="0"/>
                        </a:rPr>
                        <a:t>8 + 6</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r>
                        <a:rPr lang="en-CA" sz="4400" b="0" i="0" u="none" strike="noStrike" dirty="0">
                          <a:solidFill>
                            <a:srgbClr val="000000"/>
                          </a:solidFill>
                          <a:effectLst/>
                          <a:latin typeface="Arial" panose="020B0604020202020204" pitchFamily="34" charset="0"/>
                        </a:rPr>
                        <a:t>9 + 7</a:t>
                      </a:r>
                      <a:endParaRPr lang="en-CA" sz="4800" b="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412764"/>
                  </a:ext>
                </a:extLst>
              </a:tr>
              <a:tr h="1866632">
                <a:tc>
                  <a:txBody>
                    <a:bodyPr/>
                    <a:lstStyle/>
                    <a:p>
                      <a:pPr rtl="0" fontAlgn="t">
                        <a:buNone/>
                      </a:pPr>
                      <a:r>
                        <a:rPr lang="en-CA" sz="4400" b="0" i="0" u="none" strike="noStrike" dirty="0">
                          <a:solidFill>
                            <a:srgbClr val="000000"/>
                          </a:solidFill>
                          <a:effectLst/>
                          <a:latin typeface="Arial" panose="020B0604020202020204" pitchFamily="34" charset="0"/>
                        </a:rPr>
                        <a:t>5 + 8</a:t>
                      </a:r>
                      <a:endParaRPr lang="en-CA" sz="4800" b="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r>
                        <a:rPr lang="en-CA" sz="4400" b="0" i="0" u="none" strike="noStrike" dirty="0">
                          <a:solidFill>
                            <a:srgbClr val="000000"/>
                          </a:solidFill>
                          <a:effectLst/>
                          <a:latin typeface="Arial" panose="020B0604020202020204" pitchFamily="34" charset="0"/>
                        </a:rPr>
                        <a:t>6 + 9</a:t>
                      </a:r>
                      <a:endParaRPr lang="en-CA" sz="4800" b="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5707697"/>
                  </a:ext>
                </a:extLst>
              </a:tr>
            </a:tbl>
          </a:graphicData>
        </a:graphic>
      </p:graphicFrame>
    </p:spTree>
    <p:extLst>
      <p:ext uri="{BB962C8B-B14F-4D97-AF65-F5344CB8AC3E}">
        <p14:creationId xmlns:p14="http://schemas.microsoft.com/office/powerpoint/2010/main" val="18649922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01E26-42BB-B659-FE91-70CF96E37BC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DF03666-2A78-829F-6870-78AF84DBBFD2}"/>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B3A550EB-7127-4C5F-1776-EBB7317CB05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4C8EE65-3CAE-1A75-316D-D25B5A4A6C5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0D58AFB-88D6-6177-0C69-F582A82CFF7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F1B179A3-B21A-31A8-A419-DE6BEC330BC0}"/>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7A856020-F1AD-75CD-75C3-3325C96FAAE3}"/>
              </a:ext>
            </a:extLst>
          </p:cNvPr>
          <p:cNvSpPr>
            <a:spLocks noChangeArrowheads="1"/>
          </p:cNvSpPr>
          <p:nvPr/>
        </p:nvSpPr>
        <p:spPr bwMode="auto">
          <a:xfrm>
            <a:off x="329592" y="1577477"/>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 Let’s review some addition and subtraction fact strategies.</a:t>
            </a:r>
          </a:p>
          <a:p>
            <a:r>
              <a:rPr lang="en-CA" sz="2800" dirty="0"/>
              <a:t>b) Solve using near doubles (e.g., 8 + 9 = 8 + 8 + 1 = 16 + 1 = 17).</a:t>
            </a:r>
          </a:p>
        </p:txBody>
      </p:sp>
      <p:graphicFrame>
        <p:nvGraphicFramePr>
          <p:cNvPr id="2" name="Table 1">
            <a:extLst>
              <a:ext uri="{FF2B5EF4-FFF2-40B4-BE49-F238E27FC236}">
                <a16:creationId xmlns:a16="http://schemas.microsoft.com/office/drawing/2014/main" id="{4EFC2862-AA70-7620-E2B5-FFB2A36A2123}"/>
              </a:ext>
            </a:extLst>
          </p:cNvPr>
          <p:cNvGraphicFramePr>
            <a:graphicFrameLocks noGrp="1"/>
          </p:cNvGraphicFramePr>
          <p:nvPr>
            <p:extLst>
              <p:ext uri="{D42A27DB-BD31-4B8C-83A1-F6EECF244321}">
                <p14:modId xmlns:p14="http://schemas.microsoft.com/office/powerpoint/2010/main" val="696697617"/>
              </p:ext>
            </p:extLst>
          </p:nvPr>
        </p:nvGraphicFramePr>
        <p:xfrm>
          <a:off x="1413173" y="2702622"/>
          <a:ext cx="8656596" cy="3601588"/>
        </p:xfrm>
        <a:graphic>
          <a:graphicData uri="http://schemas.openxmlformats.org/drawingml/2006/table">
            <a:tbl>
              <a:tblPr firstRow="1" bandRow="1">
                <a:tableStyleId>{5C22544A-7EE6-4342-B048-85BDC9FD1C3A}</a:tableStyleId>
              </a:tblPr>
              <a:tblGrid>
                <a:gridCol w="4328298">
                  <a:extLst>
                    <a:ext uri="{9D8B030D-6E8A-4147-A177-3AD203B41FA5}">
                      <a16:colId xmlns:a16="http://schemas.microsoft.com/office/drawing/2014/main" val="3407143215"/>
                    </a:ext>
                  </a:extLst>
                </a:gridCol>
                <a:gridCol w="4328298">
                  <a:extLst>
                    <a:ext uri="{9D8B030D-6E8A-4147-A177-3AD203B41FA5}">
                      <a16:colId xmlns:a16="http://schemas.microsoft.com/office/drawing/2014/main" val="2356061146"/>
                    </a:ext>
                  </a:extLst>
                </a:gridCol>
              </a:tblGrid>
              <a:tr h="1800794">
                <a:tc>
                  <a:txBody>
                    <a:bodyPr/>
                    <a:lstStyle/>
                    <a:p>
                      <a:pPr rtl="0" fontAlgn="t">
                        <a:buNone/>
                      </a:pPr>
                      <a:r>
                        <a:rPr lang="en-CA" sz="4400" b="0" i="0" u="none" strike="noStrike" dirty="0">
                          <a:solidFill>
                            <a:srgbClr val="000000"/>
                          </a:solidFill>
                          <a:effectLst/>
                          <a:latin typeface="Arial" panose="020B0604020202020204" pitchFamily="34" charset="0"/>
                        </a:rPr>
                        <a:t>6 + 7</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r>
                        <a:rPr lang="en-CA" sz="4400" b="0" i="0" u="none" strike="noStrike" dirty="0">
                          <a:solidFill>
                            <a:srgbClr val="000000"/>
                          </a:solidFill>
                          <a:effectLst/>
                          <a:latin typeface="Arial" panose="020B0604020202020204" pitchFamily="34" charset="0"/>
                        </a:rPr>
                        <a:t>8 + 9</a:t>
                      </a:r>
                      <a:endParaRPr lang="en-CA" sz="4400" b="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412764"/>
                  </a:ext>
                </a:extLst>
              </a:tr>
              <a:tr h="1800794">
                <a:tc>
                  <a:txBody>
                    <a:bodyPr/>
                    <a:lstStyle/>
                    <a:p>
                      <a:pPr rtl="0" fontAlgn="t">
                        <a:buNone/>
                      </a:pPr>
                      <a:r>
                        <a:rPr lang="en-CA" sz="4400" b="0" i="0" u="none" strike="noStrike" dirty="0">
                          <a:solidFill>
                            <a:srgbClr val="000000"/>
                          </a:solidFill>
                          <a:effectLst/>
                          <a:latin typeface="Arial" panose="020B0604020202020204" pitchFamily="34" charset="0"/>
                        </a:rPr>
                        <a:t>5 + 6</a:t>
                      </a:r>
                      <a:endParaRPr lang="en-CA" sz="4400" b="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r>
                        <a:rPr lang="en-CA" sz="4400" b="0" i="0" u="none" strike="noStrike" dirty="0">
                          <a:solidFill>
                            <a:srgbClr val="000000"/>
                          </a:solidFill>
                          <a:effectLst/>
                          <a:latin typeface="Arial" panose="020B0604020202020204" pitchFamily="34" charset="0"/>
                        </a:rPr>
                        <a:t>9 + 10</a:t>
                      </a:r>
                      <a:endParaRPr lang="en-CA" sz="4400" b="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5707697"/>
                  </a:ext>
                </a:extLst>
              </a:tr>
            </a:tbl>
          </a:graphicData>
        </a:graphic>
      </p:graphicFrame>
    </p:spTree>
    <p:extLst>
      <p:ext uri="{BB962C8B-B14F-4D97-AF65-F5344CB8AC3E}">
        <p14:creationId xmlns:p14="http://schemas.microsoft.com/office/powerpoint/2010/main" val="16932585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D3BAA-8A11-DDCE-0D45-65868ABBAC1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1EF09BB-CD6C-71F5-00A0-84CD40F6D3A6}"/>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9D92EB50-C933-4708-2FBE-C22AA3A0213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13E8639F-4A7D-35BB-BE69-7EE4E9C302F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D9AA89A-E7E4-E3C7-3D56-6894475EC78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8E9BD03D-6D4A-6482-98C7-A14689016089}"/>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904C3A1E-0B02-4DFA-545C-1F3EFA0736A2}"/>
              </a:ext>
            </a:extLst>
          </p:cNvPr>
          <p:cNvSpPr>
            <a:spLocks noChangeArrowheads="1"/>
          </p:cNvSpPr>
          <p:nvPr/>
        </p:nvSpPr>
        <p:spPr bwMode="auto">
          <a:xfrm>
            <a:off x="329592" y="1577477"/>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 Let’s review some addition and subtraction fact strategies.</a:t>
            </a:r>
          </a:p>
          <a:p>
            <a:r>
              <a:rPr lang="en-CA" sz="2800" dirty="0"/>
              <a:t>c) Solve using think addition (e.g., 18 − 16 because 16 + 2 = 18)</a:t>
            </a:r>
          </a:p>
        </p:txBody>
      </p:sp>
      <p:graphicFrame>
        <p:nvGraphicFramePr>
          <p:cNvPr id="3" name="Table 2">
            <a:extLst>
              <a:ext uri="{FF2B5EF4-FFF2-40B4-BE49-F238E27FC236}">
                <a16:creationId xmlns:a16="http://schemas.microsoft.com/office/drawing/2014/main" id="{EC985801-2103-4E4E-9752-D3A604A43E67}"/>
              </a:ext>
            </a:extLst>
          </p:cNvPr>
          <p:cNvGraphicFramePr>
            <a:graphicFrameLocks noGrp="1"/>
          </p:cNvGraphicFramePr>
          <p:nvPr>
            <p:extLst>
              <p:ext uri="{D42A27DB-BD31-4B8C-83A1-F6EECF244321}">
                <p14:modId xmlns:p14="http://schemas.microsoft.com/office/powerpoint/2010/main" val="95896360"/>
              </p:ext>
            </p:extLst>
          </p:nvPr>
        </p:nvGraphicFramePr>
        <p:xfrm>
          <a:off x="1647131" y="2769717"/>
          <a:ext cx="8567386" cy="3652826"/>
        </p:xfrm>
        <a:graphic>
          <a:graphicData uri="http://schemas.openxmlformats.org/drawingml/2006/table">
            <a:tbl>
              <a:tblPr firstRow="1" bandRow="1">
                <a:tableStyleId>{5C22544A-7EE6-4342-B048-85BDC9FD1C3A}</a:tableStyleId>
              </a:tblPr>
              <a:tblGrid>
                <a:gridCol w="4283693">
                  <a:extLst>
                    <a:ext uri="{9D8B030D-6E8A-4147-A177-3AD203B41FA5}">
                      <a16:colId xmlns:a16="http://schemas.microsoft.com/office/drawing/2014/main" val="3407143215"/>
                    </a:ext>
                  </a:extLst>
                </a:gridCol>
                <a:gridCol w="4283693">
                  <a:extLst>
                    <a:ext uri="{9D8B030D-6E8A-4147-A177-3AD203B41FA5}">
                      <a16:colId xmlns:a16="http://schemas.microsoft.com/office/drawing/2014/main" val="2356061146"/>
                    </a:ext>
                  </a:extLst>
                </a:gridCol>
              </a:tblGrid>
              <a:tr h="1826413">
                <a:tc>
                  <a:txBody>
                    <a:bodyPr/>
                    <a:lstStyle/>
                    <a:p>
                      <a:pPr rtl="0" fontAlgn="t">
                        <a:buNone/>
                      </a:pPr>
                      <a:r>
                        <a:rPr lang="en-CA" sz="4400" b="0" i="0" u="none" strike="noStrike" dirty="0">
                          <a:solidFill>
                            <a:srgbClr val="000000"/>
                          </a:solidFill>
                          <a:effectLst/>
                          <a:latin typeface="Arial" panose="020B0604020202020204" pitchFamily="34" charset="0"/>
                        </a:rPr>
                        <a:t>13 − 9</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r>
                        <a:rPr lang="en-CA" sz="4400" b="0" i="0" u="none" strike="noStrike" dirty="0">
                          <a:solidFill>
                            <a:srgbClr val="000000"/>
                          </a:solidFill>
                          <a:effectLst/>
                          <a:latin typeface="Arial" panose="020B0604020202020204" pitchFamily="34" charset="0"/>
                        </a:rPr>
                        <a:t>14 − 12</a:t>
                      </a:r>
                      <a:endParaRPr lang="en-CA" sz="4400" b="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412764"/>
                  </a:ext>
                </a:extLst>
              </a:tr>
              <a:tr h="1826413">
                <a:tc>
                  <a:txBody>
                    <a:bodyPr/>
                    <a:lstStyle/>
                    <a:p>
                      <a:pPr rtl="0" fontAlgn="t">
                        <a:buNone/>
                      </a:pPr>
                      <a:r>
                        <a:rPr lang="en-CA" sz="4400" b="0" i="0" u="none" strike="noStrike" dirty="0">
                          <a:solidFill>
                            <a:srgbClr val="000000"/>
                          </a:solidFill>
                          <a:effectLst/>
                          <a:latin typeface="Arial" panose="020B0604020202020204" pitchFamily="34" charset="0"/>
                        </a:rPr>
                        <a:t>20 − 17</a:t>
                      </a:r>
                      <a:endParaRPr lang="en-CA" sz="4400" b="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r>
                        <a:rPr lang="en-CA" sz="4400" b="0" i="0" u="none" strike="noStrike" dirty="0">
                          <a:solidFill>
                            <a:srgbClr val="000000"/>
                          </a:solidFill>
                          <a:effectLst/>
                          <a:latin typeface="Arial" panose="020B0604020202020204" pitchFamily="34" charset="0"/>
                        </a:rPr>
                        <a:t>15 − 8</a:t>
                      </a:r>
                      <a:endParaRPr lang="en-CA" sz="4400" b="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5707697"/>
                  </a:ext>
                </a:extLst>
              </a:tr>
            </a:tbl>
          </a:graphicData>
        </a:graphic>
      </p:graphicFrame>
    </p:spTree>
    <p:extLst>
      <p:ext uri="{BB962C8B-B14F-4D97-AF65-F5344CB8AC3E}">
        <p14:creationId xmlns:p14="http://schemas.microsoft.com/office/powerpoint/2010/main" val="37723341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65694-1BBE-A2EB-10A5-2F8AD916033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7914CD1-805E-5935-A3A7-3C88CECC263B}"/>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E7A6A32C-B0FC-297C-91BC-726F1D7041D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A04FF17B-3066-7712-A44F-E5BC46A8E0D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4C03039-D9B2-93C9-659F-23235D177AE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A9B91A9F-CD5F-E9F9-E432-737C15FC425F}"/>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D39ED324-BA76-0B99-279C-EE36B05B7E1F}"/>
              </a:ext>
            </a:extLst>
          </p:cNvPr>
          <p:cNvSpPr>
            <a:spLocks noChangeArrowheads="1"/>
          </p:cNvSpPr>
          <p:nvPr/>
        </p:nvSpPr>
        <p:spPr bwMode="auto">
          <a:xfrm>
            <a:off x="329592" y="1577477"/>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 Let’s review some addition and subtraction fact strategies.</a:t>
            </a:r>
          </a:p>
          <a:p>
            <a:r>
              <a:rPr lang="en-CA" sz="2800" dirty="0"/>
              <a:t>d) Solve using a bridging-10 strategy (13 − 7 = 13 − 3 − 4 = 10 − 4 = 6)</a:t>
            </a:r>
          </a:p>
        </p:txBody>
      </p:sp>
      <p:graphicFrame>
        <p:nvGraphicFramePr>
          <p:cNvPr id="2" name="Table 1">
            <a:extLst>
              <a:ext uri="{FF2B5EF4-FFF2-40B4-BE49-F238E27FC236}">
                <a16:creationId xmlns:a16="http://schemas.microsoft.com/office/drawing/2014/main" id="{293DB734-1A75-D115-51B5-1BB25FC059EB}"/>
              </a:ext>
            </a:extLst>
          </p:cNvPr>
          <p:cNvGraphicFramePr>
            <a:graphicFrameLocks noGrp="1"/>
          </p:cNvGraphicFramePr>
          <p:nvPr>
            <p:extLst>
              <p:ext uri="{D42A27DB-BD31-4B8C-83A1-F6EECF244321}">
                <p14:modId xmlns:p14="http://schemas.microsoft.com/office/powerpoint/2010/main" val="408458175"/>
              </p:ext>
            </p:extLst>
          </p:nvPr>
        </p:nvGraphicFramePr>
        <p:xfrm>
          <a:off x="1413173" y="3006667"/>
          <a:ext cx="9080342" cy="3415876"/>
        </p:xfrm>
        <a:graphic>
          <a:graphicData uri="http://schemas.openxmlformats.org/drawingml/2006/table">
            <a:tbl>
              <a:tblPr firstRow="1" bandRow="1">
                <a:tableStyleId>{5C22544A-7EE6-4342-B048-85BDC9FD1C3A}</a:tableStyleId>
              </a:tblPr>
              <a:tblGrid>
                <a:gridCol w="4540171">
                  <a:extLst>
                    <a:ext uri="{9D8B030D-6E8A-4147-A177-3AD203B41FA5}">
                      <a16:colId xmlns:a16="http://schemas.microsoft.com/office/drawing/2014/main" val="3407143215"/>
                    </a:ext>
                  </a:extLst>
                </a:gridCol>
                <a:gridCol w="4540171">
                  <a:extLst>
                    <a:ext uri="{9D8B030D-6E8A-4147-A177-3AD203B41FA5}">
                      <a16:colId xmlns:a16="http://schemas.microsoft.com/office/drawing/2014/main" val="2356061146"/>
                    </a:ext>
                  </a:extLst>
                </a:gridCol>
              </a:tblGrid>
              <a:tr h="1707938">
                <a:tc>
                  <a:txBody>
                    <a:bodyPr/>
                    <a:lstStyle/>
                    <a:p>
                      <a:pPr rtl="0" fontAlgn="t">
                        <a:buNone/>
                      </a:pPr>
                      <a:r>
                        <a:rPr lang="en-CA" sz="4400" b="0" i="0" u="none" strike="noStrike" dirty="0">
                          <a:solidFill>
                            <a:srgbClr val="000000"/>
                          </a:solidFill>
                          <a:effectLst/>
                          <a:latin typeface="Arial" panose="020B0604020202020204" pitchFamily="34" charset="0"/>
                        </a:rPr>
                        <a:t>12 − 4</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r>
                        <a:rPr lang="en-CA" sz="4400" b="0" i="0" u="none" strike="noStrike" dirty="0">
                          <a:solidFill>
                            <a:srgbClr val="000000"/>
                          </a:solidFill>
                          <a:effectLst/>
                          <a:latin typeface="Arial" panose="020B0604020202020204" pitchFamily="34" charset="0"/>
                        </a:rPr>
                        <a:t>15 − 8</a:t>
                      </a:r>
                      <a:endParaRPr lang="en-CA" sz="4400" b="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412764"/>
                  </a:ext>
                </a:extLst>
              </a:tr>
              <a:tr h="1707938">
                <a:tc>
                  <a:txBody>
                    <a:bodyPr/>
                    <a:lstStyle/>
                    <a:p>
                      <a:pPr rtl="0" fontAlgn="t">
                        <a:buNone/>
                      </a:pPr>
                      <a:r>
                        <a:rPr lang="en-CA" sz="4400" b="0" i="0" u="none" strike="noStrike" dirty="0">
                          <a:solidFill>
                            <a:srgbClr val="000000"/>
                          </a:solidFill>
                          <a:effectLst/>
                          <a:latin typeface="Arial" panose="020B0604020202020204" pitchFamily="34" charset="0"/>
                        </a:rPr>
                        <a:t>14 − 9</a:t>
                      </a:r>
                      <a:endParaRPr lang="en-CA" sz="4400" b="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r>
                        <a:rPr lang="en-CA" sz="4400" b="0" i="0" u="none" strike="noStrike" dirty="0">
                          <a:solidFill>
                            <a:srgbClr val="000000"/>
                          </a:solidFill>
                          <a:effectLst/>
                          <a:latin typeface="Arial" panose="020B0604020202020204" pitchFamily="34" charset="0"/>
                        </a:rPr>
                        <a:t>19 − 12 </a:t>
                      </a:r>
                      <a:endParaRPr lang="en-CA" sz="4400" b="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5707697"/>
                  </a:ext>
                </a:extLst>
              </a:tr>
            </a:tbl>
          </a:graphicData>
        </a:graphic>
      </p:graphicFrame>
    </p:spTree>
    <p:extLst>
      <p:ext uri="{BB962C8B-B14F-4D97-AF65-F5344CB8AC3E}">
        <p14:creationId xmlns:p14="http://schemas.microsoft.com/office/powerpoint/2010/main" val="17793882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7735B-0DD5-0066-BE8A-F5A14A46462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30C3D6C-EF86-DE80-E218-379425591F5B}"/>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1910C70E-9AE2-23AA-19D1-2732199BA11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5817611F-36E4-ABB0-6A4E-DBFD90F5AD8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25B6632-C8AA-33BC-B1C0-09BE9840599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03926FB6-B5A6-67A7-F347-0B6CDCBB8252}"/>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8B966F24-40AC-6AED-594C-14D47CE8BD75}"/>
              </a:ext>
            </a:extLst>
          </p:cNvPr>
          <p:cNvSpPr>
            <a:spLocks noChangeArrowheads="1"/>
          </p:cNvSpPr>
          <p:nvPr/>
        </p:nvSpPr>
        <p:spPr bwMode="auto">
          <a:xfrm>
            <a:off x="329592" y="1541033"/>
            <a:ext cx="1153281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 Let’s review some addition and subtraction fact strategies.</a:t>
            </a:r>
          </a:p>
          <a:p>
            <a:r>
              <a:rPr lang="en-CA" sz="2800" dirty="0"/>
              <a:t>e) Solve using a subtract from 10 strategy (e.g., 14 − 7 = 10 − 7 + 4 = 3 + 4 = 7)</a:t>
            </a:r>
          </a:p>
        </p:txBody>
      </p:sp>
      <p:graphicFrame>
        <p:nvGraphicFramePr>
          <p:cNvPr id="3" name="Table 2">
            <a:extLst>
              <a:ext uri="{FF2B5EF4-FFF2-40B4-BE49-F238E27FC236}">
                <a16:creationId xmlns:a16="http://schemas.microsoft.com/office/drawing/2014/main" id="{6000D68A-C274-6011-5AA4-0842B171960D}"/>
              </a:ext>
            </a:extLst>
          </p:cNvPr>
          <p:cNvGraphicFramePr>
            <a:graphicFrameLocks noGrp="1"/>
          </p:cNvGraphicFramePr>
          <p:nvPr>
            <p:extLst>
              <p:ext uri="{D42A27DB-BD31-4B8C-83A1-F6EECF244321}">
                <p14:modId xmlns:p14="http://schemas.microsoft.com/office/powerpoint/2010/main" val="399366897"/>
              </p:ext>
            </p:extLst>
          </p:nvPr>
        </p:nvGraphicFramePr>
        <p:xfrm>
          <a:off x="1413173" y="3004609"/>
          <a:ext cx="8835016" cy="3452320"/>
        </p:xfrm>
        <a:graphic>
          <a:graphicData uri="http://schemas.openxmlformats.org/drawingml/2006/table">
            <a:tbl>
              <a:tblPr firstRow="1" bandRow="1">
                <a:tableStyleId>{5C22544A-7EE6-4342-B048-85BDC9FD1C3A}</a:tableStyleId>
              </a:tblPr>
              <a:tblGrid>
                <a:gridCol w="4417508">
                  <a:extLst>
                    <a:ext uri="{9D8B030D-6E8A-4147-A177-3AD203B41FA5}">
                      <a16:colId xmlns:a16="http://schemas.microsoft.com/office/drawing/2014/main" val="3407143215"/>
                    </a:ext>
                  </a:extLst>
                </a:gridCol>
                <a:gridCol w="4417508">
                  <a:extLst>
                    <a:ext uri="{9D8B030D-6E8A-4147-A177-3AD203B41FA5}">
                      <a16:colId xmlns:a16="http://schemas.microsoft.com/office/drawing/2014/main" val="2356061146"/>
                    </a:ext>
                  </a:extLst>
                </a:gridCol>
              </a:tblGrid>
              <a:tr h="1726160">
                <a:tc>
                  <a:txBody>
                    <a:bodyPr/>
                    <a:lstStyle/>
                    <a:p>
                      <a:pPr rtl="0" fontAlgn="t">
                        <a:buNone/>
                      </a:pPr>
                      <a:r>
                        <a:rPr lang="en-CA" sz="4400" b="0" i="0" u="none" strike="noStrike" dirty="0">
                          <a:solidFill>
                            <a:srgbClr val="000000"/>
                          </a:solidFill>
                          <a:effectLst/>
                          <a:latin typeface="Arial" panose="020B0604020202020204" pitchFamily="34" charset="0"/>
                        </a:rPr>
                        <a:t>12 − 5</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r>
                        <a:rPr lang="en-CA" sz="4400" b="0" i="0" u="none" strike="noStrike" dirty="0">
                          <a:solidFill>
                            <a:srgbClr val="000000"/>
                          </a:solidFill>
                          <a:effectLst/>
                          <a:latin typeface="Arial" panose="020B0604020202020204" pitchFamily="34" charset="0"/>
                        </a:rPr>
                        <a:t>15 − 8</a:t>
                      </a:r>
                      <a:endParaRPr lang="en-CA" sz="4400" b="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412764"/>
                  </a:ext>
                </a:extLst>
              </a:tr>
              <a:tr h="1726160">
                <a:tc>
                  <a:txBody>
                    <a:bodyPr/>
                    <a:lstStyle/>
                    <a:p>
                      <a:pPr rtl="0" fontAlgn="t">
                        <a:buNone/>
                      </a:pPr>
                      <a:r>
                        <a:rPr lang="en-CA" sz="4400" b="0" i="0" u="none" strike="noStrike" dirty="0">
                          <a:solidFill>
                            <a:srgbClr val="000000"/>
                          </a:solidFill>
                          <a:effectLst/>
                          <a:latin typeface="Arial" panose="020B0604020202020204" pitchFamily="34" charset="0"/>
                        </a:rPr>
                        <a:t>13 − 9</a:t>
                      </a:r>
                      <a:endParaRPr lang="en-CA" sz="4400" b="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r>
                        <a:rPr lang="en-CA" sz="4400" b="0" i="0" u="none" strike="noStrike" dirty="0">
                          <a:solidFill>
                            <a:srgbClr val="000000"/>
                          </a:solidFill>
                          <a:effectLst/>
                          <a:latin typeface="Arial" panose="020B0604020202020204" pitchFamily="34" charset="0"/>
                        </a:rPr>
                        <a:t>17 - 9</a:t>
                      </a:r>
                      <a:endParaRPr lang="en-CA" sz="4400" b="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5707697"/>
                  </a:ext>
                </a:extLst>
              </a:tr>
            </a:tbl>
          </a:graphicData>
        </a:graphic>
      </p:graphicFrame>
    </p:spTree>
    <p:extLst>
      <p:ext uri="{BB962C8B-B14F-4D97-AF65-F5344CB8AC3E}">
        <p14:creationId xmlns:p14="http://schemas.microsoft.com/office/powerpoint/2010/main" val="38096014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EFBFA-C99B-AB7B-EFA2-A15BC0BDE85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EE7AA94-05C4-DC6A-CACF-77B9168A56B8}"/>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D4DA106B-FAC5-C7DF-A3D3-E1978B0C9D3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F15E7A3-FA87-CA5D-4A59-1766C1D2FB2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5F4DCF0-8A01-9B86-A982-C016F95885E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91B476DC-FC87-5A04-98EE-5B11906EBACF}"/>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19B620F9-5665-D091-11A1-8B7D799898B0}"/>
              </a:ext>
            </a:extLst>
          </p:cNvPr>
          <p:cNvSpPr>
            <a:spLocks noChangeArrowheads="1"/>
          </p:cNvSpPr>
          <p:nvPr/>
        </p:nvSpPr>
        <p:spPr bwMode="auto">
          <a:xfrm>
            <a:off x="659185" y="1975950"/>
            <a:ext cx="11532815"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3. Add using friendly numbers:</a:t>
            </a:r>
          </a:p>
          <a:p>
            <a:pPr marL="228600" indent="-228600">
              <a:buFont typeface="+mj-lt"/>
              <a:buAutoNum type="alphaLcParenR"/>
            </a:pPr>
            <a:r>
              <a:rPr lang="en-CA" sz="2800" dirty="0"/>
              <a:t> 198 + 7</a:t>
            </a:r>
          </a:p>
          <a:p>
            <a:pPr marL="228600" indent="-228600">
              <a:buFont typeface="+mj-lt"/>
              <a:buAutoNum type="alphaLcParenR"/>
            </a:pPr>
            <a:endParaRPr lang="en-CA" sz="2800" dirty="0"/>
          </a:p>
          <a:p>
            <a:pPr marL="228600" indent="-228600">
              <a:buFont typeface="+mj-lt"/>
              <a:buAutoNum type="alphaLcParenR"/>
            </a:pPr>
            <a:r>
              <a:rPr lang="en-CA" sz="2800" dirty="0"/>
              <a:t> 299 + 86</a:t>
            </a:r>
          </a:p>
          <a:p>
            <a:pPr marL="228600" indent="-228600">
              <a:buFont typeface="+mj-lt"/>
              <a:buAutoNum type="alphaLcParenR"/>
            </a:pPr>
            <a:endParaRPr lang="en-CA" sz="2800" dirty="0"/>
          </a:p>
          <a:p>
            <a:pPr marL="228600" indent="-228600">
              <a:buFont typeface="+mj-lt"/>
              <a:buAutoNum type="alphaLcParenR"/>
            </a:pPr>
            <a:r>
              <a:rPr lang="en-CA" sz="2800" dirty="0"/>
              <a:t> 7 495 + 1 466</a:t>
            </a:r>
          </a:p>
          <a:p>
            <a:pPr marL="228600" indent="-228600">
              <a:buFont typeface="+mj-lt"/>
              <a:buAutoNum type="alphaLcParenR"/>
            </a:pPr>
            <a:endParaRPr lang="en-CA" sz="2800" dirty="0"/>
          </a:p>
          <a:p>
            <a:pPr marL="228600" indent="-228600">
              <a:buFont typeface="+mj-lt"/>
              <a:buAutoNum type="alphaLcParenR"/>
            </a:pPr>
            <a:r>
              <a:rPr lang="en-CA" sz="2800" dirty="0"/>
              <a:t> 9 998 + 6 297</a:t>
            </a:r>
          </a:p>
        </p:txBody>
      </p:sp>
    </p:spTree>
    <p:extLst>
      <p:ext uri="{BB962C8B-B14F-4D97-AF65-F5344CB8AC3E}">
        <p14:creationId xmlns:p14="http://schemas.microsoft.com/office/powerpoint/2010/main" val="3655588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7AB31-A727-0E05-3704-2E7F0EA87EE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932CA0A-9BD4-A54F-BA5F-E81178F87C6B}"/>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652ACB56-3138-5EEC-B337-0B86D9B0047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8B2F678E-5E67-FBA1-268F-8BC1FBCCAD6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267A4DE-0750-95E6-9BD1-9C861DF637B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61DCEEF6-6F63-162A-CEED-505F6299E8C7}"/>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D921EE25-2BD7-8974-888D-0C45E99AB80F}"/>
              </a:ext>
            </a:extLst>
          </p:cNvPr>
          <p:cNvSpPr>
            <a:spLocks noChangeArrowheads="1"/>
          </p:cNvSpPr>
          <p:nvPr/>
        </p:nvSpPr>
        <p:spPr bwMode="auto">
          <a:xfrm>
            <a:off x="741974" y="2305619"/>
            <a:ext cx="1153281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5. Which number is greater in each pair? Explain how you know.</a:t>
            </a:r>
          </a:p>
          <a:p>
            <a:pPr marL="514350" indent="-514350">
              <a:buAutoNum type="alphaLcParenR"/>
            </a:pPr>
            <a:r>
              <a:rPr lang="en-CA" sz="2800" dirty="0"/>
              <a:t>4 999 or 5 001</a:t>
            </a:r>
          </a:p>
          <a:p>
            <a:pPr marL="514350" indent="-514350">
              <a:buAutoNum type="alphaLcParenR"/>
            </a:pPr>
            <a:endParaRPr lang="en-CA" sz="2800" dirty="0"/>
          </a:p>
          <a:p>
            <a:pPr marL="514350" indent="-514350">
              <a:buAutoNum type="alphaLcParenR"/>
            </a:pPr>
            <a:endParaRPr lang="en-CA" sz="2800" dirty="0"/>
          </a:p>
          <a:p>
            <a:r>
              <a:rPr lang="en-CA" sz="2800" dirty="0"/>
              <a:t>b) 23 678 or 23 687</a:t>
            </a:r>
            <a:endParaRPr lang="en-CA" sz="3200" dirty="0"/>
          </a:p>
        </p:txBody>
      </p:sp>
    </p:spTree>
    <p:extLst>
      <p:ext uri="{BB962C8B-B14F-4D97-AF65-F5344CB8AC3E}">
        <p14:creationId xmlns:p14="http://schemas.microsoft.com/office/powerpoint/2010/main" val="34890013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B3B1C-105D-B893-F0FF-910E0512C6E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2F29551-1FA7-B7D2-5987-A143EE2DD392}"/>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45289116-DE8E-D3D1-392F-BB4B6ADD727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101B098B-29A7-C639-8EB6-3F6976A4639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198F74B-54F0-4397-9DA0-742E490FB27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89C31D8E-F4D1-3308-1F2E-370C7C5315DB}"/>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07AA59FC-5165-1F8E-F638-5AC4FF218D8D}"/>
              </a:ext>
            </a:extLst>
          </p:cNvPr>
          <p:cNvSpPr>
            <a:spLocks noChangeArrowheads="1"/>
          </p:cNvSpPr>
          <p:nvPr/>
        </p:nvSpPr>
        <p:spPr bwMode="auto">
          <a:xfrm>
            <a:off x="437660" y="1975950"/>
            <a:ext cx="11532815"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4. Subtract using compensation:</a:t>
            </a:r>
          </a:p>
          <a:p>
            <a:pPr marL="228600" indent="-228600">
              <a:buFont typeface="+mj-lt"/>
              <a:buAutoNum type="alphaLcParenR"/>
            </a:pPr>
            <a:r>
              <a:rPr lang="en-CA" sz="2800" dirty="0"/>
              <a:t> 578 − 299</a:t>
            </a:r>
          </a:p>
          <a:p>
            <a:pPr marL="228600" indent="-228600">
              <a:buFont typeface="+mj-lt"/>
              <a:buAutoNum type="alphaLcParenR"/>
            </a:pPr>
            <a:endParaRPr lang="en-CA" sz="2800" dirty="0"/>
          </a:p>
          <a:p>
            <a:pPr marL="228600" indent="-228600">
              <a:buFont typeface="+mj-lt"/>
              <a:buAutoNum type="alphaLcParenR"/>
            </a:pPr>
            <a:r>
              <a:rPr lang="en-CA" sz="2800" dirty="0"/>
              <a:t> 989 – 398</a:t>
            </a:r>
          </a:p>
          <a:p>
            <a:pPr marL="228600" indent="-228600">
              <a:buFont typeface="+mj-lt"/>
              <a:buAutoNum type="alphaLcParenR"/>
            </a:pPr>
            <a:endParaRPr lang="en-CA" sz="2800" dirty="0"/>
          </a:p>
          <a:p>
            <a:pPr marL="228600" indent="-228600">
              <a:buFont typeface="+mj-lt"/>
              <a:buAutoNum type="alphaLcParenR"/>
            </a:pPr>
            <a:r>
              <a:rPr lang="en-CA" sz="2800" dirty="0"/>
              <a:t> 2 833 – 475</a:t>
            </a:r>
          </a:p>
          <a:p>
            <a:pPr marL="228600" indent="-228600">
              <a:buFont typeface="+mj-lt"/>
              <a:buAutoNum type="alphaLcParenR"/>
            </a:pPr>
            <a:endParaRPr lang="en-CA" sz="2800" dirty="0"/>
          </a:p>
          <a:p>
            <a:pPr marL="228600" indent="-228600">
              <a:buFont typeface="+mj-lt"/>
              <a:buAutoNum type="alphaLcParenR"/>
            </a:pPr>
            <a:r>
              <a:rPr lang="en-CA" sz="2800" dirty="0"/>
              <a:t> 10 000 − 2 999</a:t>
            </a:r>
          </a:p>
        </p:txBody>
      </p:sp>
    </p:spTree>
    <p:extLst>
      <p:ext uri="{BB962C8B-B14F-4D97-AF65-F5344CB8AC3E}">
        <p14:creationId xmlns:p14="http://schemas.microsoft.com/office/powerpoint/2010/main" val="10940144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6FFC4-FED3-F6E5-78DA-8D84FBB48E20}"/>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32EEAEC-C09C-4F01-F11B-929695240B4D}"/>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F33F0E2B-648F-4A98-F836-2D7433177A7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63772039-FCEC-33B4-CF87-3D9394083E3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177B6F6-58C2-3B75-B682-CD5AAC6169C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CA2B1DA6-14E3-3C09-3617-B0821B691C22}"/>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F734C99B-35F9-2A91-A617-DE3F0212E8C3}"/>
              </a:ext>
            </a:extLst>
          </p:cNvPr>
          <p:cNvSpPr>
            <a:spLocks noChangeArrowheads="1"/>
          </p:cNvSpPr>
          <p:nvPr/>
        </p:nvSpPr>
        <p:spPr bwMode="auto">
          <a:xfrm>
            <a:off x="659185" y="1975950"/>
            <a:ext cx="11532815"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5. Use a place-value strategy to add or subtract:</a:t>
            </a:r>
          </a:p>
          <a:p>
            <a:pPr marL="228600" indent="-228600">
              <a:buFont typeface="+mj-lt"/>
              <a:buAutoNum type="alphaLcParenR"/>
            </a:pPr>
            <a:r>
              <a:rPr lang="en-CA" sz="2800" dirty="0"/>
              <a:t> 845 + 32</a:t>
            </a:r>
          </a:p>
          <a:p>
            <a:pPr marL="228600" indent="-228600">
              <a:buFont typeface="+mj-lt"/>
              <a:buAutoNum type="alphaLcParenR"/>
            </a:pPr>
            <a:endParaRPr lang="en-CA" sz="2800" dirty="0"/>
          </a:p>
          <a:p>
            <a:pPr marL="228600" indent="-228600">
              <a:buFont typeface="+mj-lt"/>
              <a:buAutoNum type="alphaLcParenR"/>
            </a:pPr>
            <a:r>
              <a:rPr lang="en-CA" sz="2800" dirty="0"/>
              <a:t> 1 584 + 215</a:t>
            </a:r>
          </a:p>
          <a:p>
            <a:pPr marL="228600" indent="-228600">
              <a:buFont typeface="+mj-lt"/>
              <a:buAutoNum type="alphaLcParenR"/>
            </a:pPr>
            <a:endParaRPr lang="en-CA" sz="2800" dirty="0"/>
          </a:p>
          <a:p>
            <a:pPr marL="228600" indent="-228600">
              <a:buFont typeface="+mj-lt"/>
              <a:buAutoNum type="alphaLcParenR"/>
            </a:pPr>
            <a:r>
              <a:rPr lang="en-CA" sz="2800" dirty="0"/>
              <a:t> 786 – 63</a:t>
            </a:r>
          </a:p>
          <a:p>
            <a:pPr marL="228600" indent="-228600">
              <a:buFont typeface="+mj-lt"/>
              <a:buAutoNum type="alphaLcParenR"/>
            </a:pPr>
            <a:endParaRPr lang="en-CA" sz="2800" dirty="0"/>
          </a:p>
          <a:p>
            <a:pPr marL="228600" indent="-228600">
              <a:buFont typeface="+mj-lt"/>
              <a:buAutoNum type="alphaLcParenR"/>
            </a:pPr>
            <a:r>
              <a:rPr lang="en-CA" sz="2800" dirty="0"/>
              <a:t> 3 454 − 221</a:t>
            </a:r>
          </a:p>
        </p:txBody>
      </p:sp>
    </p:spTree>
    <p:extLst>
      <p:ext uri="{BB962C8B-B14F-4D97-AF65-F5344CB8AC3E}">
        <p14:creationId xmlns:p14="http://schemas.microsoft.com/office/powerpoint/2010/main" val="10915117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9DC1B-286C-A4D0-2ADB-D56745B5B7F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0FB579F-31C7-87B8-0A04-26738A80255A}"/>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371CC151-DD60-4C0E-B388-B00AB51430E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E3399DDE-0044-AF4C-FC52-65DB4732C1B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0315DAD-2AF6-1D5F-D095-859031A2669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6FD0F6ED-E448-DEEA-D88C-E23998026225}"/>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224C6C63-1A10-2DB7-8D29-FDDE0098B12E}"/>
              </a:ext>
            </a:extLst>
          </p:cNvPr>
          <p:cNvSpPr>
            <a:spLocks noChangeArrowheads="1"/>
          </p:cNvSpPr>
          <p:nvPr/>
        </p:nvSpPr>
        <p:spPr bwMode="auto">
          <a:xfrm>
            <a:off x="659185" y="2054531"/>
            <a:ext cx="11532815"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6. Solve:</a:t>
            </a:r>
          </a:p>
          <a:p>
            <a:pPr marL="228600" indent="-228600">
              <a:buFont typeface="+mj-lt"/>
              <a:buAutoNum type="alphaLcParenR"/>
            </a:pPr>
            <a:r>
              <a:rPr lang="en-CA" sz="2800" dirty="0"/>
              <a:t> 382 + 546</a:t>
            </a:r>
          </a:p>
          <a:p>
            <a:pPr marL="228600" indent="-228600">
              <a:buFont typeface="+mj-lt"/>
              <a:buAutoNum type="alphaLcParenR"/>
            </a:pPr>
            <a:endParaRPr lang="en-CA" sz="2800" dirty="0"/>
          </a:p>
          <a:p>
            <a:pPr marL="228600" indent="-228600">
              <a:buFont typeface="+mj-lt"/>
              <a:buAutoNum type="alphaLcParenR"/>
            </a:pPr>
            <a:r>
              <a:rPr lang="en-CA" sz="2800" dirty="0"/>
              <a:t> 465 + 3940</a:t>
            </a:r>
          </a:p>
          <a:p>
            <a:pPr marL="228600" indent="-228600">
              <a:buFont typeface="+mj-lt"/>
              <a:buAutoNum type="alphaLcParenR"/>
            </a:pPr>
            <a:endParaRPr lang="en-CA" sz="2800" dirty="0"/>
          </a:p>
          <a:p>
            <a:pPr marL="228600" indent="-228600">
              <a:buFont typeface="+mj-lt"/>
              <a:buAutoNum type="alphaLcParenR"/>
            </a:pPr>
            <a:r>
              <a:rPr lang="en-CA" sz="2800" dirty="0"/>
              <a:t> 943 – 748</a:t>
            </a:r>
          </a:p>
          <a:p>
            <a:pPr marL="228600" indent="-228600">
              <a:buFont typeface="+mj-lt"/>
              <a:buAutoNum type="alphaLcParenR"/>
            </a:pPr>
            <a:endParaRPr lang="en-CA" sz="2800" dirty="0"/>
          </a:p>
          <a:p>
            <a:pPr marL="228600" indent="-228600">
              <a:buFont typeface="+mj-lt"/>
              <a:buAutoNum type="alphaLcParenR"/>
            </a:pPr>
            <a:r>
              <a:rPr lang="en-CA" sz="2800" dirty="0"/>
              <a:t> 6 200 − 4 197</a:t>
            </a:r>
          </a:p>
        </p:txBody>
      </p:sp>
    </p:spTree>
    <p:extLst>
      <p:ext uri="{BB962C8B-B14F-4D97-AF65-F5344CB8AC3E}">
        <p14:creationId xmlns:p14="http://schemas.microsoft.com/office/powerpoint/2010/main" val="36852112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B3908-E748-2ABC-1B5C-BF08127315B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7E2BB97-5E21-E178-5AC4-BCE93DCF8867}"/>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6F9DFD62-4602-72E3-4AA1-8AD55D4B4A1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B92622CF-FAB2-9A11-CC52-EDF2E42EAF4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653455A-CBC3-534F-365F-9B5693035F9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ACD00A07-109A-6BEF-5EA4-71FD6A572AD3}"/>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1CE0EB45-8876-C1DC-C79A-92B7350035AF}"/>
              </a:ext>
            </a:extLst>
          </p:cNvPr>
          <p:cNvSpPr>
            <a:spLocks noChangeArrowheads="1"/>
          </p:cNvSpPr>
          <p:nvPr/>
        </p:nvSpPr>
        <p:spPr bwMode="auto">
          <a:xfrm>
            <a:off x="659185" y="1623645"/>
            <a:ext cx="11532815"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7. Fill in the blank. Show your thinking. How can you check if your answer is correct?</a:t>
            </a:r>
          </a:p>
          <a:p>
            <a:pPr marL="228600" indent="-228600">
              <a:buFont typeface="+mj-lt"/>
              <a:buAutoNum type="alphaLcParenR"/>
            </a:pPr>
            <a:r>
              <a:rPr lang="en-CA" sz="2800" dirty="0"/>
              <a:t> 3 299 + ___ = 10 000</a:t>
            </a:r>
          </a:p>
          <a:p>
            <a:pPr marL="228600" indent="-228600">
              <a:buFont typeface="+mj-lt"/>
              <a:buAutoNum type="alphaLcParenR"/>
            </a:pPr>
            <a:endParaRPr lang="en-CA" sz="2800" dirty="0"/>
          </a:p>
          <a:p>
            <a:pPr marL="228600" indent="-228600">
              <a:buFont typeface="+mj-lt"/>
              <a:buAutoNum type="alphaLcParenR"/>
            </a:pPr>
            <a:r>
              <a:rPr lang="en-CA" sz="2800" dirty="0"/>
              <a:t> ___ − 2 500 = 1 750</a:t>
            </a:r>
          </a:p>
          <a:p>
            <a:pPr marL="228600" indent="-228600">
              <a:buFont typeface="+mj-lt"/>
              <a:buAutoNum type="alphaLcParenR"/>
            </a:pPr>
            <a:endParaRPr lang="en-CA" sz="2800" dirty="0"/>
          </a:p>
          <a:p>
            <a:pPr marL="228600" indent="-228600">
              <a:buFont typeface="+mj-lt"/>
              <a:buAutoNum type="alphaLcParenR"/>
            </a:pPr>
            <a:r>
              <a:rPr lang="en-CA" sz="2800" dirty="0"/>
              <a:t> 8 000 = 4 899 + ___</a:t>
            </a:r>
          </a:p>
        </p:txBody>
      </p:sp>
    </p:spTree>
    <p:extLst>
      <p:ext uri="{BB962C8B-B14F-4D97-AF65-F5344CB8AC3E}">
        <p14:creationId xmlns:p14="http://schemas.microsoft.com/office/powerpoint/2010/main" val="33860346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3296F-9D1A-D312-57E2-1E014A8BCEB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A8430DA-072D-E018-5AD5-0CAAF3D84F1B}"/>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F423C681-30D8-1019-96F5-E4EDCD90A26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110361A3-6BDB-4825-14EB-10CF8CFABB1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55DC390-C8F2-8C56-DF04-CD87ED3A650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BBA52F2A-D92F-EA54-C17E-38AEB097FC5A}"/>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FE805C32-03B6-606C-37C0-0B2FBC170712}"/>
              </a:ext>
            </a:extLst>
          </p:cNvPr>
          <p:cNvSpPr>
            <a:spLocks noChangeArrowheads="1"/>
          </p:cNvSpPr>
          <p:nvPr/>
        </p:nvSpPr>
        <p:spPr bwMode="auto">
          <a:xfrm>
            <a:off x="659185" y="1931422"/>
            <a:ext cx="11532815"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8. Decide which equations are valid. Fix the ones that are not.</a:t>
            </a:r>
          </a:p>
          <a:p>
            <a:pPr marL="228600" indent="-228600">
              <a:buFont typeface="+mj-lt"/>
              <a:buAutoNum type="alphaLcParenR"/>
            </a:pPr>
            <a:r>
              <a:rPr lang="en-CA" sz="2800" dirty="0"/>
              <a:t> 8 000 − 2 999 = 7 999 − 2 999 + 1</a:t>
            </a:r>
          </a:p>
          <a:p>
            <a:pPr marL="228600" indent="-228600">
              <a:buFont typeface="+mj-lt"/>
              <a:buAutoNum type="alphaLcParenR"/>
            </a:pPr>
            <a:endParaRPr lang="en-CA" sz="2800" dirty="0"/>
          </a:p>
          <a:p>
            <a:pPr marL="228600" indent="-228600">
              <a:buFont typeface="+mj-lt"/>
              <a:buAutoNum type="alphaLcParenR"/>
            </a:pPr>
            <a:r>
              <a:rPr lang="en-CA" sz="2800" dirty="0"/>
              <a:t> 8 000 − 2 999 = (8 000 + 1) − (2 999 − 1)</a:t>
            </a:r>
          </a:p>
          <a:p>
            <a:pPr marL="228600" indent="-228600">
              <a:buFont typeface="+mj-lt"/>
              <a:buAutoNum type="alphaLcParenR"/>
            </a:pPr>
            <a:endParaRPr lang="en-CA" sz="2800" dirty="0"/>
          </a:p>
          <a:p>
            <a:pPr marL="228600" indent="-228600">
              <a:buFont typeface="+mj-lt"/>
              <a:buAutoNum type="alphaLcParenR"/>
            </a:pPr>
            <a:r>
              <a:rPr lang="en-CA" sz="2800" dirty="0"/>
              <a:t> 8 000 − 2 999 = 7 999 − 2 999 − 1 </a:t>
            </a:r>
          </a:p>
          <a:p>
            <a:pPr marL="228600" indent="-228600">
              <a:buFont typeface="+mj-lt"/>
              <a:buAutoNum type="alphaLcParenR"/>
            </a:pPr>
            <a:endParaRPr lang="en-CA" sz="2800" dirty="0"/>
          </a:p>
          <a:p>
            <a:pPr marL="228600" indent="-228600">
              <a:buFont typeface="+mj-lt"/>
              <a:buAutoNum type="alphaLcParenR"/>
            </a:pPr>
            <a:r>
              <a:rPr lang="en-CA" sz="2800" dirty="0"/>
              <a:t> 8 000 − 2 999 = (8 000 − 1) − (2 999 − 1)</a:t>
            </a:r>
          </a:p>
        </p:txBody>
      </p:sp>
    </p:spTree>
    <p:extLst>
      <p:ext uri="{BB962C8B-B14F-4D97-AF65-F5344CB8AC3E}">
        <p14:creationId xmlns:p14="http://schemas.microsoft.com/office/powerpoint/2010/main" val="24227508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824FF-3379-3B26-5935-A345C2C9202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83745BD-CD11-C497-ED42-5D30EB5E7445}"/>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2741D800-D5A2-0DD1-2A4C-AE841CA3EAD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F2F319F-2A24-0E02-C572-AD9EECAF32E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77A6ECF-1DD6-CE33-0F9F-2506D2FEE27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71BAB137-CFF2-5FCF-52FD-EA1D8806F653}"/>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5A86244E-9E62-3381-D60E-068FF2F5BD50}"/>
              </a:ext>
            </a:extLst>
          </p:cNvPr>
          <p:cNvSpPr>
            <a:spLocks noChangeArrowheads="1"/>
          </p:cNvSpPr>
          <p:nvPr/>
        </p:nvSpPr>
        <p:spPr bwMode="auto">
          <a:xfrm>
            <a:off x="659185" y="1931423"/>
            <a:ext cx="11532815"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9. Which expression gives a result closest to 2 000?</a:t>
            </a:r>
          </a:p>
          <a:p>
            <a:pPr marL="228600" indent="-228600">
              <a:buFont typeface="+mj-lt"/>
              <a:buAutoNum type="alphaLcParenR"/>
            </a:pPr>
            <a:r>
              <a:rPr lang="en-CA" sz="2800" dirty="0"/>
              <a:t> 1 467 + 768</a:t>
            </a:r>
          </a:p>
          <a:p>
            <a:pPr marL="228600" indent="-228600">
              <a:buFont typeface="+mj-lt"/>
              <a:buAutoNum type="alphaLcParenR"/>
            </a:pPr>
            <a:endParaRPr lang="en-CA" sz="2800" dirty="0"/>
          </a:p>
          <a:p>
            <a:pPr marL="228600" indent="-228600">
              <a:buFont typeface="+mj-lt"/>
              <a:buAutoNum type="alphaLcParenR"/>
            </a:pPr>
            <a:r>
              <a:rPr lang="en-CA" sz="2800" dirty="0"/>
              <a:t> 812 + 1 193</a:t>
            </a:r>
          </a:p>
          <a:p>
            <a:pPr marL="228600" indent="-228600">
              <a:buFont typeface="+mj-lt"/>
              <a:buAutoNum type="alphaLcParenR"/>
            </a:pPr>
            <a:endParaRPr lang="en-CA" sz="2800" dirty="0"/>
          </a:p>
          <a:p>
            <a:pPr marL="228600" indent="-228600">
              <a:buFont typeface="+mj-lt"/>
              <a:buAutoNum type="alphaLcParenR"/>
            </a:pPr>
            <a:r>
              <a:rPr lang="en-CA" sz="2800" dirty="0"/>
              <a:t> 2 853 − 493</a:t>
            </a:r>
          </a:p>
          <a:p>
            <a:pPr marL="228600" indent="-228600">
              <a:buFont typeface="+mj-lt"/>
              <a:buAutoNum type="alphaLcParenR"/>
            </a:pPr>
            <a:endParaRPr lang="en-CA" sz="2800" dirty="0"/>
          </a:p>
          <a:p>
            <a:pPr marL="228600" indent="-228600">
              <a:buFont typeface="+mj-lt"/>
              <a:buAutoNum type="alphaLcParenR"/>
            </a:pPr>
            <a:r>
              <a:rPr lang="en-CA" sz="2800" dirty="0"/>
              <a:t> 5 190 − 2 592</a:t>
            </a:r>
          </a:p>
        </p:txBody>
      </p:sp>
    </p:spTree>
    <p:extLst>
      <p:ext uri="{BB962C8B-B14F-4D97-AF65-F5344CB8AC3E}">
        <p14:creationId xmlns:p14="http://schemas.microsoft.com/office/powerpoint/2010/main" val="30443258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EDF1A-F77C-D75C-CD36-C17BBC21C9E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5262550-6525-E071-B51B-02E16AA080C1}"/>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B5FD90D3-C92E-575D-2852-6789D889B54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59BB62C9-DCEA-6CFA-8E43-50056279608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3B9B265-EC0F-530C-ECE2-F667017149E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170FD13C-1A8B-0F83-4FB4-0426F4DCEA8D}"/>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7E632509-4AC4-8EBD-C821-F8162C419FC9}"/>
              </a:ext>
            </a:extLst>
          </p:cNvPr>
          <p:cNvSpPr>
            <a:spLocks noChangeArrowheads="1"/>
          </p:cNvSpPr>
          <p:nvPr/>
        </p:nvSpPr>
        <p:spPr bwMode="auto">
          <a:xfrm>
            <a:off x="659185" y="2187910"/>
            <a:ext cx="11532815"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10. Which is more: </a:t>
            </a:r>
          </a:p>
          <a:p>
            <a:r>
              <a:rPr lang="en-CA" sz="4000" dirty="0"/>
              <a:t>4 − 1.9 or 1.6 + 0.35? </a:t>
            </a:r>
          </a:p>
          <a:p>
            <a:endParaRPr lang="en-CA" sz="2800" dirty="0"/>
          </a:p>
          <a:p>
            <a:r>
              <a:rPr lang="en-CA" sz="2800" dirty="0"/>
              <a:t>Explain or show your thinking.</a:t>
            </a:r>
          </a:p>
        </p:txBody>
      </p:sp>
    </p:spTree>
    <p:extLst>
      <p:ext uri="{BB962C8B-B14F-4D97-AF65-F5344CB8AC3E}">
        <p14:creationId xmlns:p14="http://schemas.microsoft.com/office/powerpoint/2010/main" val="25082370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6AFD3-1F59-88A9-137C-1CA2F70B462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253251F-846B-4419-19ED-264FEDC6618C}"/>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E50AEA25-5F69-05D9-F15E-87C79949186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62888C84-F340-41D3-2661-12F3981FA0A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09FC2E7-8873-CDED-5E9B-E6081CE345C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AB307E61-4BBA-3EA0-FE78-9B4697B7611E}"/>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F3EF41B7-B3A7-3DD2-387B-9D43F0FE7632}"/>
              </a:ext>
            </a:extLst>
          </p:cNvPr>
          <p:cNvSpPr>
            <a:spLocks noChangeArrowheads="1"/>
          </p:cNvSpPr>
          <p:nvPr/>
        </p:nvSpPr>
        <p:spPr bwMode="auto">
          <a:xfrm>
            <a:off x="659185" y="2290227"/>
            <a:ext cx="11532815"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11. Order the sums from least to greatest:</a:t>
            </a:r>
          </a:p>
          <a:p>
            <a:r>
              <a:rPr lang="en-CA" sz="4000" dirty="0"/>
              <a:t>11.3 + 4.1, 9.9 + 5.23, 9 + 6.05, 5.3 + 9.7</a:t>
            </a:r>
          </a:p>
        </p:txBody>
      </p:sp>
    </p:spTree>
    <p:extLst>
      <p:ext uri="{BB962C8B-B14F-4D97-AF65-F5344CB8AC3E}">
        <p14:creationId xmlns:p14="http://schemas.microsoft.com/office/powerpoint/2010/main" val="33469617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31D12-C37F-25AB-447A-2DEB0D4A381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860DC2A-B510-B677-24EF-E646665301F7}"/>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E0768F70-5055-961A-6A88-49115B00830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D2BED833-4F15-4527-16CB-B9AA8A07DE6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B2160A9-C8D1-A62B-C230-25998547C4F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A18DEC6E-CE94-8048-44D5-823BA54EFEA5}"/>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F7814E16-1E0B-9ECA-FB93-A361E1DE3F56}"/>
              </a:ext>
            </a:extLst>
          </p:cNvPr>
          <p:cNvSpPr>
            <a:spLocks noChangeArrowheads="1"/>
          </p:cNvSpPr>
          <p:nvPr/>
        </p:nvSpPr>
        <p:spPr bwMode="auto">
          <a:xfrm>
            <a:off x="659185" y="1836254"/>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12. Estimate 3.64 + 4.46 using the strategy indicated.</a:t>
            </a:r>
          </a:p>
          <a:p>
            <a:r>
              <a:rPr lang="en-CA" sz="2800" dirty="0"/>
              <a:t>Which strategy is closest to the actual sum?</a:t>
            </a:r>
          </a:p>
        </p:txBody>
      </p:sp>
      <p:graphicFrame>
        <p:nvGraphicFramePr>
          <p:cNvPr id="2" name="Table 1">
            <a:extLst>
              <a:ext uri="{FF2B5EF4-FFF2-40B4-BE49-F238E27FC236}">
                <a16:creationId xmlns:a16="http://schemas.microsoft.com/office/drawing/2014/main" id="{8AF93739-2F5B-9B2C-DA54-75161DC05A66}"/>
              </a:ext>
            </a:extLst>
          </p:cNvPr>
          <p:cNvGraphicFramePr>
            <a:graphicFrameLocks noGrp="1"/>
          </p:cNvGraphicFramePr>
          <p:nvPr>
            <p:extLst>
              <p:ext uri="{D42A27DB-BD31-4B8C-83A1-F6EECF244321}">
                <p14:modId xmlns:p14="http://schemas.microsoft.com/office/powerpoint/2010/main" val="2695443675"/>
              </p:ext>
            </p:extLst>
          </p:nvPr>
        </p:nvGraphicFramePr>
        <p:xfrm>
          <a:off x="837604" y="2985776"/>
          <a:ext cx="10039022" cy="3169138"/>
        </p:xfrm>
        <a:graphic>
          <a:graphicData uri="http://schemas.openxmlformats.org/drawingml/2006/table">
            <a:tbl>
              <a:tblPr firstRow="1" bandRow="1">
                <a:tableStyleId>{5C22544A-7EE6-4342-B048-85BDC9FD1C3A}</a:tableStyleId>
              </a:tblPr>
              <a:tblGrid>
                <a:gridCol w="5019511">
                  <a:extLst>
                    <a:ext uri="{9D8B030D-6E8A-4147-A177-3AD203B41FA5}">
                      <a16:colId xmlns:a16="http://schemas.microsoft.com/office/drawing/2014/main" val="3407143215"/>
                    </a:ext>
                  </a:extLst>
                </a:gridCol>
                <a:gridCol w="5019511">
                  <a:extLst>
                    <a:ext uri="{9D8B030D-6E8A-4147-A177-3AD203B41FA5}">
                      <a16:colId xmlns:a16="http://schemas.microsoft.com/office/drawing/2014/main" val="2356061146"/>
                    </a:ext>
                  </a:extLst>
                </a:gridCol>
              </a:tblGrid>
              <a:tr h="1584569">
                <a:tc>
                  <a:txBody>
                    <a:bodyPr/>
                    <a:lstStyle/>
                    <a:p>
                      <a:pPr fontAlgn="base"/>
                      <a:r>
                        <a:rPr lang="en-CA" sz="3200" b="0" dirty="0">
                          <a:solidFill>
                            <a:schemeClr val="tx1"/>
                          </a:solidFill>
                        </a:rPr>
                        <a:t>Round each number to the nearest whole number</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r>
                        <a:rPr lang="en-CA" sz="3200" b="0" dirty="0">
                          <a:solidFill>
                            <a:schemeClr val="tx1"/>
                          </a:solidFill>
                        </a:rPr>
                        <a:t>Round each number to the nearest tenth</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412764"/>
                  </a:ext>
                </a:extLst>
              </a:tr>
              <a:tr h="1584569">
                <a:tc>
                  <a:txBody>
                    <a:bodyPr/>
                    <a:lstStyle/>
                    <a:p>
                      <a:pPr fontAlgn="base"/>
                      <a:r>
                        <a:rPr lang="en-CA" sz="3200" b="0" dirty="0">
                          <a:solidFill>
                            <a:schemeClr val="tx1"/>
                          </a:solidFill>
                        </a:rPr>
                        <a:t>Front-end round each number</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r>
                        <a:rPr lang="en-CA" sz="3200" b="0" dirty="0">
                          <a:solidFill>
                            <a:schemeClr val="tx1"/>
                          </a:solidFill>
                        </a:rPr>
                        <a:t>Front-end round only one number </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5707697"/>
                  </a:ext>
                </a:extLst>
              </a:tr>
            </a:tbl>
          </a:graphicData>
        </a:graphic>
      </p:graphicFrame>
    </p:spTree>
    <p:extLst>
      <p:ext uri="{BB962C8B-B14F-4D97-AF65-F5344CB8AC3E}">
        <p14:creationId xmlns:p14="http://schemas.microsoft.com/office/powerpoint/2010/main" val="29474250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096DE-638D-38E4-33AF-47AA13A95FC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68C6F63-44C1-C57A-5B01-6BC3C1BB48BF}"/>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70E8081E-BED7-4847-2094-AFA39458B5D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5CDFEB02-7EB4-2703-C34F-CC3B6B0C46E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95C7B88-A23B-E676-B5C7-D247D4D20A9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7894EFAB-9793-A9C0-7B66-BC8B3FEE26A3}"/>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7DA99B9E-7D61-3231-725B-D3DCEEF70DCD}"/>
              </a:ext>
            </a:extLst>
          </p:cNvPr>
          <p:cNvSpPr>
            <a:spLocks noChangeArrowheads="1"/>
          </p:cNvSpPr>
          <p:nvPr/>
        </p:nvSpPr>
        <p:spPr bwMode="auto">
          <a:xfrm>
            <a:off x="659185" y="1836254"/>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13. Estimate 14.34 − 6.85 using the strategy indicated.</a:t>
            </a:r>
          </a:p>
          <a:p>
            <a:r>
              <a:rPr lang="en-CA" sz="2800" dirty="0"/>
              <a:t>Which strategy is closest to the actual difference?</a:t>
            </a:r>
          </a:p>
        </p:txBody>
      </p:sp>
      <p:graphicFrame>
        <p:nvGraphicFramePr>
          <p:cNvPr id="2" name="Table 1">
            <a:extLst>
              <a:ext uri="{FF2B5EF4-FFF2-40B4-BE49-F238E27FC236}">
                <a16:creationId xmlns:a16="http://schemas.microsoft.com/office/drawing/2014/main" id="{585032C4-6FA4-D0E8-3450-97A927217402}"/>
              </a:ext>
            </a:extLst>
          </p:cNvPr>
          <p:cNvGraphicFramePr>
            <a:graphicFrameLocks noGrp="1"/>
          </p:cNvGraphicFramePr>
          <p:nvPr/>
        </p:nvGraphicFramePr>
        <p:xfrm>
          <a:off x="837604" y="2985776"/>
          <a:ext cx="10039022" cy="3169138"/>
        </p:xfrm>
        <a:graphic>
          <a:graphicData uri="http://schemas.openxmlformats.org/drawingml/2006/table">
            <a:tbl>
              <a:tblPr firstRow="1" bandRow="1">
                <a:tableStyleId>{5C22544A-7EE6-4342-B048-85BDC9FD1C3A}</a:tableStyleId>
              </a:tblPr>
              <a:tblGrid>
                <a:gridCol w="5019511">
                  <a:extLst>
                    <a:ext uri="{9D8B030D-6E8A-4147-A177-3AD203B41FA5}">
                      <a16:colId xmlns:a16="http://schemas.microsoft.com/office/drawing/2014/main" val="3407143215"/>
                    </a:ext>
                  </a:extLst>
                </a:gridCol>
                <a:gridCol w="5019511">
                  <a:extLst>
                    <a:ext uri="{9D8B030D-6E8A-4147-A177-3AD203B41FA5}">
                      <a16:colId xmlns:a16="http://schemas.microsoft.com/office/drawing/2014/main" val="2356061146"/>
                    </a:ext>
                  </a:extLst>
                </a:gridCol>
              </a:tblGrid>
              <a:tr h="1584569">
                <a:tc>
                  <a:txBody>
                    <a:bodyPr/>
                    <a:lstStyle/>
                    <a:p>
                      <a:pPr fontAlgn="base"/>
                      <a:r>
                        <a:rPr lang="en-CA" sz="3200" b="0" dirty="0">
                          <a:solidFill>
                            <a:schemeClr val="tx1"/>
                          </a:solidFill>
                        </a:rPr>
                        <a:t>Round each number to the nearest whole number</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r>
                        <a:rPr lang="en-CA" sz="3200" b="0" dirty="0">
                          <a:solidFill>
                            <a:schemeClr val="tx1"/>
                          </a:solidFill>
                        </a:rPr>
                        <a:t>Round each number to the nearest tenth</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412764"/>
                  </a:ext>
                </a:extLst>
              </a:tr>
              <a:tr h="1584569">
                <a:tc>
                  <a:txBody>
                    <a:bodyPr/>
                    <a:lstStyle/>
                    <a:p>
                      <a:pPr fontAlgn="base"/>
                      <a:r>
                        <a:rPr lang="en-CA" sz="3200" b="0" dirty="0">
                          <a:solidFill>
                            <a:schemeClr val="tx1"/>
                          </a:solidFill>
                        </a:rPr>
                        <a:t>Front-end round each number</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r>
                        <a:rPr lang="en-CA" sz="3200" b="0" dirty="0">
                          <a:solidFill>
                            <a:schemeClr val="tx1"/>
                          </a:solidFill>
                        </a:rPr>
                        <a:t>Front-end round only one number </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5707697"/>
                  </a:ext>
                </a:extLst>
              </a:tr>
            </a:tbl>
          </a:graphicData>
        </a:graphic>
      </p:graphicFrame>
    </p:spTree>
    <p:extLst>
      <p:ext uri="{BB962C8B-B14F-4D97-AF65-F5344CB8AC3E}">
        <p14:creationId xmlns:p14="http://schemas.microsoft.com/office/powerpoint/2010/main" val="3225324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7165A-5203-ED06-9E59-A011B5B64B3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2674A31-BBC8-ACBB-D9A7-95A01DB897B2}"/>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0363BB7B-7FC2-44D3-8D54-DBD58159B20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691EEF4A-7EB7-97DD-3E7B-FB1776A0C67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96D7A9A-0782-E167-E5BC-49E17F17A36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53F7725C-D28D-A930-5186-E15A9612E1B1}"/>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D3392462-344D-9784-E2C4-5C4802C1D63E}"/>
              </a:ext>
            </a:extLst>
          </p:cNvPr>
          <p:cNvSpPr>
            <a:spLocks noChangeArrowheads="1"/>
          </p:cNvSpPr>
          <p:nvPr/>
        </p:nvSpPr>
        <p:spPr bwMode="auto">
          <a:xfrm>
            <a:off x="741974" y="2090177"/>
            <a:ext cx="1153281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6. Fill in the blanks:</a:t>
            </a:r>
          </a:p>
          <a:p>
            <a:pPr marL="514350" indent="-514350">
              <a:buAutoNum type="alphaLcParenR"/>
            </a:pPr>
            <a:r>
              <a:rPr lang="en-CA" sz="2800" dirty="0"/>
              <a:t>3 000 = _____ hundreds</a:t>
            </a:r>
          </a:p>
          <a:p>
            <a:pPr marL="514350" indent="-514350">
              <a:buAutoNum type="alphaLcParenR"/>
            </a:pPr>
            <a:endParaRPr lang="en-CA" sz="2800" dirty="0"/>
          </a:p>
          <a:p>
            <a:r>
              <a:rPr lang="en-CA" sz="2800" dirty="0"/>
              <a:t>b) 2 400 = _____ hundreds</a:t>
            </a:r>
          </a:p>
          <a:p>
            <a:endParaRPr lang="en-CA" sz="2800" dirty="0"/>
          </a:p>
          <a:p>
            <a:r>
              <a:rPr lang="en-CA" sz="2800" dirty="0"/>
              <a:t>c) 8 000 = _____ thousands</a:t>
            </a:r>
            <a:endParaRPr lang="en-CA" sz="3200" dirty="0"/>
          </a:p>
        </p:txBody>
      </p:sp>
    </p:spTree>
    <p:extLst>
      <p:ext uri="{BB962C8B-B14F-4D97-AF65-F5344CB8AC3E}">
        <p14:creationId xmlns:p14="http://schemas.microsoft.com/office/powerpoint/2010/main" val="2191343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F7FFB-611C-4190-5CF4-21492681188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3D53F42-4C3D-9776-3B70-A77B59837F11}"/>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E8BFD049-3301-0D8F-B250-8BB78888C31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AEF8523-C53B-00E0-25C1-BE015739424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175AA68-C001-6E72-C146-285D5FCC1BB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8D8F76B7-8AA6-865C-F72A-6DE3FDED3A92}"/>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51BD1E4E-F6EF-9B77-ECFF-C8CC155AC3C0}"/>
              </a:ext>
            </a:extLst>
          </p:cNvPr>
          <p:cNvSpPr>
            <a:spLocks noChangeArrowheads="1"/>
          </p:cNvSpPr>
          <p:nvPr/>
        </p:nvSpPr>
        <p:spPr bwMode="auto">
          <a:xfrm>
            <a:off x="659185" y="2011046"/>
            <a:ext cx="411353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14. Draw an area model for each multiplication sentence. Then solve using your model.</a:t>
            </a:r>
          </a:p>
        </p:txBody>
      </p:sp>
      <p:graphicFrame>
        <p:nvGraphicFramePr>
          <p:cNvPr id="3" name="Table 2">
            <a:extLst>
              <a:ext uri="{FF2B5EF4-FFF2-40B4-BE49-F238E27FC236}">
                <a16:creationId xmlns:a16="http://schemas.microsoft.com/office/drawing/2014/main" id="{AFCAF9B0-28DD-9E87-AD6F-E6324632AFDB}"/>
              </a:ext>
            </a:extLst>
          </p:cNvPr>
          <p:cNvGraphicFramePr>
            <a:graphicFrameLocks noGrp="1"/>
          </p:cNvGraphicFramePr>
          <p:nvPr>
            <p:extLst>
              <p:ext uri="{D42A27DB-BD31-4B8C-83A1-F6EECF244321}">
                <p14:modId xmlns:p14="http://schemas.microsoft.com/office/powerpoint/2010/main" val="3443401680"/>
              </p:ext>
            </p:extLst>
          </p:nvPr>
        </p:nvGraphicFramePr>
        <p:xfrm>
          <a:off x="5798071" y="1932919"/>
          <a:ext cx="5734744" cy="4310190"/>
        </p:xfrm>
        <a:graphic>
          <a:graphicData uri="http://schemas.openxmlformats.org/drawingml/2006/table">
            <a:tbl>
              <a:tblPr firstRow="1" bandRow="1">
                <a:tableStyleId>{5C22544A-7EE6-4342-B048-85BDC9FD1C3A}</a:tableStyleId>
              </a:tblPr>
              <a:tblGrid>
                <a:gridCol w="5734744">
                  <a:extLst>
                    <a:ext uri="{9D8B030D-6E8A-4147-A177-3AD203B41FA5}">
                      <a16:colId xmlns:a16="http://schemas.microsoft.com/office/drawing/2014/main" val="3407143215"/>
                    </a:ext>
                  </a:extLst>
                </a:gridCol>
              </a:tblGrid>
              <a:tr h="862038">
                <a:tc>
                  <a:txBody>
                    <a:bodyPr/>
                    <a:lstStyle/>
                    <a:p>
                      <a:pPr fontAlgn="base"/>
                      <a:r>
                        <a:rPr lang="en-CA" sz="4000" b="0" dirty="0">
                          <a:solidFill>
                            <a:schemeClr val="tx1"/>
                          </a:solidFill>
                        </a:rPr>
                        <a:t>4 × 37</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412764"/>
                  </a:ext>
                </a:extLst>
              </a:tr>
              <a:tr h="862038">
                <a:tc>
                  <a:txBody>
                    <a:bodyPr/>
                    <a:lstStyle/>
                    <a:p>
                      <a:pPr marL="0" marR="0" lvl="0" indent="0" algn="l" defTabSz="684063" rtl="0" eaLnBrk="1" fontAlgn="base" latinLnBrk="0" hangingPunct="1">
                        <a:lnSpc>
                          <a:spcPct val="100000"/>
                        </a:lnSpc>
                        <a:spcBef>
                          <a:spcPts val="0"/>
                        </a:spcBef>
                        <a:spcAft>
                          <a:spcPts val="0"/>
                        </a:spcAft>
                        <a:buClrTx/>
                        <a:buSzTx/>
                        <a:buFontTx/>
                        <a:buNone/>
                        <a:tabLst/>
                        <a:defRPr/>
                      </a:pPr>
                      <a:r>
                        <a:rPr lang="en-CA" sz="4000" b="0" dirty="0">
                          <a:solidFill>
                            <a:schemeClr val="tx1"/>
                          </a:solidFill>
                        </a:rPr>
                        <a:t>86 × 5</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5707697"/>
                  </a:ext>
                </a:extLst>
              </a:tr>
              <a:tr h="862038">
                <a:tc>
                  <a:txBody>
                    <a:bodyPr/>
                    <a:lstStyle/>
                    <a:p>
                      <a:pPr marL="0" marR="0" lvl="0" indent="0" algn="l" defTabSz="684063" rtl="0" eaLnBrk="1" fontAlgn="base" latinLnBrk="0" hangingPunct="1">
                        <a:lnSpc>
                          <a:spcPct val="100000"/>
                        </a:lnSpc>
                        <a:spcBef>
                          <a:spcPts val="0"/>
                        </a:spcBef>
                        <a:spcAft>
                          <a:spcPts val="0"/>
                        </a:spcAft>
                        <a:buClrTx/>
                        <a:buSzTx/>
                        <a:buFontTx/>
                        <a:buNone/>
                        <a:tabLst/>
                        <a:defRPr/>
                      </a:pPr>
                      <a:r>
                        <a:rPr lang="en-CA" sz="4000" b="0" dirty="0">
                          <a:solidFill>
                            <a:schemeClr val="tx1"/>
                          </a:solidFill>
                        </a:rPr>
                        <a:t>6 × 247</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8024103"/>
                  </a:ext>
                </a:extLst>
              </a:tr>
              <a:tr h="862038">
                <a:tc>
                  <a:txBody>
                    <a:bodyPr/>
                    <a:lstStyle/>
                    <a:p>
                      <a:pPr marL="0" marR="0" lvl="0" indent="0" algn="l" defTabSz="684063" rtl="0" eaLnBrk="1" fontAlgn="base" latinLnBrk="0" hangingPunct="1">
                        <a:lnSpc>
                          <a:spcPct val="100000"/>
                        </a:lnSpc>
                        <a:spcBef>
                          <a:spcPts val="0"/>
                        </a:spcBef>
                        <a:spcAft>
                          <a:spcPts val="0"/>
                        </a:spcAft>
                        <a:buClrTx/>
                        <a:buSzTx/>
                        <a:buFontTx/>
                        <a:buNone/>
                        <a:tabLst/>
                        <a:defRPr/>
                      </a:pPr>
                      <a:r>
                        <a:rPr lang="en-CA" sz="4000" b="0" dirty="0">
                          <a:solidFill>
                            <a:schemeClr val="tx1"/>
                          </a:solidFill>
                        </a:rPr>
                        <a:t>43 × 52</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1593230"/>
                  </a:ext>
                </a:extLst>
              </a:tr>
              <a:tr h="862038">
                <a:tc>
                  <a:txBody>
                    <a:bodyPr/>
                    <a:lstStyle/>
                    <a:p>
                      <a:pPr marL="0" marR="0" lvl="0" indent="0" algn="l" defTabSz="684063" rtl="0" eaLnBrk="1" fontAlgn="base" latinLnBrk="0" hangingPunct="1">
                        <a:lnSpc>
                          <a:spcPct val="100000"/>
                        </a:lnSpc>
                        <a:spcBef>
                          <a:spcPts val="0"/>
                        </a:spcBef>
                        <a:spcAft>
                          <a:spcPts val="0"/>
                        </a:spcAft>
                        <a:buClrTx/>
                        <a:buSzTx/>
                        <a:buFontTx/>
                        <a:buNone/>
                        <a:tabLst/>
                        <a:defRPr/>
                      </a:pPr>
                      <a:r>
                        <a:rPr lang="en-CA" sz="4000" b="0" dirty="0"/>
                        <a:t>609 × 23</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4662683"/>
                  </a:ext>
                </a:extLst>
              </a:tr>
            </a:tbl>
          </a:graphicData>
        </a:graphic>
      </p:graphicFrame>
    </p:spTree>
    <p:extLst>
      <p:ext uri="{BB962C8B-B14F-4D97-AF65-F5344CB8AC3E}">
        <p14:creationId xmlns:p14="http://schemas.microsoft.com/office/powerpoint/2010/main" val="22221939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787CD-DAD7-C4A1-E77E-230691C5622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499D871-DA67-E3C2-2162-5CB730ECEAF6}"/>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55BAE8A3-9266-CCCE-C5AC-70ADA83D656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C5619471-AED0-DFB0-021B-1F5640B400F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714C5BB-2CE7-E382-6D77-01C6CFC5B1E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2ACB1BDB-2442-BCC1-C7D2-A9A3209B0F17}"/>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38BF1C52-605D-28D4-C249-1C6A4E9CB0BA}"/>
              </a:ext>
            </a:extLst>
          </p:cNvPr>
          <p:cNvSpPr>
            <a:spLocks noChangeArrowheads="1"/>
          </p:cNvSpPr>
          <p:nvPr/>
        </p:nvSpPr>
        <p:spPr bwMode="auto">
          <a:xfrm>
            <a:off x="725065" y="1852841"/>
            <a:ext cx="11532815"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15. Fill in the blank to make each equation true.</a:t>
            </a:r>
          </a:p>
          <a:p>
            <a:pPr marL="228600" indent="-228600">
              <a:buFont typeface="+mj-lt"/>
              <a:buAutoNum type="alphaLcParenR"/>
            </a:pPr>
            <a:r>
              <a:rPr lang="en-CA" sz="2800" dirty="0"/>
              <a:t> 4 × 23 = 4 × ____ + 4 × 3</a:t>
            </a:r>
          </a:p>
          <a:p>
            <a:pPr marL="228600" indent="-228600">
              <a:buFont typeface="+mj-lt"/>
              <a:buAutoNum type="alphaLcParenR"/>
            </a:pPr>
            <a:endParaRPr lang="en-CA" sz="2800" dirty="0"/>
          </a:p>
          <a:p>
            <a:pPr marL="228600" indent="-228600">
              <a:buFont typeface="+mj-lt"/>
              <a:buAutoNum type="alphaLcParenR"/>
            </a:pPr>
            <a:r>
              <a:rPr lang="en-CA" sz="2800" dirty="0"/>
              <a:t> 5 × 321 = 5 × 300 + 5 × ____ + 5 × 1</a:t>
            </a:r>
          </a:p>
          <a:p>
            <a:pPr marL="228600" indent="-228600">
              <a:buFont typeface="+mj-lt"/>
              <a:buAutoNum type="alphaLcParenR"/>
            </a:pPr>
            <a:endParaRPr lang="en-CA" sz="2800" dirty="0"/>
          </a:p>
          <a:p>
            <a:pPr marL="228600" indent="-228600">
              <a:buFont typeface="+mj-lt"/>
              <a:buAutoNum type="alphaLcParenR"/>
            </a:pPr>
            <a:r>
              <a:rPr lang="en-CA" sz="2800" dirty="0"/>
              <a:t> 56 ÷ 4 = 40 ÷ 4 + ____ ÷ 4 </a:t>
            </a:r>
          </a:p>
          <a:p>
            <a:pPr marL="228600" indent="-228600">
              <a:buFont typeface="+mj-lt"/>
              <a:buAutoNum type="alphaLcParenR"/>
            </a:pPr>
            <a:endParaRPr lang="en-CA" sz="2800" dirty="0"/>
          </a:p>
          <a:p>
            <a:pPr marL="228600" indent="-228600">
              <a:buFont typeface="+mj-lt"/>
              <a:buAutoNum type="alphaLcParenR"/>
            </a:pPr>
            <a:r>
              <a:rPr lang="en-CA" sz="2800" dirty="0"/>
              <a:t> 960 ÷ 8 = _____ ÷ 8 + 160 ÷ 8</a:t>
            </a:r>
          </a:p>
        </p:txBody>
      </p:sp>
    </p:spTree>
    <p:extLst>
      <p:ext uri="{BB962C8B-B14F-4D97-AF65-F5344CB8AC3E}">
        <p14:creationId xmlns:p14="http://schemas.microsoft.com/office/powerpoint/2010/main" val="22967634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2C79A-71BD-9C29-5A6C-B9E10D6FE88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E102CFB-0FC5-DDF5-E24A-56410023D373}"/>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25E3410B-7C3A-AFD6-F137-43C844D53E7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6D09E4FE-FF96-592E-673F-FDA44F12696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D0999B2-1413-7DAB-E794-B036D26B35D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866764BF-C595-A2B3-B30D-D7B826774A0A}"/>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EB4BF754-C912-615B-EC1A-F7C3F37998DC}"/>
              </a:ext>
            </a:extLst>
          </p:cNvPr>
          <p:cNvSpPr>
            <a:spLocks noChangeArrowheads="1"/>
          </p:cNvSpPr>
          <p:nvPr/>
        </p:nvSpPr>
        <p:spPr bwMode="auto">
          <a:xfrm>
            <a:off x="329592" y="1852841"/>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16. Multiply. Show your strategy. Challenge: Use a variety of strategies.</a:t>
            </a:r>
          </a:p>
          <a:p>
            <a:endParaRPr lang="en-CA" sz="2800" dirty="0"/>
          </a:p>
        </p:txBody>
      </p:sp>
      <p:graphicFrame>
        <p:nvGraphicFramePr>
          <p:cNvPr id="2" name="Table 1">
            <a:extLst>
              <a:ext uri="{FF2B5EF4-FFF2-40B4-BE49-F238E27FC236}">
                <a16:creationId xmlns:a16="http://schemas.microsoft.com/office/drawing/2014/main" id="{7281853F-2DFD-BCE3-8961-5DD9B38812D6}"/>
              </a:ext>
            </a:extLst>
          </p:cNvPr>
          <p:cNvGraphicFramePr>
            <a:graphicFrameLocks noGrp="1"/>
          </p:cNvGraphicFramePr>
          <p:nvPr>
            <p:extLst>
              <p:ext uri="{D42A27DB-BD31-4B8C-83A1-F6EECF244321}">
                <p14:modId xmlns:p14="http://schemas.microsoft.com/office/powerpoint/2010/main" val="2330516718"/>
              </p:ext>
            </p:extLst>
          </p:nvPr>
        </p:nvGraphicFramePr>
        <p:xfrm>
          <a:off x="437660" y="2685927"/>
          <a:ext cx="9365656" cy="3306156"/>
        </p:xfrm>
        <a:graphic>
          <a:graphicData uri="http://schemas.openxmlformats.org/drawingml/2006/table">
            <a:tbl>
              <a:tblPr firstRow="1" bandRow="1">
                <a:tableStyleId>{5C22544A-7EE6-4342-B048-85BDC9FD1C3A}</a:tableStyleId>
              </a:tblPr>
              <a:tblGrid>
                <a:gridCol w="4682828">
                  <a:extLst>
                    <a:ext uri="{9D8B030D-6E8A-4147-A177-3AD203B41FA5}">
                      <a16:colId xmlns:a16="http://schemas.microsoft.com/office/drawing/2014/main" val="3407143215"/>
                    </a:ext>
                  </a:extLst>
                </a:gridCol>
                <a:gridCol w="4682828">
                  <a:extLst>
                    <a:ext uri="{9D8B030D-6E8A-4147-A177-3AD203B41FA5}">
                      <a16:colId xmlns:a16="http://schemas.microsoft.com/office/drawing/2014/main" val="2356061146"/>
                    </a:ext>
                  </a:extLst>
                </a:gridCol>
              </a:tblGrid>
              <a:tr h="1102052">
                <a:tc>
                  <a:txBody>
                    <a:bodyPr/>
                    <a:lstStyle/>
                    <a:p>
                      <a:pPr fontAlgn="base"/>
                      <a:r>
                        <a:rPr lang="en-CA" sz="4000" b="0" dirty="0">
                          <a:solidFill>
                            <a:schemeClr val="tx1"/>
                          </a:solidFill>
                        </a:rPr>
                        <a:t>23 × 6</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r>
                        <a:rPr lang="en-CA" sz="4000" b="0" dirty="0">
                          <a:solidFill>
                            <a:schemeClr val="tx1"/>
                          </a:solidFill>
                        </a:rPr>
                        <a:t>8 × 401</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412764"/>
                  </a:ext>
                </a:extLst>
              </a:tr>
              <a:tr h="1102052">
                <a:tc>
                  <a:txBody>
                    <a:bodyPr/>
                    <a:lstStyle/>
                    <a:p>
                      <a:pPr fontAlgn="base"/>
                      <a:r>
                        <a:rPr lang="en-CA" sz="4000" b="0" dirty="0">
                          <a:solidFill>
                            <a:schemeClr val="tx1"/>
                          </a:solidFill>
                        </a:rPr>
                        <a:t>9 × 247</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r>
                        <a:rPr lang="en-CA" sz="4000" b="0" dirty="0">
                          <a:solidFill>
                            <a:schemeClr val="tx1"/>
                          </a:solidFill>
                        </a:rPr>
                        <a:t>16 × 45</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5707697"/>
                  </a:ext>
                </a:extLst>
              </a:tr>
              <a:tr h="1102052">
                <a:tc>
                  <a:txBody>
                    <a:bodyPr/>
                    <a:lstStyle/>
                    <a:p>
                      <a:pPr marL="0" marR="0" lvl="0" indent="0" algn="l" defTabSz="684063" rtl="0" eaLnBrk="1" fontAlgn="base" latinLnBrk="0" hangingPunct="1">
                        <a:lnSpc>
                          <a:spcPct val="100000"/>
                        </a:lnSpc>
                        <a:spcBef>
                          <a:spcPts val="0"/>
                        </a:spcBef>
                        <a:spcAft>
                          <a:spcPts val="0"/>
                        </a:spcAft>
                        <a:buClrTx/>
                        <a:buSzTx/>
                        <a:buFontTx/>
                        <a:buNone/>
                        <a:tabLst/>
                        <a:defRPr/>
                      </a:pPr>
                      <a:r>
                        <a:rPr lang="en-CA" sz="4000" b="0" dirty="0">
                          <a:solidFill>
                            <a:schemeClr val="tx1"/>
                          </a:solidFill>
                        </a:rPr>
                        <a:t>99 × 38</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4063" rtl="0" eaLnBrk="1" fontAlgn="base" latinLnBrk="0" hangingPunct="1">
                        <a:lnSpc>
                          <a:spcPct val="100000"/>
                        </a:lnSpc>
                        <a:spcBef>
                          <a:spcPts val="0"/>
                        </a:spcBef>
                        <a:spcAft>
                          <a:spcPts val="0"/>
                        </a:spcAft>
                        <a:buClrTx/>
                        <a:buSzTx/>
                        <a:buFontTx/>
                        <a:buNone/>
                        <a:tabLst/>
                        <a:defRPr/>
                      </a:pPr>
                      <a:r>
                        <a:rPr lang="en-CA" sz="4000" b="0" dirty="0">
                          <a:solidFill>
                            <a:schemeClr val="tx1"/>
                          </a:solidFill>
                        </a:rPr>
                        <a:t>302 × 15</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35207597"/>
                  </a:ext>
                </a:extLst>
              </a:tr>
            </a:tbl>
          </a:graphicData>
        </a:graphic>
      </p:graphicFrame>
    </p:spTree>
    <p:extLst>
      <p:ext uri="{BB962C8B-B14F-4D97-AF65-F5344CB8AC3E}">
        <p14:creationId xmlns:p14="http://schemas.microsoft.com/office/powerpoint/2010/main" val="1368267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DF4D6-F372-1CEA-A905-C074D63633D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9B83CE7-A71F-0193-D7EF-3B63D45FC1D3}"/>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3689DB88-AF7A-BB57-6B56-5771A173E15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0398AB9E-3AA0-2B47-3BE3-91F4BCCAD8C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9BC348D-44CF-E07D-72F9-87B859397F8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DAB00C0E-CDED-7EFB-364F-881D97E17A60}"/>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B523F72B-9240-91BD-28C2-BC13CB746097}"/>
              </a:ext>
            </a:extLst>
          </p:cNvPr>
          <p:cNvSpPr>
            <a:spLocks noChangeArrowheads="1"/>
          </p:cNvSpPr>
          <p:nvPr/>
        </p:nvSpPr>
        <p:spPr bwMode="auto">
          <a:xfrm>
            <a:off x="329592" y="1852840"/>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17. Divide. Show your strategy. Challenge: Use a variety of strategies.</a:t>
            </a:r>
          </a:p>
          <a:p>
            <a:endParaRPr lang="en-CA" sz="2800" dirty="0"/>
          </a:p>
        </p:txBody>
      </p:sp>
      <p:graphicFrame>
        <p:nvGraphicFramePr>
          <p:cNvPr id="3" name="Table 2">
            <a:extLst>
              <a:ext uri="{FF2B5EF4-FFF2-40B4-BE49-F238E27FC236}">
                <a16:creationId xmlns:a16="http://schemas.microsoft.com/office/drawing/2014/main" id="{F654E6E7-D687-3356-3011-37D8E0330627}"/>
              </a:ext>
            </a:extLst>
          </p:cNvPr>
          <p:cNvGraphicFramePr>
            <a:graphicFrameLocks noGrp="1"/>
          </p:cNvGraphicFramePr>
          <p:nvPr>
            <p:extLst>
              <p:ext uri="{D42A27DB-BD31-4B8C-83A1-F6EECF244321}">
                <p14:modId xmlns:p14="http://schemas.microsoft.com/office/powerpoint/2010/main" val="1374384721"/>
              </p:ext>
            </p:extLst>
          </p:nvPr>
        </p:nvGraphicFramePr>
        <p:xfrm>
          <a:off x="680272" y="2625192"/>
          <a:ext cx="9556548" cy="3484575"/>
        </p:xfrm>
        <a:graphic>
          <a:graphicData uri="http://schemas.openxmlformats.org/drawingml/2006/table">
            <a:tbl>
              <a:tblPr firstRow="1" bandRow="1">
                <a:tableStyleId>{5C22544A-7EE6-4342-B048-85BDC9FD1C3A}</a:tableStyleId>
              </a:tblPr>
              <a:tblGrid>
                <a:gridCol w="4778274">
                  <a:extLst>
                    <a:ext uri="{9D8B030D-6E8A-4147-A177-3AD203B41FA5}">
                      <a16:colId xmlns:a16="http://schemas.microsoft.com/office/drawing/2014/main" val="3407143215"/>
                    </a:ext>
                  </a:extLst>
                </a:gridCol>
                <a:gridCol w="4778274">
                  <a:extLst>
                    <a:ext uri="{9D8B030D-6E8A-4147-A177-3AD203B41FA5}">
                      <a16:colId xmlns:a16="http://schemas.microsoft.com/office/drawing/2014/main" val="2356061146"/>
                    </a:ext>
                  </a:extLst>
                </a:gridCol>
              </a:tblGrid>
              <a:tr h="1161525">
                <a:tc>
                  <a:txBody>
                    <a:bodyPr/>
                    <a:lstStyle/>
                    <a:p>
                      <a:pPr fontAlgn="base"/>
                      <a:r>
                        <a:rPr lang="en-CA" sz="4000" b="0" dirty="0">
                          <a:solidFill>
                            <a:schemeClr val="tx1"/>
                          </a:solidFill>
                        </a:rPr>
                        <a:t>69 ÷ 3</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4063" rtl="0" eaLnBrk="1" fontAlgn="base" latinLnBrk="0" hangingPunct="1">
                        <a:lnSpc>
                          <a:spcPct val="100000"/>
                        </a:lnSpc>
                        <a:spcBef>
                          <a:spcPts val="0"/>
                        </a:spcBef>
                        <a:spcAft>
                          <a:spcPts val="0"/>
                        </a:spcAft>
                        <a:buClrTx/>
                        <a:buSzTx/>
                        <a:buFontTx/>
                        <a:buNone/>
                        <a:tabLst/>
                        <a:defRPr/>
                      </a:pPr>
                      <a:r>
                        <a:rPr lang="en-CA" sz="4000" b="0" dirty="0">
                          <a:solidFill>
                            <a:schemeClr val="tx1"/>
                          </a:solidFill>
                        </a:rPr>
                        <a:t>96 ÷ 4</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412764"/>
                  </a:ext>
                </a:extLst>
              </a:tr>
              <a:tr h="1161525">
                <a:tc>
                  <a:txBody>
                    <a:bodyPr/>
                    <a:lstStyle/>
                    <a:p>
                      <a:pPr fontAlgn="base"/>
                      <a:r>
                        <a:rPr lang="en-CA" sz="4000" b="0" dirty="0">
                          <a:solidFill>
                            <a:schemeClr val="tx1"/>
                          </a:solidFill>
                        </a:rPr>
                        <a:t>125 ÷ 5</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r>
                        <a:rPr lang="en-CA" sz="4000" b="0" dirty="0">
                          <a:solidFill>
                            <a:schemeClr val="tx1"/>
                          </a:solidFill>
                        </a:rPr>
                        <a:t>560 ÷ 8</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5707697"/>
                  </a:ext>
                </a:extLst>
              </a:tr>
              <a:tr h="1161525">
                <a:tc>
                  <a:txBody>
                    <a:bodyPr/>
                    <a:lstStyle/>
                    <a:p>
                      <a:pPr fontAlgn="base"/>
                      <a:r>
                        <a:rPr lang="en-CA" sz="4000" b="0" dirty="0">
                          <a:solidFill>
                            <a:schemeClr val="tx1"/>
                          </a:solidFill>
                        </a:rPr>
                        <a:t>348 ÷ 6</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r>
                        <a:rPr lang="en-CA" sz="4000" b="0" dirty="0">
                          <a:solidFill>
                            <a:schemeClr val="tx1"/>
                          </a:solidFill>
                        </a:rPr>
                        <a:t>910 ÷ 7</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35207597"/>
                  </a:ext>
                </a:extLst>
              </a:tr>
            </a:tbl>
          </a:graphicData>
        </a:graphic>
      </p:graphicFrame>
    </p:spTree>
    <p:extLst>
      <p:ext uri="{BB962C8B-B14F-4D97-AF65-F5344CB8AC3E}">
        <p14:creationId xmlns:p14="http://schemas.microsoft.com/office/powerpoint/2010/main" val="7086360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FFD31-81B1-CF08-C52D-50D91904975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1E100A4-20FC-E995-71DE-2BB0F3230D13}"/>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CA48087C-6A4B-C55E-5377-DD3E3D12E93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8BAA055-D81E-091E-C6B3-14B1D95A6F1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ED53077-80EF-F532-5D57-64DE4884002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FDD57F99-5399-DDA0-270A-7B4F3E406BDB}"/>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A29AB4D8-07EC-5D9F-BA52-16169DE1A694}"/>
              </a:ext>
            </a:extLst>
          </p:cNvPr>
          <p:cNvSpPr>
            <a:spLocks noChangeArrowheads="1"/>
          </p:cNvSpPr>
          <p:nvPr/>
        </p:nvSpPr>
        <p:spPr bwMode="auto">
          <a:xfrm>
            <a:off x="329592" y="1852840"/>
            <a:ext cx="11532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18. Calculate the following. Show your strategies. Challenge: Can you use a different strategy for each question?</a:t>
            </a:r>
          </a:p>
        </p:txBody>
      </p:sp>
      <p:graphicFrame>
        <p:nvGraphicFramePr>
          <p:cNvPr id="2" name="Table 1">
            <a:extLst>
              <a:ext uri="{FF2B5EF4-FFF2-40B4-BE49-F238E27FC236}">
                <a16:creationId xmlns:a16="http://schemas.microsoft.com/office/drawing/2014/main" id="{6035D60B-02C9-7A57-736F-9A407A0C37CB}"/>
              </a:ext>
            </a:extLst>
          </p:cNvPr>
          <p:cNvGraphicFramePr>
            <a:graphicFrameLocks noGrp="1"/>
          </p:cNvGraphicFramePr>
          <p:nvPr>
            <p:extLst>
              <p:ext uri="{D42A27DB-BD31-4B8C-83A1-F6EECF244321}">
                <p14:modId xmlns:p14="http://schemas.microsoft.com/office/powerpoint/2010/main" val="4141776694"/>
              </p:ext>
            </p:extLst>
          </p:nvPr>
        </p:nvGraphicFramePr>
        <p:xfrm>
          <a:off x="437659" y="3120543"/>
          <a:ext cx="11424745" cy="2945720"/>
        </p:xfrm>
        <a:graphic>
          <a:graphicData uri="http://schemas.openxmlformats.org/drawingml/2006/table">
            <a:tbl>
              <a:tblPr firstRow="1" bandRow="1">
                <a:tableStyleId>{5C22544A-7EE6-4342-B048-85BDC9FD1C3A}</a:tableStyleId>
              </a:tblPr>
              <a:tblGrid>
                <a:gridCol w="2284949">
                  <a:extLst>
                    <a:ext uri="{9D8B030D-6E8A-4147-A177-3AD203B41FA5}">
                      <a16:colId xmlns:a16="http://schemas.microsoft.com/office/drawing/2014/main" val="3407143215"/>
                    </a:ext>
                  </a:extLst>
                </a:gridCol>
                <a:gridCol w="2284949">
                  <a:extLst>
                    <a:ext uri="{9D8B030D-6E8A-4147-A177-3AD203B41FA5}">
                      <a16:colId xmlns:a16="http://schemas.microsoft.com/office/drawing/2014/main" val="2356061146"/>
                    </a:ext>
                  </a:extLst>
                </a:gridCol>
                <a:gridCol w="2284949">
                  <a:extLst>
                    <a:ext uri="{9D8B030D-6E8A-4147-A177-3AD203B41FA5}">
                      <a16:colId xmlns:a16="http://schemas.microsoft.com/office/drawing/2014/main" val="1701888641"/>
                    </a:ext>
                  </a:extLst>
                </a:gridCol>
                <a:gridCol w="2284949">
                  <a:extLst>
                    <a:ext uri="{9D8B030D-6E8A-4147-A177-3AD203B41FA5}">
                      <a16:colId xmlns:a16="http://schemas.microsoft.com/office/drawing/2014/main" val="2018445183"/>
                    </a:ext>
                  </a:extLst>
                </a:gridCol>
                <a:gridCol w="2284949">
                  <a:extLst>
                    <a:ext uri="{9D8B030D-6E8A-4147-A177-3AD203B41FA5}">
                      <a16:colId xmlns:a16="http://schemas.microsoft.com/office/drawing/2014/main" val="3967188132"/>
                    </a:ext>
                  </a:extLst>
                </a:gridCol>
              </a:tblGrid>
              <a:tr h="1610715">
                <a:tc>
                  <a:txBody>
                    <a:bodyPr/>
                    <a:lstStyle/>
                    <a:p>
                      <a:pPr fontAlgn="base"/>
                      <a:r>
                        <a:rPr lang="en-CA" sz="3200" b="0" dirty="0">
                          <a:solidFill>
                            <a:schemeClr val="tx1"/>
                          </a:solidFill>
                        </a:rPr>
                        <a:t>48.5 + 21.9 </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r>
                        <a:rPr lang="en-CA" sz="3200" b="0" dirty="0">
                          <a:solidFill>
                            <a:schemeClr val="tx1"/>
                          </a:solidFill>
                        </a:rPr>
                        <a:t>31.2 + 7.98</a:t>
                      </a:r>
                    </a:p>
                    <a:p>
                      <a:pPr fontAlgn="base"/>
                      <a:endParaRPr lang="en-CA" sz="3200" b="0" dirty="0">
                        <a:solidFill>
                          <a:schemeClr val="tx1"/>
                        </a:solidFill>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CA" sz="3200" b="0" dirty="0">
                          <a:solidFill>
                            <a:schemeClr val="tx1"/>
                          </a:solidFill>
                        </a:rPr>
                        <a:t>58.21 - 23.4 </a:t>
                      </a:r>
                    </a:p>
                    <a:p>
                      <a:pPr fontAlgn="base"/>
                      <a:endParaRPr lang="en-CA" sz="3200" b="0" dirty="0">
                        <a:solidFill>
                          <a:schemeClr val="tx1"/>
                        </a:solidFill>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CA" sz="3200" b="0" dirty="0">
                          <a:solidFill>
                            <a:schemeClr val="tx1"/>
                          </a:solidFill>
                        </a:rPr>
                        <a:t>8.6 - 2.95 </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r>
                        <a:rPr lang="en-CA" sz="3200" b="0" dirty="0">
                          <a:solidFill>
                            <a:schemeClr val="tx1"/>
                          </a:solidFill>
                        </a:rPr>
                        <a:t>24×37</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412764"/>
                  </a:ext>
                </a:extLst>
              </a:tr>
              <a:tr h="1335005">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CA" sz="3200" b="0" dirty="0">
                          <a:solidFill>
                            <a:schemeClr val="tx1"/>
                          </a:solidFill>
                        </a:rPr>
                        <a:t>46×25</a:t>
                      </a:r>
                    </a:p>
                    <a:p>
                      <a:pPr fontAlgn="base"/>
                      <a:endParaRPr lang="en-CA" sz="3200" b="0" dirty="0">
                        <a:solidFill>
                          <a:schemeClr val="tx1"/>
                        </a:solidFill>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4063" rtl="0" eaLnBrk="1" fontAlgn="base" latinLnBrk="0" hangingPunct="1">
                        <a:lnSpc>
                          <a:spcPct val="100000"/>
                        </a:lnSpc>
                        <a:spcBef>
                          <a:spcPts val="0"/>
                        </a:spcBef>
                        <a:spcAft>
                          <a:spcPts val="0"/>
                        </a:spcAft>
                        <a:buClrTx/>
                        <a:buSzTx/>
                        <a:buFontTx/>
                        <a:buNone/>
                        <a:tabLst/>
                        <a:defRPr/>
                      </a:pPr>
                      <a:r>
                        <a:rPr lang="en-CA" sz="3200" b="0" dirty="0">
                          <a:solidFill>
                            <a:schemeClr val="tx1"/>
                          </a:solidFill>
                        </a:rPr>
                        <a:t>348×15</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r>
                        <a:rPr lang="en-CA" sz="3200" b="0" dirty="0">
                          <a:solidFill>
                            <a:schemeClr val="tx1"/>
                          </a:solidFill>
                        </a:rPr>
                        <a:t>256÷4</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CA" sz="3200" b="0" dirty="0">
                          <a:solidFill>
                            <a:schemeClr val="tx1"/>
                          </a:solidFill>
                        </a:rPr>
                        <a:t>246÷3</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CA" sz="3200" b="0" dirty="0">
                          <a:solidFill>
                            <a:schemeClr val="tx1"/>
                          </a:solidFill>
                        </a:rPr>
                        <a:t>948÷6</a:t>
                      </a:r>
                    </a:p>
                    <a:p>
                      <a:pPr fontAlgn="base"/>
                      <a:endParaRPr lang="en-CA" sz="3200" b="0" dirty="0">
                        <a:solidFill>
                          <a:schemeClr val="tx1"/>
                        </a:solidFill>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5707697"/>
                  </a:ext>
                </a:extLst>
              </a:tr>
            </a:tbl>
          </a:graphicData>
        </a:graphic>
      </p:graphicFrame>
    </p:spTree>
    <p:extLst>
      <p:ext uri="{BB962C8B-B14F-4D97-AF65-F5344CB8AC3E}">
        <p14:creationId xmlns:p14="http://schemas.microsoft.com/office/powerpoint/2010/main" val="29349437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9A393-7913-DD73-FC41-D291164AD4F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5109BA8-493B-2250-376F-4BC81B9C2444}"/>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BE501F19-560C-50DF-357C-8DDD30DB8A6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D4C7463-B8BB-A43D-ABDD-BA17F87F441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90C4990-79AA-6AFC-EB1E-F957915266B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70037A5C-7C6D-5005-D187-AC2C76E2890D}"/>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4644A0AD-BEE5-102D-2BC9-F9173702D018}"/>
              </a:ext>
            </a:extLst>
          </p:cNvPr>
          <p:cNvSpPr>
            <a:spLocks noChangeArrowheads="1"/>
          </p:cNvSpPr>
          <p:nvPr/>
        </p:nvSpPr>
        <p:spPr bwMode="auto">
          <a:xfrm>
            <a:off x="659185" y="1975950"/>
            <a:ext cx="11532815"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19. Choose three questions: </a:t>
            </a:r>
          </a:p>
          <a:p>
            <a:r>
              <a:rPr lang="en-CA" sz="3600" dirty="0"/>
              <a:t>a) 8+7 			b) 28+17			c) 80+70</a:t>
            </a:r>
          </a:p>
          <a:p>
            <a:r>
              <a:rPr lang="en-CA" sz="3600" dirty="0"/>
              <a:t>d) 258+37		e) 488+357		f) 8000+7000</a:t>
            </a:r>
          </a:p>
          <a:p>
            <a:r>
              <a:rPr lang="en-CA" sz="2800" dirty="0"/>
              <a:t>What different strategies can you use to add these numbers?</a:t>
            </a:r>
          </a:p>
          <a:p>
            <a:r>
              <a:rPr lang="en-CA" sz="2800" dirty="0"/>
              <a:t>How can you use one question to help you think about a different question?</a:t>
            </a:r>
          </a:p>
          <a:p>
            <a:r>
              <a:rPr lang="en-CA" sz="2800" dirty="0"/>
              <a:t>How are the numbers related?</a:t>
            </a:r>
          </a:p>
          <a:p>
            <a:r>
              <a:rPr lang="en-CA" sz="2800" dirty="0"/>
              <a:t>Show or record how you figured out the answers using at least two different strategies.</a:t>
            </a:r>
          </a:p>
        </p:txBody>
      </p:sp>
    </p:spTree>
    <p:extLst>
      <p:ext uri="{BB962C8B-B14F-4D97-AF65-F5344CB8AC3E}">
        <p14:creationId xmlns:p14="http://schemas.microsoft.com/office/powerpoint/2010/main" val="26963720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EB658-8074-E3A7-4268-6C60AB382DE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2DA37A0-8DF8-4B14-88E6-CAA53C381666}"/>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C6C6B132-6130-BCE4-80E3-F2B268F0E53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2271319-4DB5-0313-E52B-8E2FC27D5CB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89A3B6D-4CF0-C1F0-A311-2CDB55110E4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2A55BE59-D4C2-AC98-8C8A-EE90C46D2C4B}"/>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C7E02879-0A6E-A0E7-5C7F-03C0753428B9}"/>
              </a:ext>
            </a:extLst>
          </p:cNvPr>
          <p:cNvSpPr>
            <a:spLocks noChangeArrowheads="1"/>
          </p:cNvSpPr>
          <p:nvPr/>
        </p:nvSpPr>
        <p:spPr bwMode="auto">
          <a:xfrm>
            <a:off x="659185" y="2006729"/>
            <a:ext cx="11532815"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20. Choose three questions: </a:t>
            </a:r>
            <a:endParaRPr lang="en-CA" sz="3600" dirty="0"/>
          </a:p>
          <a:p>
            <a:r>
              <a:rPr lang="en-CA" sz="3600" dirty="0"/>
              <a:t>a) 679+58			b) 236+474		c) 999+998</a:t>
            </a:r>
          </a:p>
          <a:p>
            <a:r>
              <a:rPr lang="en-CA" sz="3600" dirty="0"/>
              <a:t>d) 4500+7250		e) 8999+3331</a:t>
            </a:r>
          </a:p>
          <a:p>
            <a:r>
              <a:rPr lang="en-CA" sz="2800" dirty="0"/>
              <a:t>What different strategies can you use to add these numbers?</a:t>
            </a:r>
          </a:p>
          <a:p>
            <a:r>
              <a:rPr lang="en-CA" sz="2800" dirty="0"/>
              <a:t>Show or record how you figured out the answers using at least two different strategies.</a:t>
            </a:r>
          </a:p>
          <a:p>
            <a:endParaRPr lang="en-CA" sz="2800" dirty="0"/>
          </a:p>
        </p:txBody>
      </p:sp>
    </p:spTree>
    <p:extLst>
      <p:ext uri="{BB962C8B-B14F-4D97-AF65-F5344CB8AC3E}">
        <p14:creationId xmlns:p14="http://schemas.microsoft.com/office/powerpoint/2010/main" val="6424960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C98FD-E500-06E5-F1D5-BF9BBF39FED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B5985BE-DB2B-9AFE-D1C1-7F158DAE897A}"/>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1A02A9B0-7938-8805-09C3-9EF91BB8076F}"/>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B4A1A0F-BE6C-041D-89E1-EF3196A77D1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4556F5E-31D5-DA6F-6E2B-6CBF4370CD2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0D717BA3-4123-492F-F243-A6F87A620105}"/>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4B705BCD-08B3-D143-7ECC-00948827BA9B}"/>
              </a:ext>
            </a:extLst>
          </p:cNvPr>
          <p:cNvSpPr>
            <a:spLocks noChangeArrowheads="1"/>
          </p:cNvSpPr>
          <p:nvPr/>
        </p:nvSpPr>
        <p:spPr bwMode="auto">
          <a:xfrm>
            <a:off x="659185" y="1775117"/>
            <a:ext cx="11532815" cy="464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21. Choose three questions: </a:t>
            </a:r>
            <a:endParaRPr lang="en-CA" sz="3600" dirty="0"/>
          </a:p>
          <a:p>
            <a:r>
              <a:rPr lang="en-CA" sz="3600" dirty="0"/>
              <a:t>a) 3×4		b) 4×8		c) 6×8	d) 4×16</a:t>
            </a:r>
          </a:p>
          <a:p>
            <a:r>
              <a:rPr lang="en-CA" sz="3600" dirty="0"/>
              <a:t>e) 8×12		f) 16×12		g) 16×16</a:t>
            </a:r>
          </a:p>
          <a:p>
            <a:r>
              <a:rPr lang="en-CA" sz="2800" dirty="0"/>
              <a:t>What different strategies can you use to multiply these numbers?</a:t>
            </a:r>
          </a:p>
          <a:p>
            <a:r>
              <a:rPr lang="en-CA" sz="2800" dirty="0"/>
              <a:t>How can you use one question to help you think about a different question?</a:t>
            </a:r>
          </a:p>
          <a:p>
            <a:r>
              <a:rPr lang="en-CA" sz="2800" dirty="0"/>
              <a:t>How are the numbers related?</a:t>
            </a:r>
          </a:p>
          <a:p>
            <a:r>
              <a:rPr lang="en-CA" sz="2800" dirty="0"/>
              <a:t>Show or record how you figured out the answers using at least two different strategies.</a:t>
            </a:r>
          </a:p>
          <a:p>
            <a:endParaRPr lang="en-CA" sz="2800" dirty="0"/>
          </a:p>
        </p:txBody>
      </p:sp>
    </p:spTree>
    <p:extLst>
      <p:ext uri="{BB962C8B-B14F-4D97-AF65-F5344CB8AC3E}">
        <p14:creationId xmlns:p14="http://schemas.microsoft.com/office/powerpoint/2010/main" val="13500668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9473B-C622-832F-E46E-6D709DF15CB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F0F8BE4-D733-F483-2C4B-1D60637E1A15}"/>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5C656FDC-8087-E41B-FDE4-B097BE98A1A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5E704C08-2F73-FEF2-B91A-DE94EA05A14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2620DE6-1632-B0AC-E6F2-F18D62BC1BF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DA0F90F9-2745-0054-04F9-5AAA518046DA}"/>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407D789E-32B2-E633-A52C-1CF66087629E}"/>
              </a:ext>
            </a:extLst>
          </p:cNvPr>
          <p:cNvSpPr>
            <a:spLocks noChangeArrowheads="1"/>
          </p:cNvSpPr>
          <p:nvPr/>
        </p:nvSpPr>
        <p:spPr bwMode="auto">
          <a:xfrm>
            <a:off x="437660" y="1808310"/>
            <a:ext cx="11532815"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22. Choose three questions: </a:t>
            </a:r>
            <a:endParaRPr lang="en-CA" sz="3200" dirty="0"/>
          </a:p>
          <a:p>
            <a:r>
              <a:rPr lang="en-CA" sz="3200" dirty="0"/>
              <a:t>a) 12÷3		b) 18÷6		c) 36÷4		d) 72÷8		</a:t>
            </a:r>
          </a:p>
          <a:p>
            <a:r>
              <a:rPr lang="en-CA" sz="3200" dirty="0"/>
              <a:t>e) 80÷10		f) 160÷10		g) 160÷16</a:t>
            </a:r>
          </a:p>
          <a:p>
            <a:r>
              <a:rPr lang="en-CA" sz="2800" dirty="0"/>
              <a:t>What different strategies can you use to divide these numbers?</a:t>
            </a:r>
          </a:p>
          <a:p>
            <a:r>
              <a:rPr lang="en-CA" sz="2800" dirty="0"/>
              <a:t>How can you use multiplication to think about division?</a:t>
            </a:r>
          </a:p>
          <a:p>
            <a:r>
              <a:rPr lang="en-CA" sz="2800" dirty="0"/>
              <a:t>Show or record how you figured out the answers using at least two different strategies.</a:t>
            </a:r>
          </a:p>
          <a:p>
            <a:endParaRPr lang="en-CA" sz="2800" dirty="0"/>
          </a:p>
        </p:txBody>
      </p:sp>
    </p:spTree>
    <p:extLst>
      <p:ext uri="{BB962C8B-B14F-4D97-AF65-F5344CB8AC3E}">
        <p14:creationId xmlns:p14="http://schemas.microsoft.com/office/powerpoint/2010/main" val="34087416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AD2A6-F343-4631-2C8C-06C7FF90AC7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105CB1A-578F-ABF7-4303-BAFBB97D1623}"/>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D5C5C6F6-331F-6D4F-B098-609E1E59B45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30D4579-8FFD-1A64-C10F-D750E53914F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3B86514-67E9-324C-49F2-33EDD3D1F87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192BDE9A-5294-5299-0A7C-8CDB65DBBE5A}"/>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6C253CFA-AEBB-63CA-E371-017250AF96D0}"/>
              </a:ext>
            </a:extLst>
          </p:cNvPr>
          <p:cNvSpPr>
            <a:spLocks noChangeArrowheads="1"/>
          </p:cNvSpPr>
          <p:nvPr/>
        </p:nvSpPr>
        <p:spPr bwMode="auto">
          <a:xfrm>
            <a:off x="437660" y="1822920"/>
            <a:ext cx="11532815"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23. Choose at least three of these math equations to solve:</a:t>
            </a:r>
            <a:endParaRPr lang="en-CA" sz="3600" dirty="0"/>
          </a:p>
          <a:p>
            <a:r>
              <a:rPr lang="en-CA" sz="3200" dirty="0"/>
              <a:t>a) 59+___=82		b) 230+___=520</a:t>
            </a:r>
          </a:p>
          <a:p>
            <a:r>
              <a:rPr lang="en-CA" sz="3200" dirty="0"/>
              <a:t>c) ___+90=285		d) 92 - ___=65</a:t>
            </a:r>
          </a:p>
          <a:p>
            <a:r>
              <a:rPr lang="en-CA" sz="3200" dirty="0"/>
              <a:t>e) 951- ___=496	f) 948+___=2020</a:t>
            </a:r>
          </a:p>
          <a:p>
            <a:r>
              <a:rPr lang="en-CA" sz="2800" dirty="0"/>
              <a:t>Use items to move around, drawings or mental math strategies.</a:t>
            </a:r>
          </a:p>
          <a:p>
            <a:r>
              <a:rPr lang="en-CA" sz="2800" dirty="0"/>
              <a:t>Could you re-write the equation in a different way to help you think about it?</a:t>
            </a:r>
          </a:p>
          <a:p>
            <a:r>
              <a:rPr lang="en-CA" sz="2800" dirty="0"/>
              <a:t>How does this make you think about how addition and subtraction are related?</a:t>
            </a:r>
          </a:p>
          <a:p>
            <a:r>
              <a:rPr lang="en-CA" sz="2800" dirty="0"/>
              <a:t>How will you record and share your thinking?</a:t>
            </a:r>
          </a:p>
        </p:txBody>
      </p:sp>
    </p:spTree>
    <p:extLst>
      <p:ext uri="{BB962C8B-B14F-4D97-AF65-F5344CB8AC3E}">
        <p14:creationId xmlns:p14="http://schemas.microsoft.com/office/powerpoint/2010/main" val="727307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8806A-96CD-8C02-B695-51EAC659723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70BE276-0297-EB1D-EA6F-90869B80E3B6}"/>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6BFC9BB7-F0FD-BE98-B3B1-FCAE06FB589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B6ED1D3-760D-8C79-8551-1767B3EEAF1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B6FDA34-C03D-A382-8636-1B130402F15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0EE8B513-3FD5-A269-825E-46BD247B2ABA}"/>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67021CED-9280-AF2A-BF95-1017155518B7}"/>
              </a:ext>
            </a:extLst>
          </p:cNvPr>
          <p:cNvSpPr>
            <a:spLocks noChangeArrowheads="1"/>
          </p:cNvSpPr>
          <p:nvPr/>
        </p:nvSpPr>
        <p:spPr bwMode="auto">
          <a:xfrm>
            <a:off x="741974" y="2090178"/>
            <a:ext cx="1153281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7. Fill in the blanks:</a:t>
            </a:r>
          </a:p>
          <a:p>
            <a:pPr marL="514350" indent="-514350">
              <a:buAutoNum type="alphaLcParenR"/>
            </a:pPr>
            <a:r>
              <a:rPr lang="en-CA" sz="2800" dirty="0"/>
              <a:t>45 hundreds = _____</a:t>
            </a:r>
          </a:p>
          <a:p>
            <a:pPr marL="514350" indent="-514350">
              <a:buAutoNum type="alphaLcParenR"/>
            </a:pPr>
            <a:endParaRPr lang="en-CA" sz="2800" dirty="0"/>
          </a:p>
          <a:p>
            <a:r>
              <a:rPr lang="en-CA" sz="2800" dirty="0"/>
              <a:t>b) 6 thousands = _____</a:t>
            </a:r>
          </a:p>
          <a:p>
            <a:endParaRPr lang="en-CA" sz="2800" dirty="0"/>
          </a:p>
          <a:p>
            <a:r>
              <a:rPr lang="en-CA" sz="2800" dirty="0"/>
              <a:t>c) 120 tens = _____</a:t>
            </a:r>
            <a:endParaRPr lang="en-CA" sz="3600" dirty="0"/>
          </a:p>
        </p:txBody>
      </p:sp>
    </p:spTree>
    <p:extLst>
      <p:ext uri="{BB962C8B-B14F-4D97-AF65-F5344CB8AC3E}">
        <p14:creationId xmlns:p14="http://schemas.microsoft.com/office/powerpoint/2010/main" val="11553204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71DAF-F424-2798-7BC8-E8D02F6124A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B5EAE9C-6AF3-1439-7459-AAF2BCDBA288}"/>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ABD7F872-04A3-461B-2F19-01E676ABE7A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B4DC7A72-6B1B-2518-08C0-65EACFFB086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A77973F-EB91-D6E9-6185-8558FEBF3BB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A3941063-76E2-C5AC-20E6-EEB38A82FAC4}"/>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74582209-A58A-16DA-95B9-ECE2A6FE743F}"/>
              </a:ext>
            </a:extLst>
          </p:cNvPr>
          <p:cNvSpPr>
            <a:spLocks noChangeArrowheads="1"/>
          </p:cNvSpPr>
          <p:nvPr/>
        </p:nvSpPr>
        <p:spPr bwMode="auto">
          <a:xfrm>
            <a:off x="437660" y="1938727"/>
            <a:ext cx="614156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24. Here is a Splat! problem to solve.</a:t>
            </a:r>
          </a:p>
          <a:p>
            <a:r>
              <a:rPr lang="en-CA" sz="2800" dirty="0"/>
              <a:t>There are 22 blue dots altogether. Each black splat has the same number of blue dots under it. How many blue dots are under each splat?</a:t>
            </a:r>
          </a:p>
          <a:p>
            <a:r>
              <a:rPr lang="en-CA" sz="2800" dirty="0"/>
              <a:t>Share how you solved this with a drawing or a video.</a:t>
            </a:r>
          </a:p>
          <a:p>
            <a:r>
              <a:rPr lang="en-CA" sz="2800" dirty="0"/>
              <a:t>Create your own Splat! problem?</a:t>
            </a:r>
          </a:p>
        </p:txBody>
      </p:sp>
      <p:pic>
        <p:nvPicPr>
          <p:cNvPr id="2" name="Picture 2">
            <a:extLst>
              <a:ext uri="{FF2B5EF4-FFF2-40B4-BE49-F238E27FC236}">
                <a16:creationId xmlns:a16="http://schemas.microsoft.com/office/drawing/2014/main" id="{D86136A5-8C9B-301A-5844-2473AC5F62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9710" y="1729278"/>
            <a:ext cx="4944630" cy="3725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5557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DEAC5-43FA-8109-6686-DF81B5FFFCF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ACDB003-A946-4AF4-1A72-8D0BCDA30018}"/>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2116F8F9-B592-7B03-EFE7-59CC3A8B271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16E6F788-5904-8ADE-3A8E-8935F3571A4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EA5B94F-84B9-B0B6-8383-C905A3F93BF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5D85A235-8E49-38F9-BAEE-BF29BA8A80EB}"/>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3FC6EB9E-F214-6B7E-7DE9-E0115D08CD17}"/>
              </a:ext>
            </a:extLst>
          </p:cNvPr>
          <p:cNvSpPr>
            <a:spLocks noChangeArrowheads="1"/>
          </p:cNvSpPr>
          <p:nvPr/>
        </p:nvSpPr>
        <p:spPr bwMode="auto">
          <a:xfrm>
            <a:off x="437660" y="1931422"/>
            <a:ext cx="11532815"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25. Choose three of these math equations to solve:</a:t>
            </a:r>
          </a:p>
          <a:p>
            <a:r>
              <a:rPr lang="en-CA" sz="3600" dirty="0"/>
              <a:t>a) 99 + ___ =175			b) 275 + 850= ___</a:t>
            </a:r>
          </a:p>
          <a:p>
            <a:r>
              <a:rPr lang="en-CA" sz="3600" dirty="0"/>
              <a:t>c) 1000 + ___ =2500		d) 10 × ___ = 360</a:t>
            </a:r>
          </a:p>
          <a:p>
            <a:r>
              <a:rPr lang="en-CA" sz="3600" dirty="0"/>
              <a:t>e)  ___ × 20 = 480		f) 250 × ____= 1000</a:t>
            </a:r>
          </a:p>
          <a:p>
            <a:r>
              <a:rPr lang="en-CA" sz="2800" dirty="0"/>
              <a:t>Use mental math strategies such as decomposing or compensating. Think about how addition and subtraction are related and how multiplication and division are related. How will you record and share your thinking?</a:t>
            </a:r>
          </a:p>
        </p:txBody>
      </p:sp>
    </p:spTree>
    <p:extLst>
      <p:ext uri="{BB962C8B-B14F-4D97-AF65-F5344CB8AC3E}">
        <p14:creationId xmlns:p14="http://schemas.microsoft.com/office/powerpoint/2010/main" val="18711366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EF59D-A83D-2A06-4A29-A07301C3A1E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2443367-BF3E-F76E-E9AA-BF3D41CD6A81}"/>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0FCFC292-42B2-5946-932B-3A927C9E46F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1851348-C893-73D3-96E5-73FED59FF7F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D05C054-7318-6B99-D956-87D75CFB6EB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03C5F9C7-F52E-8209-548D-53AF20BBA008}"/>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572AB690-125F-3ECE-A37B-0B013CC8D029}"/>
              </a:ext>
            </a:extLst>
          </p:cNvPr>
          <p:cNvSpPr>
            <a:spLocks noChangeArrowheads="1"/>
          </p:cNvSpPr>
          <p:nvPr/>
        </p:nvSpPr>
        <p:spPr bwMode="auto">
          <a:xfrm>
            <a:off x="437660" y="2054531"/>
            <a:ext cx="11532815"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26. Choose three questions: </a:t>
            </a:r>
          </a:p>
          <a:p>
            <a:r>
              <a:rPr lang="en-CA" sz="3600" dirty="0"/>
              <a:t>a) 100 – 38	 	b) 1000 – 273		c) 3000 – 1799</a:t>
            </a:r>
          </a:p>
          <a:p>
            <a:r>
              <a:rPr lang="en-CA" sz="3600" dirty="0"/>
              <a:t>d) 5100 – 625	e) 7475 – 2850. </a:t>
            </a:r>
          </a:p>
          <a:p>
            <a:r>
              <a:rPr lang="en-CA" sz="2800" dirty="0"/>
              <a:t>Solve each question using at least two different strategies.</a:t>
            </a:r>
          </a:p>
          <a:p>
            <a:r>
              <a:rPr lang="en-CA" sz="2800" dirty="0"/>
              <a:t>How could an open number line show an “adding up” strategy?</a:t>
            </a:r>
          </a:p>
          <a:p>
            <a:r>
              <a:rPr lang="en-CA" sz="2800" dirty="0"/>
              <a:t>Use numbers, symbols and/or words to represent your thinking.</a:t>
            </a:r>
          </a:p>
        </p:txBody>
      </p:sp>
    </p:spTree>
    <p:extLst>
      <p:ext uri="{BB962C8B-B14F-4D97-AF65-F5344CB8AC3E}">
        <p14:creationId xmlns:p14="http://schemas.microsoft.com/office/powerpoint/2010/main" val="38943989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87FCC-6E5F-A835-537B-FCA34BFF794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B45B052-BD9C-9613-07C8-827F1B096D98}"/>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84F1D8E5-23EE-F797-C343-EEC0A13EEE5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1AD1D77-04C3-E6F7-3DEF-A1B87F413AF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DD9C588-E48F-CF40-BBC0-63690BF952C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6831C8F8-FE8A-8F53-E7FC-F3B68269192D}"/>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48DB64C0-5E1F-4A02-0B5A-018A03634449}"/>
              </a:ext>
            </a:extLst>
          </p:cNvPr>
          <p:cNvSpPr>
            <a:spLocks noChangeArrowheads="1"/>
          </p:cNvSpPr>
          <p:nvPr/>
        </p:nvSpPr>
        <p:spPr bwMode="auto">
          <a:xfrm>
            <a:off x="437660" y="2116084"/>
            <a:ext cx="11532815"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27. Choose an answer:</a:t>
            </a:r>
          </a:p>
          <a:p>
            <a:r>
              <a:rPr lang="en-CA" sz="2800" dirty="0"/>
              <a:t> </a:t>
            </a:r>
            <a:r>
              <a:rPr lang="en-CA" sz="3600" dirty="0"/>
              <a:t>1.4 or 5.59 or 0.46</a:t>
            </a:r>
          </a:p>
          <a:p>
            <a:r>
              <a:rPr lang="en-CA" sz="2800" dirty="0"/>
              <a:t>Can you think of three different subtraction (removal or find the difference) questions that have this answer. What materials like blocks, or tools like ten-frames, could help you with this task? Record your questions with pictures, numbers or words.</a:t>
            </a:r>
          </a:p>
        </p:txBody>
      </p:sp>
    </p:spTree>
    <p:extLst>
      <p:ext uri="{BB962C8B-B14F-4D97-AF65-F5344CB8AC3E}">
        <p14:creationId xmlns:p14="http://schemas.microsoft.com/office/powerpoint/2010/main" val="397496171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F7D08-C3E4-E611-1B1C-DCFC22EDA95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C4B1D3D-4BAE-0A5B-C673-50FBA672F6E3}"/>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504AECD5-1EF8-8CC3-57DA-B1FF5C20AED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CF03E8A-2ABF-7ADC-B2C8-2C47584DCD4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35F1EDC-7CFB-F863-211E-08EED4CC6A0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E79C5163-DE66-6459-FC9C-73EC0F52097A}"/>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5688A1E4-320C-A141-06A7-9C5B4D40B01F}"/>
              </a:ext>
            </a:extLst>
          </p:cNvPr>
          <p:cNvSpPr>
            <a:spLocks noChangeArrowheads="1"/>
          </p:cNvSpPr>
          <p:nvPr/>
        </p:nvSpPr>
        <p:spPr bwMode="auto">
          <a:xfrm>
            <a:off x="437660" y="2054529"/>
            <a:ext cx="11532815"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28. Choose three questions: </a:t>
            </a:r>
          </a:p>
          <a:p>
            <a:r>
              <a:rPr lang="en-CA" sz="3600" dirty="0"/>
              <a:t>a) 7.5 – 2.9		b) 6.3 – 4.89 		c)1.75 – 0.97</a:t>
            </a:r>
          </a:p>
          <a:p>
            <a:r>
              <a:rPr lang="en-CA" sz="3600" dirty="0"/>
              <a:t>d) 10.49 – 5.8	e) 49.05–24.99</a:t>
            </a:r>
          </a:p>
          <a:p>
            <a:r>
              <a:rPr lang="en-CA" sz="2800" dirty="0"/>
              <a:t>Solve each question using at least two different strategies.</a:t>
            </a:r>
          </a:p>
          <a:p>
            <a:r>
              <a:rPr lang="en-CA" sz="2800" dirty="0"/>
              <a:t>How could an open number line show an “adding up” strategy?</a:t>
            </a:r>
          </a:p>
          <a:p>
            <a:r>
              <a:rPr lang="en-CA" sz="2800" dirty="0"/>
              <a:t>Use pictures, numbers, symbols and/or words.</a:t>
            </a:r>
          </a:p>
        </p:txBody>
      </p:sp>
    </p:spTree>
    <p:extLst>
      <p:ext uri="{BB962C8B-B14F-4D97-AF65-F5344CB8AC3E}">
        <p14:creationId xmlns:p14="http://schemas.microsoft.com/office/powerpoint/2010/main" val="5353640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6DD25-8D74-AF65-9C50-468C9FECEBE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52E62DD-2700-B905-701C-D06AE5DCD442}"/>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CE2EB498-23D6-360F-EC2E-AB349FEFBAC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2527D121-938F-643F-D90A-88CC47D6C0C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A47150E-F1DE-A5CD-9D9B-BCF16FA127D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6BE93CB2-D360-CEEA-D171-6453F110E131}"/>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A15E9337-138F-F393-88A4-FD6EDAF9EAFA}"/>
              </a:ext>
            </a:extLst>
          </p:cNvPr>
          <p:cNvSpPr>
            <a:spLocks noChangeArrowheads="1"/>
          </p:cNvSpPr>
          <p:nvPr/>
        </p:nvSpPr>
        <p:spPr bwMode="auto">
          <a:xfrm>
            <a:off x="437660" y="1777530"/>
            <a:ext cx="11532815"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29. Solve each equation: </a:t>
            </a:r>
          </a:p>
          <a:p>
            <a:r>
              <a:rPr lang="en-CA" sz="3600" dirty="0"/>
              <a:t>a) 3×5=___ </a:t>
            </a:r>
          </a:p>
          <a:p>
            <a:r>
              <a:rPr lang="en-CA" sz="3600" dirty="0"/>
              <a:t>b) 3×50= ____ </a:t>
            </a:r>
          </a:p>
          <a:p>
            <a:r>
              <a:rPr lang="en-CA" sz="3600" dirty="0"/>
              <a:t>c) 13×50= _____</a:t>
            </a:r>
          </a:p>
          <a:p>
            <a:r>
              <a:rPr lang="en-CA" sz="2800" dirty="0"/>
              <a:t>How does the first question help you solve the other questions?</a:t>
            </a:r>
          </a:p>
          <a:p>
            <a:r>
              <a:rPr lang="en-CA" sz="2800" dirty="0"/>
              <a:t>Show and describe your thinking using pictures, numbers, symbols and words.</a:t>
            </a:r>
          </a:p>
        </p:txBody>
      </p:sp>
    </p:spTree>
    <p:extLst>
      <p:ext uri="{BB962C8B-B14F-4D97-AF65-F5344CB8AC3E}">
        <p14:creationId xmlns:p14="http://schemas.microsoft.com/office/powerpoint/2010/main" val="38994653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0BE09-B495-B47B-6A8B-5ED3BD862E3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842107F-51C9-A391-575D-BB586621C857}"/>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45089B93-1778-0E6C-CF58-81756228B9C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E712C2E-7EC1-E8B1-B13A-6657138C54F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4842846-C3EB-1317-B56E-B370E9F5C8B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40D059E7-4FCD-43D5-6014-A6DADA18E62E}"/>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E714A0BF-4662-A005-6000-B2ADA68BB393}"/>
              </a:ext>
            </a:extLst>
          </p:cNvPr>
          <p:cNvSpPr>
            <a:spLocks noChangeArrowheads="1"/>
          </p:cNvSpPr>
          <p:nvPr/>
        </p:nvSpPr>
        <p:spPr bwMode="auto">
          <a:xfrm>
            <a:off x="437660" y="1777530"/>
            <a:ext cx="11532815"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29. Solve each equation: </a:t>
            </a:r>
          </a:p>
          <a:p>
            <a:r>
              <a:rPr lang="en-CA" sz="3600" dirty="0"/>
              <a:t>a) 3×5=___ </a:t>
            </a:r>
          </a:p>
          <a:p>
            <a:r>
              <a:rPr lang="en-CA" sz="3600" dirty="0"/>
              <a:t>b) 3×50= ____ </a:t>
            </a:r>
          </a:p>
          <a:p>
            <a:r>
              <a:rPr lang="en-CA" sz="3600" dirty="0"/>
              <a:t>c) 13×50= _____</a:t>
            </a:r>
          </a:p>
          <a:p>
            <a:r>
              <a:rPr lang="en-CA" sz="2800" dirty="0"/>
              <a:t>How does the first question help you solve the other questions?</a:t>
            </a:r>
          </a:p>
          <a:p>
            <a:r>
              <a:rPr lang="en-CA" sz="2800" dirty="0"/>
              <a:t>Show and describe your thinking using pictures, numbers, symbols and words.</a:t>
            </a:r>
          </a:p>
        </p:txBody>
      </p:sp>
    </p:spTree>
    <p:extLst>
      <p:ext uri="{BB962C8B-B14F-4D97-AF65-F5344CB8AC3E}">
        <p14:creationId xmlns:p14="http://schemas.microsoft.com/office/powerpoint/2010/main" val="31074731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A940E-F7EB-C4AE-33FE-B782F3756C5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89B4919-D2A7-5874-69A5-97B98F5A4B10}"/>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37702DC4-7C7A-D11E-6403-BEB2985E55A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01BF8047-13E2-2AE9-3D5F-79037655461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DFF3D11-7055-2E44-10A5-A65BBA4FE1C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0ADC856B-E3F5-BD0E-3EAB-A56449EFAA8E}"/>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DD80F775-34D6-E628-D39B-67770C28F403}"/>
              </a:ext>
            </a:extLst>
          </p:cNvPr>
          <p:cNvSpPr>
            <a:spLocks noChangeArrowheads="1"/>
          </p:cNvSpPr>
          <p:nvPr/>
        </p:nvSpPr>
        <p:spPr bwMode="auto">
          <a:xfrm>
            <a:off x="437660" y="2118240"/>
            <a:ext cx="11532815"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30. An array is a rectangle of items in columns and rows.</a:t>
            </a:r>
          </a:p>
          <a:p>
            <a:r>
              <a:rPr lang="en-CA" sz="2800" dirty="0"/>
              <a:t>Here is an array for the multiplication equation 3×4.</a:t>
            </a:r>
          </a:p>
          <a:p>
            <a:endParaRPr lang="en-CA" sz="2800" dirty="0"/>
          </a:p>
          <a:p>
            <a:r>
              <a:rPr lang="en-CA" sz="2800" dirty="0"/>
              <a:t>Solve at least three of these questions:</a:t>
            </a:r>
          </a:p>
          <a:p>
            <a:r>
              <a:rPr lang="en-CA" sz="3600" dirty="0"/>
              <a:t>a) 2×16	b) 3×18	c) 8×8	d) 12×15	e) 15×21</a:t>
            </a:r>
          </a:p>
          <a:p>
            <a:r>
              <a:rPr lang="en-CA" sz="2800" dirty="0"/>
              <a:t>Draw an array for each equation. What other multiplication questions or smaller arrays can you see within your large arrays? How do these smaller arrays help you to solve the multiplication question for the large arrays?</a:t>
            </a:r>
          </a:p>
        </p:txBody>
      </p:sp>
      <p:pic>
        <p:nvPicPr>
          <p:cNvPr id="2" name="Picture 2">
            <a:extLst>
              <a:ext uri="{FF2B5EF4-FFF2-40B4-BE49-F238E27FC236}">
                <a16:creationId xmlns:a16="http://schemas.microsoft.com/office/drawing/2014/main" id="{5B6260AA-312D-8EDB-62C8-F01903E9DC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000" r="4130"/>
          <a:stretch>
            <a:fillRect/>
          </a:stretch>
        </p:blipFill>
        <p:spPr bwMode="auto">
          <a:xfrm>
            <a:off x="9507169" y="1810462"/>
            <a:ext cx="2247171" cy="1869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3201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27C85-EDA6-4CCB-85CF-A11050ED492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6AF1706-9D70-2A8C-7E20-3EDA05763698}"/>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355F3046-8CC7-CAEF-88B6-851E450C40F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2E46621-6B89-BDA2-A75E-50DD28F19D2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1CCEF73-3BD7-DB20-EBE4-83570A3C05B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5124A341-BBBB-614D-5687-52F6686A3E82}"/>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05ADAE7F-0503-DF47-7215-1561AD2010B4}"/>
              </a:ext>
            </a:extLst>
          </p:cNvPr>
          <p:cNvSpPr>
            <a:spLocks noChangeArrowheads="1"/>
          </p:cNvSpPr>
          <p:nvPr/>
        </p:nvSpPr>
        <p:spPr bwMode="auto">
          <a:xfrm>
            <a:off x="659185" y="2054531"/>
            <a:ext cx="11532815"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31. Add or subtract one of the following sets (A or B) of decimal numbers:</a:t>
            </a:r>
          </a:p>
          <a:p>
            <a:pPr marL="228600" indent="-228600">
              <a:buFont typeface="+mj-lt"/>
              <a:buAutoNum type="alphaLcParenR"/>
            </a:pPr>
            <a:r>
              <a:rPr lang="en-CA" sz="3600" dirty="0"/>
              <a:t> 4.3 + 2.8, 9.2 – 4.7 </a:t>
            </a:r>
          </a:p>
          <a:p>
            <a:pPr marL="228600" indent="-228600">
              <a:buFont typeface="+mj-lt"/>
              <a:buAutoNum type="alphaLcParenR"/>
            </a:pPr>
            <a:r>
              <a:rPr lang="en-CA" sz="3600" dirty="0"/>
              <a:t> 2.36 – 0. 97, 8.99 + 6.88 + 5.26</a:t>
            </a:r>
          </a:p>
          <a:p>
            <a:r>
              <a:rPr lang="en-CA" sz="2800" dirty="0"/>
              <a:t>Show how you solved each question using diagrams, words and numbers. If you used a</a:t>
            </a:r>
          </a:p>
          <a:p>
            <a:r>
              <a:rPr lang="en-CA" sz="2800" dirty="0"/>
              <a:t>specific strategy, name the strategy as well.</a:t>
            </a:r>
          </a:p>
        </p:txBody>
      </p:sp>
    </p:spTree>
    <p:extLst>
      <p:ext uri="{BB962C8B-B14F-4D97-AF65-F5344CB8AC3E}">
        <p14:creationId xmlns:p14="http://schemas.microsoft.com/office/powerpoint/2010/main" val="37739715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B12D2-D390-CD80-4F08-FCD21852B69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9BFCDEC-AFA4-77CA-7180-68264DB15B5C}"/>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9075C4E3-C09E-98E5-2494-63B09262FF4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CFACE743-BD38-5F51-02A6-4C74710CB5D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014DAD1-3053-A728-04BE-17EBBE18648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821D03AE-DA59-AC39-F2F9-9598A0B48C87}"/>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F386AD85-DF76-497B-6BE6-210597BEC343}"/>
              </a:ext>
            </a:extLst>
          </p:cNvPr>
          <p:cNvSpPr>
            <a:spLocks noChangeArrowheads="1"/>
          </p:cNvSpPr>
          <p:nvPr/>
        </p:nvSpPr>
        <p:spPr bwMode="auto">
          <a:xfrm>
            <a:off x="659185" y="2269975"/>
            <a:ext cx="11532815"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32. Complete at least three of the following subtraction questions:</a:t>
            </a:r>
          </a:p>
          <a:p>
            <a:r>
              <a:rPr lang="en-CA" sz="3600" dirty="0"/>
              <a:t>a) 4.9 - 2.8		b) 8.2 – 3.9		c) 4.00 – 2.85</a:t>
            </a:r>
          </a:p>
          <a:p>
            <a:r>
              <a:rPr lang="en-CA" sz="3600" dirty="0"/>
              <a:t>d) 9.16 – 0.89	e) 8.59 - 1.08 - 2.5</a:t>
            </a:r>
          </a:p>
          <a:p>
            <a:r>
              <a:rPr lang="en-CA" sz="2800" dirty="0"/>
              <a:t>Show how you solved each question using diagrams, words and numbers. If you used a</a:t>
            </a:r>
          </a:p>
          <a:p>
            <a:r>
              <a:rPr lang="en-CA" sz="2800" dirty="0"/>
              <a:t>specific strategy, name the strategy as well.</a:t>
            </a:r>
          </a:p>
        </p:txBody>
      </p:sp>
    </p:spTree>
    <p:extLst>
      <p:ext uri="{BB962C8B-B14F-4D97-AF65-F5344CB8AC3E}">
        <p14:creationId xmlns:p14="http://schemas.microsoft.com/office/powerpoint/2010/main" val="3734776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AA951-C1BA-AA92-FB8E-1BB8DF6F1C6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88F4B72-D041-0C85-9D06-A5FC3058509A}"/>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9CD3E067-7B90-A9E8-ED3E-3476FF54F40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F06D698E-89D9-431F-8F8E-898DE70CEF1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B538696-0902-4F43-2B72-6F457D606B7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37F7D5B5-14FA-B4D4-03B6-AE6A9719BA8B}"/>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p:txBody>
        </p:sp>
      </p:grpSp>
      <p:sp>
        <p:nvSpPr>
          <p:cNvPr id="12" name="Rectangle 1">
            <a:extLst>
              <a:ext uri="{FF2B5EF4-FFF2-40B4-BE49-F238E27FC236}">
                <a16:creationId xmlns:a16="http://schemas.microsoft.com/office/drawing/2014/main" id="{DB8BD0C2-88AD-9DD9-9505-715CBB6DACD9}"/>
              </a:ext>
            </a:extLst>
          </p:cNvPr>
          <p:cNvSpPr>
            <a:spLocks noChangeArrowheads="1"/>
          </p:cNvSpPr>
          <p:nvPr/>
        </p:nvSpPr>
        <p:spPr bwMode="auto">
          <a:xfrm>
            <a:off x="741974" y="2305622"/>
            <a:ext cx="1153281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8. Write the number in standard form:</a:t>
            </a:r>
          </a:p>
          <a:p>
            <a:pPr marL="514350" indent="-514350">
              <a:buAutoNum type="alphaLcParenR"/>
            </a:pPr>
            <a:r>
              <a:rPr lang="en-CA" sz="2800" dirty="0"/>
              <a:t>3 000 + 400 + 50 + 2</a:t>
            </a:r>
          </a:p>
          <a:p>
            <a:pPr marL="514350" indent="-514350">
              <a:buAutoNum type="alphaLcParenR"/>
            </a:pPr>
            <a:endParaRPr lang="en-CA" sz="2800" dirty="0"/>
          </a:p>
          <a:p>
            <a:pPr marL="514350" indent="-514350">
              <a:buAutoNum type="alphaLcParenR"/>
            </a:pPr>
            <a:endParaRPr lang="en-CA" sz="2800" dirty="0"/>
          </a:p>
          <a:p>
            <a:r>
              <a:rPr lang="en-CA" sz="2800" dirty="0"/>
              <a:t>b) 6 000 + 20 + 9</a:t>
            </a:r>
          </a:p>
        </p:txBody>
      </p:sp>
    </p:spTree>
    <p:extLst>
      <p:ext uri="{BB962C8B-B14F-4D97-AF65-F5344CB8AC3E}">
        <p14:creationId xmlns:p14="http://schemas.microsoft.com/office/powerpoint/2010/main" val="343622096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C7696-CC42-8CB3-FA60-1995787DEA5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1CED5B7-E94A-845B-DC59-ABDFA1C42AE3}"/>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0B840210-1D89-FE9D-326B-8870DB5A896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F7BCE76E-4CC4-2057-B016-56D8778F02A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F2CCCE6-9037-BB34-7A84-DD373377667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CC17A648-B953-7A4B-F354-333C5D907CA0}"/>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DE9E3984-3535-A99C-6C24-C7C831C1450C}"/>
              </a:ext>
            </a:extLst>
          </p:cNvPr>
          <p:cNvSpPr>
            <a:spLocks noChangeArrowheads="1"/>
          </p:cNvSpPr>
          <p:nvPr/>
        </p:nvSpPr>
        <p:spPr bwMode="auto">
          <a:xfrm>
            <a:off x="659185" y="2269975"/>
            <a:ext cx="11532815"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33. Complete at least three of the following addition questions:</a:t>
            </a:r>
            <a:endParaRPr lang="en-CA" sz="3600" dirty="0"/>
          </a:p>
          <a:p>
            <a:r>
              <a:rPr lang="en-CA" sz="3600" dirty="0"/>
              <a:t>a) 2.3 + 2.9		b) 5.5 + 4.7		c) 4.55 + 2.85</a:t>
            </a:r>
          </a:p>
          <a:p>
            <a:r>
              <a:rPr lang="en-CA" sz="3600" dirty="0"/>
              <a:t>d) 4.93 + 0.47 	e) 6.99 + 9.09 + 5.29</a:t>
            </a:r>
          </a:p>
          <a:p>
            <a:r>
              <a:rPr lang="en-CA" sz="2800" dirty="0"/>
              <a:t>Show how you solved each question using diagrams, words and numbers. If you used a</a:t>
            </a:r>
          </a:p>
          <a:p>
            <a:r>
              <a:rPr lang="en-CA" sz="2800" dirty="0"/>
              <a:t>specific strategy, name the strategy as well.</a:t>
            </a:r>
          </a:p>
        </p:txBody>
      </p:sp>
    </p:spTree>
    <p:extLst>
      <p:ext uri="{BB962C8B-B14F-4D97-AF65-F5344CB8AC3E}">
        <p14:creationId xmlns:p14="http://schemas.microsoft.com/office/powerpoint/2010/main" val="102725989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AF2A9-28B9-F762-C8E1-15DE3174919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61A48A3-C257-B645-2577-61E4FED3B95C}"/>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F4F90B90-1299-FDDB-6770-18B257725F8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E19DE40-06FD-C6E3-F03E-FDB7665AD61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8128802-4757-3A9D-0E3A-7FAAFF42C0D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FBAEFDEB-9E28-0AFC-C0B1-AC9F82C834DA}"/>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96A3DD75-B8E8-F229-0B28-B0E54656EB85}"/>
              </a:ext>
            </a:extLst>
          </p:cNvPr>
          <p:cNvSpPr>
            <a:spLocks noChangeArrowheads="1"/>
          </p:cNvSpPr>
          <p:nvPr/>
        </p:nvSpPr>
        <p:spPr bwMode="auto">
          <a:xfrm>
            <a:off x="374976" y="1585561"/>
            <a:ext cx="11532815"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34. Here is a math problem to solve. What strategies will you use to solve it? You could draw a picture, you could use mental math, decomposing or regrouping, or you could use</a:t>
            </a:r>
          </a:p>
          <a:p>
            <a:r>
              <a:rPr lang="en-CA" sz="2800" dirty="0"/>
              <a:t>another strategy. Try more than one strategy and record your strategies and your solution. Share your reasoning to explain your solution. </a:t>
            </a:r>
          </a:p>
          <a:p>
            <a:r>
              <a:rPr lang="en-CA" sz="2800" b="1" dirty="0"/>
              <a:t>Each box of oranges holds 24 oranges. A crate holds 12 boxes of oranges. If a market wanted to have 1000 oranges for a special sale, how many crates of oranges would they need to order? (Note: The market can only order the oranges by whole crates, not partial crates.)</a:t>
            </a:r>
          </a:p>
        </p:txBody>
      </p:sp>
    </p:spTree>
    <p:extLst>
      <p:ext uri="{BB962C8B-B14F-4D97-AF65-F5344CB8AC3E}">
        <p14:creationId xmlns:p14="http://schemas.microsoft.com/office/powerpoint/2010/main" val="41533790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E697C-D51F-9336-BD82-F19843665F8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B7EC845-C614-BBEF-E056-F18D4134B12F}"/>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C37380C4-EF62-0F04-FCFF-24AE71F4AE6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11823788-7B57-8B13-A1AD-21E4A5EF159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2CD5341-AE06-216D-3EE2-92AD21A341C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0CB82753-D777-EAB0-F103-5A5A4D30ACC5}"/>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A3F459E8-B772-8BAD-D4B4-7CC73F1ED7EE}"/>
              </a:ext>
            </a:extLst>
          </p:cNvPr>
          <p:cNvSpPr>
            <a:spLocks noChangeArrowheads="1"/>
          </p:cNvSpPr>
          <p:nvPr/>
        </p:nvSpPr>
        <p:spPr bwMode="auto">
          <a:xfrm>
            <a:off x="374976" y="1585561"/>
            <a:ext cx="11532815"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35. Here are some math problems to help us review what we have been learning about decimal numbers.</a:t>
            </a:r>
          </a:p>
          <a:p>
            <a:r>
              <a:rPr lang="en-CA" sz="2800" dirty="0"/>
              <a:t>a) What whole numbers could you subtract to help you figure out 4.5 – 2.14?</a:t>
            </a:r>
          </a:p>
          <a:p>
            <a:r>
              <a:rPr lang="en-CA" sz="2800" dirty="0"/>
              <a:t>b) What would you have to add to 3.8 to get to 5.13? How could you write that as an equation?</a:t>
            </a:r>
          </a:p>
          <a:p>
            <a:r>
              <a:rPr lang="en-CA" sz="2800" dirty="0"/>
              <a:t>c) Draw a picture to show why 0.12 &lt; 0.4.</a:t>
            </a:r>
          </a:p>
          <a:p>
            <a:r>
              <a:rPr lang="en-CA" sz="2800" dirty="0"/>
              <a:t>What strategies will you use for each type of question? How does the type of question change which strategy you might use?</a:t>
            </a:r>
          </a:p>
          <a:p>
            <a:r>
              <a:rPr lang="en-CA" sz="2800" dirty="0"/>
              <a:t>Pose your own math problem involving decimal numbers.</a:t>
            </a:r>
          </a:p>
        </p:txBody>
      </p:sp>
    </p:spTree>
    <p:extLst>
      <p:ext uri="{BB962C8B-B14F-4D97-AF65-F5344CB8AC3E}">
        <p14:creationId xmlns:p14="http://schemas.microsoft.com/office/powerpoint/2010/main" val="21048740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ECD88-F9A7-3875-5A76-8DF96929DA4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0DA1725-F236-A62B-5D0D-DFCE849695AE}"/>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3D868313-4F2B-53BC-28D1-D107C99033C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AD22A4B-CA5D-9C07-5EC5-70D4CDCD1E2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C2EDB00-7CEB-4F5F-4F4A-A24EA7447BC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C703B9F5-054E-5BB5-B3A2-86010B25E336}"/>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215BDC14-3655-37C3-803F-5A4DEEB1FD3F}"/>
              </a:ext>
            </a:extLst>
          </p:cNvPr>
          <p:cNvSpPr>
            <a:spLocks noChangeArrowheads="1"/>
          </p:cNvSpPr>
          <p:nvPr/>
        </p:nvSpPr>
        <p:spPr bwMode="auto">
          <a:xfrm>
            <a:off x="374976" y="1585561"/>
            <a:ext cx="11532815"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400" dirty="0"/>
              <a:t>36. Let’s think flexibly about multiplication. Write out the questions, answer the missing parts.</a:t>
            </a:r>
          </a:p>
          <a:p>
            <a:r>
              <a:rPr lang="en-CA" sz="2800" dirty="0"/>
              <a:t>a) If 3×4 =12 then 6×4=____ and 3×8=___ because____________________.</a:t>
            </a:r>
          </a:p>
          <a:p>
            <a:endParaRPr lang="en-CA" sz="2800" dirty="0"/>
          </a:p>
          <a:p>
            <a:r>
              <a:rPr lang="en-CA" sz="2800" dirty="0"/>
              <a:t>b) If 16×12= 192 then 8×12=___ and 4×12=___ because ___________________.</a:t>
            </a:r>
          </a:p>
          <a:p>
            <a:endParaRPr lang="en-CA" sz="2800" dirty="0"/>
          </a:p>
          <a:p>
            <a:endParaRPr lang="en-CA" sz="2800" dirty="0"/>
          </a:p>
          <a:p>
            <a:r>
              <a:rPr lang="en-CA" sz="2800" dirty="0"/>
              <a:t>c) If 20×12=240 then 2×12=_____ and 200×12=____ because _________________.</a:t>
            </a:r>
          </a:p>
        </p:txBody>
      </p:sp>
    </p:spTree>
    <p:extLst>
      <p:ext uri="{BB962C8B-B14F-4D97-AF65-F5344CB8AC3E}">
        <p14:creationId xmlns:p14="http://schemas.microsoft.com/office/powerpoint/2010/main" val="392434277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847FF-B236-1C08-A0E3-0373B94B493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CA9B7EE-FD9B-16B7-3FEB-A73E08E88308}"/>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1E6E9CBB-ABF2-2286-F9A2-1180646505B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372A282-BA44-DF9F-534A-2F9CB8A7999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2E2F2EF-B02C-D1DE-88CD-B35CC8319DF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C38D53D7-8719-303C-7F88-566E3A0DF8A9}"/>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2F073D2A-2B29-B086-FF38-536974DC8DDD}"/>
              </a:ext>
            </a:extLst>
          </p:cNvPr>
          <p:cNvSpPr>
            <a:spLocks noChangeArrowheads="1"/>
          </p:cNvSpPr>
          <p:nvPr/>
        </p:nvSpPr>
        <p:spPr bwMode="auto">
          <a:xfrm>
            <a:off x="374976" y="1739449"/>
            <a:ext cx="11532815"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000" dirty="0"/>
              <a:t>37. Let’s think flexibly about division and the relationship between multiplication and</a:t>
            </a:r>
          </a:p>
          <a:p>
            <a:r>
              <a:rPr lang="en-CA" sz="2000" dirty="0"/>
              <a:t>division. Write out the following questions and answer the missing parts.</a:t>
            </a:r>
            <a:endParaRPr lang="en-CA" sz="2800" dirty="0"/>
          </a:p>
          <a:p>
            <a:r>
              <a:rPr lang="en-CA" sz="2400" dirty="0"/>
              <a:t>a) If 24 ÷ 8 =3 then 24 ÷ 4=____ because ___________________.</a:t>
            </a:r>
          </a:p>
          <a:p>
            <a:endParaRPr lang="en-CA" sz="2400" dirty="0"/>
          </a:p>
          <a:p>
            <a:endParaRPr lang="en-CA" sz="2400" dirty="0"/>
          </a:p>
          <a:p>
            <a:endParaRPr lang="en-CA" sz="2400" dirty="0"/>
          </a:p>
          <a:p>
            <a:r>
              <a:rPr lang="en-CA" sz="2400" dirty="0"/>
              <a:t>b) If 15 ÷ 3= 5 then 5 ×___=15 and ___ × 5=15 because ___________________.</a:t>
            </a:r>
          </a:p>
          <a:p>
            <a:endParaRPr lang="en-CA" sz="2400" dirty="0"/>
          </a:p>
          <a:p>
            <a:endParaRPr lang="en-CA" sz="2400" dirty="0"/>
          </a:p>
          <a:p>
            <a:endParaRPr lang="en-CA" sz="2400" dirty="0"/>
          </a:p>
          <a:p>
            <a:r>
              <a:rPr lang="en-CA" sz="2400" dirty="0"/>
              <a:t>c) If 250÷10=25 then 10 × ___= 250 and 10 × ___= 500 because _________________.</a:t>
            </a:r>
          </a:p>
        </p:txBody>
      </p:sp>
    </p:spTree>
    <p:extLst>
      <p:ext uri="{BB962C8B-B14F-4D97-AF65-F5344CB8AC3E}">
        <p14:creationId xmlns:p14="http://schemas.microsoft.com/office/powerpoint/2010/main" val="46268159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1A1BB-4783-F0E3-431A-0ACD668C23C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FBE116E-1C47-2B36-8674-FD076EFCAC92}"/>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47A78B89-90DC-A8AD-EE0E-C2C3BBCC413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8B73136E-CA23-6726-EBD1-865CC94EE5F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73B3A02-DE69-FE0F-6F24-CF30E571BF6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1976C870-4C1A-430F-6034-7BC14E4EC94B}"/>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5C6A1B80-131B-D13D-3F32-7D56BD5C7B17}"/>
              </a:ext>
            </a:extLst>
          </p:cNvPr>
          <p:cNvSpPr>
            <a:spLocks noChangeArrowheads="1"/>
          </p:cNvSpPr>
          <p:nvPr/>
        </p:nvSpPr>
        <p:spPr bwMode="auto">
          <a:xfrm>
            <a:off x="374976" y="2054531"/>
            <a:ext cx="11532815"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000" dirty="0"/>
              <a:t>38. Choose one of the following math questions to inspire a math story problem. Pose your problem using words and numbers and draw a picture or diagram to show how you will</a:t>
            </a:r>
          </a:p>
          <a:p>
            <a:r>
              <a:rPr lang="en-CA" sz="2000" dirty="0"/>
              <a:t>solve the problem. Choose an equation that will challenge your thinking.</a:t>
            </a:r>
          </a:p>
          <a:p>
            <a:r>
              <a:rPr lang="en-CA" sz="2400" dirty="0"/>
              <a:t>a) 8 × 12 = ____			b)  92 ÷ 4 = ____ </a:t>
            </a:r>
          </a:p>
          <a:p>
            <a:r>
              <a:rPr lang="en-CA" sz="2400" dirty="0"/>
              <a:t>c) $2.75 + $19.78 = ____ 		d) $7.62 – ____ = $4.85</a:t>
            </a:r>
          </a:p>
          <a:p>
            <a:r>
              <a:rPr lang="en-CA" sz="2000" dirty="0"/>
              <a:t>Extension: Rewrite your story problem to show a different meaning of the operation you chose. Explain what makes it different.</a:t>
            </a:r>
          </a:p>
        </p:txBody>
      </p:sp>
    </p:spTree>
    <p:extLst>
      <p:ext uri="{BB962C8B-B14F-4D97-AF65-F5344CB8AC3E}">
        <p14:creationId xmlns:p14="http://schemas.microsoft.com/office/powerpoint/2010/main" val="181713793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BA3D4-20C2-80B5-168A-A00D2CC4875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9608D54-8EC2-963F-27A8-9F48F07F5191}"/>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7A3DE27F-A21B-7156-E245-872179E13C4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FB20B021-416F-19B5-C675-FFF3E32C3B1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A4A1FE4-7CEA-DED4-5B72-B4C4E9DDA34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ADAB6F06-9B49-141C-5673-A95851F89E98}"/>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30FCB84F-C589-693F-C7C9-38A3C17595FE}"/>
              </a:ext>
            </a:extLst>
          </p:cNvPr>
          <p:cNvSpPr>
            <a:spLocks noChangeArrowheads="1"/>
          </p:cNvSpPr>
          <p:nvPr/>
        </p:nvSpPr>
        <p:spPr bwMode="auto">
          <a:xfrm>
            <a:off x="437660" y="2054531"/>
            <a:ext cx="11532815"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000" dirty="0"/>
              <a:t>39. Here is a math problem to solve: </a:t>
            </a:r>
          </a:p>
          <a:p>
            <a:r>
              <a:rPr lang="en-CA" sz="2000" b="1" dirty="0"/>
              <a:t>I opened a package of seeds and planted 6 rows of seeds in the garden. Each row had 24 seeds. I planted some more in a pot. I used up all 170 seeds in the package of seeds. How many seeds did I plant in the pot? </a:t>
            </a:r>
          </a:p>
          <a:p>
            <a:r>
              <a:rPr lang="en-CA" sz="2000" dirty="0"/>
              <a:t>What strategies will you use to answer the problem? Share your thinking.</a:t>
            </a:r>
          </a:p>
        </p:txBody>
      </p:sp>
    </p:spTree>
    <p:extLst>
      <p:ext uri="{BB962C8B-B14F-4D97-AF65-F5344CB8AC3E}">
        <p14:creationId xmlns:p14="http://schemas.microsoft.com/office/powerpoint/2010/main" val="161395809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64586-A208-D76D-4FDC-43B442FB5C6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478A9F9-D835-5143-A99D-4643B868D2D1}"/>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9494E30D-328D-FEC2-16D6-B197D245FC0F}"/>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12C2F06D-8ADB-E321-E611-7E2A1829675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A828AC7-49D5-BA46-0200-CED2273C5F5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4F9F9F53-1F08-BA87-193F-27BC4B61D772}"/>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572F5D07-F9F5-816F-49D6-8DBC3FF47D40}"/>
              </a:ext>
            </a:extLst>
          </p:cNvPr>
          <p:cNvSpPr>
            <a:spLocks noChangeArrowheads="1"/>
          </p:cNvSpPr>
          <p:nvPr/>
        </p:nvSpPr>
        <p:spPr bwMode="auto">
          <a:xfrm>
            <a:off x="437660" y="2054531"/>
            <a:ext cx="11532815"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000" dirty="0"/>
              <a:t>40. Choose two of the following math questions:</a:t>
            </a:r>
          </a:p>
          <a:p>
            <a:r>
              <a:rPr lang="en-CA" sz="2400" dirty="0"/>
              <a:t>a) 2.8 + 1.7			b) 7.1 – 2.7	</a:t>
            </a:r>
          </a:p>
          <a:p>
            <a:r>
              <a:rPr lang="en-CA" sz="2400" dirty="0"/>
              <a:t>c) 2.17 + 3.98 		d) 7.43 – 2.85</a:t>
            </a:r>
          </a:p>
          <a:p>
            <a:r>
              <a:rPr lang="en-CA" sz="2000" dirty="0"/>
              <a:t>What different ways can you figure each question out? How does thinking about strategies with whole numbers help you solve these questions? Record and share at least two different ways for solving these questions.</a:t>
            </a:r>
          </a:p>
        </p:txBody>
      </p:sp>
    </p:spTree>
    <p:extLst>
      <p:ext uri="{BB962C8B-B14F-4D97-AF65-F5344CB8AC3E}">
        <p14:creationId xmlns:p14="http://schemas.microsoft.com/office/powerpoint/2010/main" val="110962585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4A904-16EA-7EC9-C54D-BF0DE7DD62E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7CD1745-9182-BD1D-C261-19071B065FB3}"/>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57341729-6E0C-9808-0187-64E9628BC8C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F8B64878-3CFE-E45C-BEA9-95B17F8BEBF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AE67041-AE72-E08D-327E-062FFBD4CFF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95D94DB6-4E46-BD0C-3CE3-00A01BF82807}"/>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9CF434B5-7D59-76AB-4931-0848EF257115}"/>
              </a:ext>
            </a:extLst>
          </p:cNvPr>
          <p:cNvSpPr>
            <a:spLocks noChangeArrowheads="1"/>
          </p:cNvSpPr>
          <p:nvPr/>
        </p:nvSpPr>
        <p:spPr bwMode="auto">
          <a:xfrm>
            <a:off x="437660" y="2116087"/>
            <a:ext cx="1153281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000" dirty="0"/>
              <a:t>41. Pick two or more of the relationships below. Use pictures, numbers, words, and specific examples to explain each relationship.</a:t>
            </a:r>
          </a:p>
          <a:p>
            <a:pPr marL="228600" indent="-228600">
              <a:buFont typeface="+mj-lt"/>
              <a:buAutoNum type="alphaLcParenR"/>
            </a:pPr>
            <a:r>
              <a:rPr lang="en-CA" sz="2000" dirty="0"/>
              <a:t>Addition and subtraction</a:t>
            </a:r>
          </a:p>
          <a:p>
            <a:pPr marL="228600" indent="-228600">
              <a:buFont typeface="+mj-lt"/>
              <a:buAutoNum type="alphaLcParenR"/>
            </a:pPr>
            <a:r>
              <a:rPr lang="en-CA" sz="2000" dirty="0"/>
              <a:t>Multiplication and division</a:t>
            </a:r>
          </a:p>
          <a:p>
            <a:pPr marL="228600" indent="-228600">
              <a:buFont typeface="+mj-lt"/>
              <a:buAutoNum type="alphaLcParenR"/>
            </a:pPr>
            <a:r>
              <a:rPr lang="en-CA" sz="2000" dirty="0"/>
              <a:t>Multiplication and addition</a:t>
            </a:r>
          </a:p>
          <a:p>
            <a:pPr marL="228600" indent="-228600">
              <a:buFont typeface="+mj-lt"/>
              <a:buAutoNum type="alphaLcParenR"/>
            </a:pPr>
            <a:r>
              <a:rPr lang="en-CA" sz="2000" dirty="0"/>
              <a:t>Division and subtraction</a:t>
            </a:r>
          </a:p>
        </p:txBody>
      </p:sp>
    </p:spTree>
    <p:extLst>
      <p:ext uri="{BB962C8B-B14F-4D97-AF65-F5344CB8AC3E}">
        <p14:creationId xmlns:p14="http://schemas.microsoft.com/office/powerpoint/2010/main" val="5289971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2EC69-9F47-94BD-AE7E-A5E56F5770F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B8155E3-C324-0ECE-CE4C-2F36DF348915}"/>
              </a:ext>
            </a:extLst>
          </p:cNvPr>
          <p:cNvGrpSpPr/>
          <p:nvPr/>
        </p:nvGrpSpPr>
        <p:grpSpPr>
          <a:xfrm>
            <a:off x="0" y="312348"/>
            <a:ext cx="12192000" cy="1150104"/>
            <a:chOff x="0" y="300918"/>
            <a:chExt cx="12192000" cy="1150104"/>
          </a:xfrm>
        </p:grpSpPr>
        <p:sp>
          <p:nvSpPr>
            <p:cNvPr id="6" name="Rectangle 5">
              <a:extLst>
                <a:ext uri="{FF2B5EF4-FFF2-40B4-BE49-F238E27FC236}">
                  <a16:creationId xmlns:a16="http://schemas.microsoft.com/office/drawing/2014/main" id="{E154291F-21C4-03B5-FC07-ABED69D9145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E580474-DF9D-8413-D25D-8E8FCF241CE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4AED2BD-4C15-F862-A74B-EB44B96EF93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1A6C4AA3-5034-2562-CB9F-B1AEB0B79431}"/>
                </a:ext>
              </a:extLst>
            </p:cNvPr>
            <p:cNvSpPr txBox="1"/>
            <p:nvPr/>
          </p:nvSpPr>
          <p:spPr>
            <a:xfrm>
              <a:off x="2542136" y="424027"/>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4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p:txBody>
        </p:sp>
      </p:grpSp>
      <p:sp>
        <p:nvSpPr>
          <p:cNvPr id="12" name="Rectangle 1">
            <a:extLst>
              <a:ext uri="{FF2B5EF4-FFF2-40B4-BE49-F238E27FC236}">
                <a16:creationId xmlns:a16="http://schemas.microsoft.com/office/drawing/2014/main" id="{3F643C4B-ECA3-036F-D494-BA9D73AB5EA8}"/>
              </a:ext>
            </a:extLst>
          </p:cNvPr>
          <p:cNvSpPr>
            <a:spLocks noChangeArrowheads="1"/>
          </p:cNvSpPr>
          <p:nvPr/>
        </p:nvSpPr>
        <p:spPr bwMode="auto">
          <a:xfrm>
            <a:off x="437660" y="2407761"/>
            <a:ext cx="1153281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000" dirty="0"/>
              <a:t>42. The answer is 480. What could the math question be? </a:t>
            </a:r>
          </a:p>
          <a:p>
            <a:r>
              <a:rPr lang="en-CA" sz="2000" dirty="0"/>
              <a:t>Think of at least four different questions. </a:t>
            </a:r>
          </a:p>
          <a:p>
            <a:r>
              <a:rPr lang="en-CA" sz="2000" dirty="0"/>
              <a:t>Can you think of a question for each operation (addition, subtraction, multiplication and division)?</a:t>
            </a:r>
          </a:p>
        </p:txBody>
      </p:sp>
    </p:spTree>
    <p:extLst>
      <p:ext uri="{BB962C8B-B14F-4D97-AF65-F5344CB8AC3E}">
        <p14:creationId xmlns:p14="http://schemas.microsoft.com/office/powerpoint/2010/main" val="26019796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6406</TotalTime>
  <Words>7714</Words>
  <Application>Microsoft Office PowerPoint</Application>
  <PresentationFormat>Widescreen</PresentationFormat>
  <Paragraphs>1193</Paragraphs>
  <Slides>171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171</vt:i4>
      </vt:variant>
    </vt:vector>
  </HeadingPairs>
  <TitlesOfParts>
    <vt:vector size="175"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Yas Mann</dc:creator>
  <cp:lastModifiedBy>Lucky Saini</cp:lastModifiedBy>
  <cp:revision>58</cp:revision>
  <cp:lastPrinted>2025-12-16T18:23:47Z</cp:lastPrinted>
  <dcterms:created xsi:type="dcterms:W3CDTF">2025-08-19T18:11:59Z</dcterms:created>
  <dcterms:modified xsi:type="dcterms:W3CDTF">2026-04-30T22:06:06Z</dcterms:modified>
</cp:coreProperties>
</file>