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3"/>
    <p:restoredTop sz="94606"/>
  </p:normalViewPr>
  <p:slideViewPr>
    <p:cSldViewPr snapToGrid="0">
      <p:cViewPr>
        <p:scale>
          <a:sx n="60" d="100"/>
          <a:sy n="60" d="100"/>
        </p:scale>
        <p:origin x="75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26EEF-17FF-15D1-6EAE-0104E0C28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79A918-4142-8A6A-8F94-03780036CCC4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CC2FE-826D-F16D-3A53-BFAD2857D28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8A9D335-7228-D6B6-D43D-BB1FD31A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E8CA6E3-6FB4-B71E-E4EF-75E6E8B7CA4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4F49B44-B841-C820-86C2-03F76F1C6E86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756320F-55BC-2EFB-6A5A-6AF0A968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1852841"/>
            <a:ext cx="1117309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Use the scale on the line to put down how certain or uncertain you are of these things happening Friday:</a:t>
            </a:r>
          </a:p>
          <a:p>
            <a:endParaRPr lang="en-CA" sz="3200" dirty="0"/>
          </a:p>
          <a:p>
            <a:pPr marL="342900" indent="-342900">
              <a:buFont typeface="+mj-lt"/>
              <a:buAutoNum type="alphaLcParenR"/>
            </a:pPr>
            <a:r>
              <a:rPr lang="en-CA" sz="3200" b="1" dirty="0"/>
              <a:t>It is someone's birthday today. </a:t>
            </a:r>
          </a:p>
          <a:p>
            <a:pPr marL="342900" indent="-342900">
              <a:buFont typeface="+mj-lt"/>
              <a:buAutoNum type="alphaLcParenR"/>
            </a:pPr>
            <a:r>
              <a:rPr lang="en-CA" sz="3200" b="1" dirty="0"/>
              <a:t>Today is not Saturday. </a:t>
            </a:r>
          </a:p>
          <a:p>
            <a:pPr marL="342900" indent="-342900">
              <a:buFont typeface="+mj-lt"/>
              <a:buAutoNum type="alphaLcParenR"/>
            </a:pPr>
            <a:r>
              <a:rPr lang="en-CA" sz="3200" b="1" dirty="0"/>
              <a:t>I will use a pencil.</a:t>
            </a:r>
            <a:endParaRPr lang="en-C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C0B71-B144-3238-0369-4C331AA8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0" y="5124517"/>
            <a:ext cx="11459970" cy="10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3824A-3EDA-38A9-B47E-7047E0AA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5064D47-F7CC-3B76-2904-6EE1200F35C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DDE8E-4DC5-28E3-A288-C0FBE69277A2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FFD2B89-BC33-96EC-1A4F-F60B1949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DF23147-8D9D-FEC6-9BE1-BAD1A13B7A4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6DBBEC9-BD64-9A3B-D78D-CE837555AF6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379EA3C-3A47-C7B5-2D71-73D5BB45C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1852841"/>
            <a:ext cx="1117309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Use the words likely or unlikely to describe each event: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Today we will read a book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Today you will see a tiger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Today you will see a car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Today it will snow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Today we will sing a song</a:t>
            </a:r>
          </a:p>
        </p:txBody>
      </p:sp>
    </p:spTree>
    <p:extLst>
      <p:ext uri="{BB962C8B-B14F-4D97-AF65-F5344CB8AC3E}">
        <p14:creationId xmlns:p14="http://schemas.microsoft.com/office/powerpoint/2010/main" val="272565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B2C2-3D8B-B893-BE11-B59B8A15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F27142F-B0CC-6DE9-1F17-1ACD5E7D021F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C038FE-F823-ABE8-C91A-AD6C4C7E6F4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57BE12A-2165-1FF2-62EC-B8510B317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9811F30-E3FF-E7A7-020E-0BBC3A8BB73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28D7DD0-9E7B-0F9C-6CCD-6675F087E4B9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F81F621-66EF-8A99-20D9-6FAF262D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1931422"/>
            <a:ext cx="1117309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Get two equal piles of similar objects - one pile of white rocks and one pile of black rocks, or 1 pile or yellow cubes and one pile of blue cubes.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Take some objects from each pile so that most of them are __________ (black or white)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If you wanted a white rock, which pile should you pick from?</a:t>
            </a:r>
          </a:p>
        </p:txBody>
      </p:sp>
    </p:spTree>
    <p:extLst>
      <p:ext uri="{BB962C8B-B14F-4D97-AF65-F5344CB8AC3E}">
        <p14:creationId xmlns:p14="http://schemas.microsoft.com/office/powerpoint/2010/main" val="11282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38CBF-332D-394E-CE6D-EA06B3C6C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EF1C23-C814-3DCD-9A28-366D0DA6458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90159-6749-1B3F-CF3C-4AC4183E2FDB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DBAA99E-B7B0-A27A-2D7B-FA3C4ED05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DF2C652-5813-889D-2185-52C2B1CC7DA5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8AD487E-8D44-8220-9BE6-94E3B1EE804A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19D0D93-1BC4-5BAE-9AD0-9441CE63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2177643"/>
            <a:ext cx="1117309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Go outside. Look around.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Tell me something you see that you see that you thought you would see (likely).</a:t>
            </a:r>
          </a:p>
          <a:p>
            <a:pPr marL="457200" indent="-457200">
              <a:buFont typeface="+mj-lt"/>
              <a:buAutoNum type="alphaLcParenR"/>
            </a:pPr>
            <a:endParaRPr lang="en-CA" sz="3200" dirty="0"/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Tell me something you see that you see that you thought you would not see (unlikely).</a:t>
            </a:r>
          </a:p>
        </p:txBody>
      </p:sp>
    </p:spTree>
    <p:extLst>
      <p:ext uri="{BB962C8B-B14F-4D97-AF65-F5344CB8AC3E}">
        <p14:creationId xmlns:p14="http://schemas.microsoft.com/office/powerpoint/2010/main" val="136397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4D1D8-1A1B-3716-37AE-2B2772F52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E843D11-97E1-D4E0-EA5F-8E22CB10792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F447D6-4E34-2FB9-0DC8-2138A13FB63F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75E7AD0-F2DE-EC2D-075F-2F1799B6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E508AE2-3208-37BE-BB7D-8098DC007A0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8B6CB53-17E3-7BBE-11DF-9D9096187EE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CD2C484-1E6F-DCF2-1A52-FAD1EEB8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2054531"/>
            <a:ext cx="111730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In this bag there is a piece of fruit.  </a:t>
            </a:r>
          </a:p>
          <a:p>
            <a:r>
              <a:rPr lang="en-CA" sz="3200" dirty="0"/>
              <a:t>How certain are you that it is a banana? </a:t>
            </a:r>
          </a:p>
          <a:p>
            <a:r>
              <a:rPr lang="en-CA" sz="3200" dirty="0"/>
              <a:t>Tell me why you think that?</a:t>
            </a:r>
          </a:p>
        </p:txBody>
      </p:sp>
    </p:spTree>
    <p:extLst>
      <p:ext uri="{BB962C8B-B14F-4D97-AF65-F5344CB8AC3E}">
        <p14:creationId xmlns:p14="http://schemas.microsoft.com/office/powerpoint/2010/main" val="7919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Count the animals using a tally chart. Record your counting.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F97FD-002D-E3FF-8A67-A03D893E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" y="2731963"/>
            <a:ext cx="6772875" cy="36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BA1EF6-92AE-53CA-FF51-BEFA7BCF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39114"/>
              </p:ext>
            </p:extLst>
          </p:nvPr>
        </p:nvGraphicFramePr>
        <p:xfrm>
          <a:off x="7804734" y="3108276"/>
          <a:ext cx="4103057" cy="261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18">
                  <a:extLst>
                    <a:ext uri="{9D8B030D-6E8A-4147-A177-3AD203B41FA5}">
                      <a16:colId xmlns:a16="http://schemas.microsoft.com/office/drawing/2014/main" val="2201595631"/>
                    </a:ext>
                  </a:extLst>
                </a:gridCol>
                <a:gridCol w="2673739">
                  <a:extLst>
                    <a:ext uri="{9D8B030D-6E8A-4147-A177-3AD203B41FA5}">
                      <a16:colId xmlns:a16="http://schemas.microsoft.com/office/drawing/2014/main" val="2330413102"/>
                    </a:ext>
                  </a:extLst>
                </a:gridCol>
              </a:tblGrid>
              <a:tr h="65354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Tally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26945"/>
                  </a:ext>
                </a:extLst>
              </a:tr>
              <a:tr h="65354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90648"/>
                  </a:ext>
                </a:extLst>
              </a:tr>
              <a:tr h="65354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665561"/>
                  </a:ext>
                </a:extLst>
              </a:tr>
              <a:tr h="65354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birds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9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55E9-CEB8-4D57-EA89-21A12936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38F056-ABF2-AA69-9936-57D6E07FBA05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BA97C6-B9FB-E0D3-DADB-7114C5EE4198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EDF105E-A8A3-5D07-3852-0DA42319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2DECA2-2E46-433E-3159-87BF85DF7E6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DF8E91D-6B93-39CF-5D53-8B0A40A2CED7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CA3C9C0-06E3-E5EF-807F-D880CC38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Use animal shapes (or other counters, such as cutouts) to make a pictograph showing how many of each animal there in question 1. </a:t>
            </a:r>
          </a:p>
        </p:txBody>
      </p:sp>
    </p:spTree>
    <p:extLst>
      <p:ext uri="{BB962C8B-B14F-4D97-AF65-F5344CB8AC3E}">
        <p14:creationId xmlns:p14="http://schemas.microsoft.com/office/powerpoint/2010/main" val="306583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B5D4-3BC3-0FC2-7BE6-DCEE9425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44E016-103A-6EC5-1B31-1168EA5A97E1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48601-746D-892E-AA59-E18CD8EA8F8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11C6971-D096-C881-8374-A2114FA89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76267CC-2211-6D81-3407-08DA0D7EF4D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F599B55-E63F-87A2-A5BD-1C184DBEB697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3544728-41DC-70EA-8D06-7F05060C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Make a graph to represent how many cars and boats there are.</a:t>
            </a:r>
          </a:p>
          <a:p>
            <a:endParaRPr lang="en-C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A5354-A272-5666-E003-546DD34A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5" y="3317358"/>
            <a:ext cx="6203707" cy="248004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5A5749-6190-0368-3A49-AE5083079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19993"/>
              </p:ext>
            </p:extLst>
          </p:nvPr>
        </p:nvGraphicFramePr>
        <p:xfrm>
          <a:off x="7272670" y="3205717"/>
          <a:ext cx="4481670" cy="270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835">
                  <a:extLst>
                    <a:ext uri="{9D8B030D-6E8A-4147-A177-3AD203B41FA5}">
                      <a16:colId xmlns:a16="http://schemas.microsoft.com/office/drawing/2014/main" val="2201595631"/>
                    </a:ext>
                  </a:extLst>
                </a:gridCol>
                <a:gridCol w="2240835">
                  <a:extLst>
                    <a:ext uri="{9D8B030D-6E8A-4147-A177-3AD203B41FA5}">
                      <a16:colId xmlns:a16="http://schemas.microsoft.com/office/drawing/2014/main" val="2330413102"/>
                    </a:ext>
                  </a:extLst>
                </a:gridCol>
              </a:tblGrid>
              <a:tr h="5502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Boats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26945"/>
                  </a:ext>
                </a:extLst>
              </a:tr>
              <a:tr h="215311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9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6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EED0A-3C5E-F244-EF90-0310B73F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9FD883-2644-1A59-00C1-33B8437632A5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DBA346-2822-0678-4FBD-D425CF51F07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CC73747-62DF-F456-4469-F4E592D0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DE033B7-861D-EFE4-62C6-5C23F6A95B0E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7051FDA-4F13-DFCA-3F37-DACFCF624F51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C3B8EF1-C99C-E5A7-297B-B42292CB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Look at the following pictograph. Use it to answer</a:t>
            </a:r>
          </a:p>
          <a:p>
            <a:r>
              <a:rPr lang="en-CA" sz="3200" dirty="0"/>
              <a:t>these questions: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B9B1F0-BE88-1D3A-07BD-9E9CC18EF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4899" b="18051"/>
          <a:stretch>
            <a:fillRect/>
          </a:stretch>
        </p:blipFill>
        <p:spPr bwMode="auto">
          <a:xfrm>
            <a:off x="437660" y="2883002"/>
            <a:ext cx="6591900" cy="33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F8C925-3423-468B-1D9B-AB68E262A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07598"/>
              </p:ext>
            </p:extLst>
          </p:nvPr>
        </p:nvGraphicFramePr>
        <p:xfrm>
          <a:off x="7396469" y="2630310"/>
          <a:ext cx="4357871" cy="391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871">
                  <a:extLst>
                    <a:ext uri="{9D8B030D-6E8A-4147-A177-3AD203B41FA5}">
                      <a16:colId xmlns:a16="http://schemas.microsoft.com/office/drawing/2014/main" val="2201595631"/>
                    </a:ext>
                  </a:extLst>
                </a:gridCol>
              </a:tblGrid>
              <a:tr h="125409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 many types of fruit did the student record data for?</a:t>
                      </a:r>
                      <a:endParaRPr lang="en-CA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26945"/>
                  </a:ext>
                </a:extLst>
              </a:tr>
              <a:tr h="125409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fruit was the favourite?</a:t>
                      </a:r>
                      <a:endParaRPr lang="en-CA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90648"/>
                  </a:ext>
                </a:extLst>
              </a:tr>
              <a:tr h="125409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 many more people liked grapes than pears?</a:t>
                      </a:r>
                      <a:endParaRPr lang="en-CA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0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5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0D39A-D7C3-7A13-99D5-FFC2D663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67AEBD-ACE4-2A11-C99C-99E4D6897272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8B10EC-301D-36C7-8BDE-A5B8A2CDF22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A6E325A-B9D6-B841-3F13-4573CADB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7A03746-E25D-2092-61A0-0785F9D11C0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D8946C7-ADFA-51C4-F96F-4E4738DB5EDE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55AD4E9-75C9-DBFE-2E28-7FCD694D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762143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Describe what you think this graph could be measuring.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DD8E1-A585-6E41-74A4-1D3A1F7A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7" y="2640323"/>
            <a:ext cx="4524200" cy="40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D65E2-19AD-F13A-6076-C508ABFB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745871-1B6F-E414-4550-89DC1FD38DCE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9F8954-6C7E-B9B9-27C6-BFF448ADD04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00EE6C5-2F06-6E91-4B0F-E808E6C41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819A2DF-37BD-1067-F209-D64F51255DE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F3F2C01-68A2-678E-F439-F04388BD9FD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DATA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9A0140A-A0C5-CAF8-3818-DB6F46CF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640970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Choose three treats (Cookies, ice cream, popsicle, doughnut, popcorn, chips,...)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Draw a picture of each one at the top of the chart.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Ask you classmates which one they would rather have and record the results in your chart using tally’s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6568D0-D87C-C846-54F7-B7DC42DC5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38"/>
              </p:ext>
            </p:extLst>
          </p:nvPr>
        </p:nvGraphicFramePr>
        <p:xfrm>
          <a:off x="6847367" y="1852841"/>
          <a:ext cx="5060424" cy="425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808">
                  <a:extLst>
                    <a:ext uri="{9D8B030D-6E8A-4147-A177-3AD203B41FA5}">
                      <a16:colId xmlns:a16="http://schemas.microsoft.com/office/drawing/2014/main" val="3298534164"/>
                    </a:ext>
                  </a:extLst>
                </a:gridCol>
                <a:gridCol w="1686808">
                  <a:extLst>
                    <a:ext uri="{9D8B030D-6E8A-4147-A177-3AD203B41FA5}">
                      <a16:colId xmlns:a16="http://schemas.microsoft.com/office/drawing/2014/main" val="3884862456"/>
                    </a:ext>
                  </a:extLst>
                </a:gridCol>
                <a:gridCol w="1686808">
                  <a:extLst>
                    <a:ext uri="{9D8B030D-6E8A-4147-A177-3AD203B41FA5}">
                      <a16:colId xmlns:a16="http://schemas.microsoft.com/office/drawing/2014/main" val="2798792707"/>
                    </a:ext>
                  </a:extLst>
                </a:gridCol>
              </a:tblGrid>
              <a:tr h="212512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21512"/>
                  </a:ext>
                </a:extLst>
              </a:tr>
              <a:tr h="212512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CA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25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08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DC359-3BD4-4561-213C-708DFDC7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A3AD14C0-482B-0CA4-9D8F-FAC615EB8227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PROBABILITY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E6749-84AF-4E28-ED57-4D40505F1566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20E42D5-298E-EE5C-AB22-B7D00811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1D6BEDA-1450-E832-D90B-AE0D317BD46A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3292F6F-B8DF-AF14-AB18-E3C3222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50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E050-E6D7-CACD-F100-88534ACF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FBA281-EA17-3C03-319A-1132C8B8E1C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94097-CC16-A867-5AA5-37677174E108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73C301E-E7A6-540A-936A-513CFD131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91D7AC4-2AFE-0845-15CC-97589AE4AED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F81B233-0A40-D1EC-7A8D-D36937F0AB3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PROBABILITY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F26C435-E8CF-27F0-0B27-AC140BFA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3" y="1931422"/>
            <a:ext cx="111730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Close your eyes and point at a ball. </a:t>
            </a:r>
          </a:p>
          <a:p>
            <a:r>
              <a:rPr lang="en-CA" sz="3200" dirty="0"/>
              <a:t>Do you think it is likely going to be green or purple?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4DD1A-EA38-D4A6-2F3E-2EDB687DE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33" y="3008639"/>
            <a:ext cx="4562246" cy="34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511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86</cp:revision>
  <cp:lastPrinted>2025-12-16T18:23:47Z</cp:lastPrinted>
  <dcterms:created xsi:type="dcterms:W3CDTF">2025-08-19T18:11:59Z</dcterms:created>
  <dcterms:modified xsi:type="dcterms:W3CDTF">2026-04-28T18:16:54Z</dcterms:modified>
</cp:coreProperties>
</file>