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91" r:id="rId2"/>
    <p:sldId id="506" r:id="rId3"/>
    <p:sldId id="507" r:id="rId4"/>
    <p:sldId id="508" r:id="rId5"/>
    <p:sldId id="509" r:id="rId6"/>
    <p:sldId id="510" r:id="rId7"/>
    <p:sldId id="511" r:id="rId8"/>
    <p:sldId id="51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93"/>
    <p:restoredTop sz="94606"/>
  </p:normalViewPr>
  <p:slideViewPr>
    <p:cSldViewPr snapToGrid="0">
      <p:cViewPr>
        <p:scale>
          <a:sx n="60" d="100"/>
          <a:sy n="60" d="100"/>
        </p:scale>
        <p:origin x="752" y="1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0E1C-71A9-5167-4501-2520EC0131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F7DAC9-B56A-E13A-08A0-EAE322046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8D5FA-CE3F-F38D-9166-A9940F299A41}"/>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5" name="Footer Placeholder 4">
            <a:extLst>
              <a:ext uri="{FF2B5EF4-FFF2-40B4-BE49-F238E27FC236}">
                <a16:creationId xmlns:a16="http://schemas.microsoft.com/office/drawing/2014/main" id="{CF1C20E6-68DD-B91F-8C88-1A8796415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3ECD1-878B-B17A-612E-80EAD4540E82}"/>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238748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9E05-0923-1811-C490-CC2A4AFB58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6E1A5B-BA45-D6A0-F8F0-9874BEE13D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9E9DB-3665-05CF-53F2-0B8139E8F5DB}"/>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5" name="Footer Placeholder 4">
            <a:extLst>
              <a:ext uri="{FF2B5EF4-FFF2-40B4-BE49-F238E27FC236}">
                <a16:creationId xmlns:a16="http://schemas.microsoft.com/office/drawing/2014/main" id="{A120E7AF-313F-3B3A-2496-DCD4149A3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3193B-D08C-B5A1-F4EB-3E0106A054C8}"/>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3096703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99019-E69F-583F-2F9F-F9C5F7CB8E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3D7F8F-901B-04C7-3A9E-C0F90BB0D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1B73E-44F5-7AE6-9BB1-12434CBADAFA}"/>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5" name="Footer Placeholder 4">
            <a:extLst>
              <a:ext uri="{FF2B5EF4-FFF2-40B4-BE49-F238E27FC236}">
                <a16:creationId xmlns:a16="http://schemas.microsoft.com/office/drawing/2014/main" id="{58CAA04E-A617-3E75-B788-F1A4279C3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54A40-98C7-10D3-3ED6-6D2946CFF542}"/>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416805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8C90-8943-8E6A-87E1-9DA3E7D0E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3B6B5-9D38-B2AD-4AA3-228E31E84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B15AE-E6BA-F275-FFAD-90D73B5FC658}"/>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5" name="Footer Placeholder 4">
            <a:extLst>
              <a:ext uri="{FF2B5EF4-FFF2-40B4-BE49-F238E27FC236}">
                <a16:creationId xmlns:a16="http://schemas.microsoft.com/office/drawing/2014/main" id="{342F7B0F-4A89-15F2-8BA7-75812A596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7B606-AF0F-65D4-906F-CB6B95C977FB}"/>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109136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3BFD-E4C9-B174-BC32-523C19E293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637160-272C-9ADE-8202-B48D4E260E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3D4E3A-31BA-1A8B-5AD6-1430E085FD6F}"/>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5" name="Footer Placeholder 4">
            <a:extLst>
              <a:ext uri="{FF2B5EF4-FFF2-40B4-BE49-F238E27FC236}">
                <a16:creationId xmlns:a16="http://schemas.microsoft.com/office/drawing/2014/main" id="{E28234EF-009C-D68C-7C6C-C30AD9E89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81230-895F-F852-1E49-43BE3ED0E316}"/>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270791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BE0A-27B2-C196-28F5-C893942E4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43E50-6364-461B-4DBE-45215C866D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A2ADD0-A0ED-C95C-9B6D-0DC3666954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B428F7-FF29-794F-262B-6A5991639428}"/>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6" name="Footer Placeholder 5">
            <a:extLst>
              <a:ext uri="{FF2B5EF4-FFF2-40B4-BE49-F238E27FC236}">
                <a16:creationId xmlns:a16="http://schemas.microsoft.com/office/drawing/2014/main" id="{837C99F1-4CC2-2905-EDA0-B3F45F689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8ADBB-B7E9-06B6-EC1C-24F6724DE172}"/>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363332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5FE6-F4AD-794A-7BDB-DC7742BDA5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EFE8C7-CDCE-4B5F-0B85-705B983D5A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BA8772-ED67-8FC0-2C8F-353D794A6D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D9DB0B-2220-D60F-80DD-11C98C370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14293B-651B-375A-47CC-C87803168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64742B-5082-020A-CE90-F0604A5B3ECC}"/>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8" name="Footer Placeholder 7">
            <a:extLst>
              <a:ext uri="{FF2B5EF4-FFF2-40B4-BE49-F238E27FC236}">
                <a16:creationId xmlns:a16="http://schemas.microsoft.com/office/drawing/2014/main" id="{CCAA1F57-4394-4FB7-0C23-249473C321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54482E-0D7D-4056-6594-804027EF959D}"/>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118236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B00A-B766-96EA-BBAF-E67EB70D27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8DA4AF-AC52-3BB7-2E87-4A83ED8D8C51}"/>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4" name="Footer Placeholder 3">
            <a:extLst>
              <a:ext uri="{FF2B5EF4-FFF2-40B4-BE49-F238E27FC236}">
                <a16:creationId xmlns:a16="http://schemas.microsoft.com/office/drawing/2014/main" id="{6BCACA9C-0E5B-2696-E561-D2F2520C22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18C20-BA29-928F-676F-DB3287B034FE}"/>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391886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90DEB4-00F4-FF6B-37CB-634B44CF54F3}"/>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3" name="Footer Placeholder 2">
            <a:extLst>
              <a:ext uri="{FF2B5EF4-FFF2-40B4-BE49-F238E27FC236}">
                <a16:creationId xmlns:a16="http://schemas.microsoft.com/office/drawing/2014/main" id="{670759AB-3581-5962-AA29-22AF57F227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D1DEC-1EC2-0314-2E6C-D9C575E8D9CC}"/>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42207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7515-4102-2A45-D537-EE868E7723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AD28BD-7444-C66A-F69A-EF9C4EEA2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159DE2-E203-751B-4A3D-36B050DBA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82F34-5B29-B1ED-B50A-05C99DB2B74B}"/>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6" name="Footer Placeholder 5">
            <a:extLst>
              <a:ext uri="{FF2B5EF4-FFF2-40B4-BE49-F238E27FC236}">
                <a16:creationId xmlns:a16="http://schemas.microsoft.com/office/drawing/2014/main" id="{D76DCAC4-6309-1DE7-3D48-D61332C1D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CEDFF-9FBC-14E6-B4C4-B35C08CBB7D2}"/>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350357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6C22-C919-0C09-7383-1DA4863F0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4608F8-EAF5-BC4D-03B0-28ACA4C99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96C450-11D4-5876-7F05-ABDD923BF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E0DA6-D145-4C88-9366-7699D1721B67}"/>
              </a:ext>
            </a:extLst>
          </p:cNvPr>
          <p:cNvSpPr>
            <a:spLocks noGrp="1"/>
          </p:cNvSpPr>
          <p:nvPr>
            <p:ph type="dt" sz="half" idx="10"/>
          </p:nvPr>
        </p:nvSpPr>
        <p:spPr/>
        <p:txBody>
          <a:bodyPr/>
          <a:lstStyle/>
          <a:p>
            <a:fld id="{E1A9FB83-AE5B-3D4C-8588-468573559C52}" type="datetimeFigureOut">
              <a:rPr lang="en-US" smtClean="0"/>
              <a:t>4/28/26</a:t>
            </a:fld>
            <a:endParaRPr lang="en-US"/>
          </a:p>
        </p:txBody>
      </p:sp>
      <p:sp>
        <p:nvSpPr>
          <p:cNvPr id="6" name="Footer Placeholder 5">
            <a:extLst>
              <a:ext uri="{FF2B5EF4-FFF2-40B4-BE49-F238E27FC236}">
                <a16:creationId xmlns:a16="http://schemas.microsoft.com/office/drawing/2014/main" id="{1A0CDD07-CA11-5E2F-8451-A424B6A2A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497356-A12D-8339-E9BE-D827F16420C7}"/>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74077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8FD7F-7798-A4C3-397C-968D7DB26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2796F3-0B4D-8A34-8EE3-CC3B2AE36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072C1-9169-089F-91B5-E427F0005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A9FB83-AE5B-3D4C-8588-468573559C52}" type="datetimeFigureOut">
              <a:rPr lang="en-US" smtClean="0"/>
              <a:t>4/28/26</a:t>
            </a:fld>
            <a:endParaRPr lang="en-US"/>
          </a:p>
        </p:txBody>
      </p:sp>
      <p:sp>
        <p:nvSpPr>
          <p:cNvPr id="5" name="Footer Placeholder 4">
            <a:extLst>
              <a:ext uri="{FF2B5EF4-FFF2-40B4-BE49-F238E27FC236}">
                <a16:creationId xmlns:a16="http://schemas.microsoft.com/office/drawing/2014/main" id="{0FE0EDD0-D860-6C4C-3B94-3E88D3FF0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79F8C4-666F-C1BF-AC13-0D89AFDF98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6895FC-7136-C44A-81A0-07755FBB13E6}" type="slidenum">
              <a:rPr lang="en-US" smtClean="0"/>
              <a:t>‹#›</a:t>
            </a:fld>
            <a:endParaRPr lang="en-US"/>
          </a:p>
        </p:txBody>
      </p:sp>
    </p:spTree>
    <p:extLst>
      <p:ext uri="{BB962C8B-B14F-4D97-AF65-F5344CB8AC3E}">
        <p14:creationId xmlns:p14="http://schemas.microsoft.com/office/powerpoint/2010/main" val="2459873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2D847A0-4A81-262D-F907-A05196275076}"/>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3D60BFC6-A836-6BE4-BC36-89DE786CCCAA}"/>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CA" sz="4000" kern="100" dirty="0">
                <a:solidFill>
                  <a:schemeClr val="bg1"/>
                </a:solidFill>
                <a:latin typeface="+mj-lt"/>
                <a:ea typeface="Aptos" panose="020B0004020202020204" pitchFamily="34" charset="0"/>
                <a:cs typeface="Times New Roman" panose="02020603050405020304" pitchFamily="18" charset="0"/>
              </a:rPr>
              <a:t>KINDERGARTEN PRACTICE QUESTIONS </a:t>
            </a:r>
          </a:p>
          <a:p>
            <a:pPr algn="ctr"/>
            <a:r>
              <a:rPr lang="en-CA" sz="6000" b="1" kern="100" dirty="0">
                <a:solidFill>
                  <a:schemeClr val="bg1"/>
                </a:solidFill>
                <a:latin typeface="+mj-lt"/>
                <a:ea typeface="Aptos" panose="020B0004020202020204" pitchFamily="34" charset="0"/>
                <a:cs typeface="Times New Roman" panose="02020603050405020304" pitchFamily="18" charset="0"/>
              </a:rPr>
              <a:t>FINANCIAL LITERACY</a:t>
            </a:r>
          </a:p>
        </p:txBody>
      </p:sp>
      <p:grpSp>
        <p:nvGrpSpPr>
          <p:cNvPr id="3" name="Group 2">
            <a:extLst>
              <a:ext uri="{FF2B5EF4-FFF2-40B4-BE49-F238E27FC236}">
                <a16:creationId xmlns:a16="http://schemas.microsoft.com/office/drawing/2014/main" id="{4F1AE37F-008D-6CB6-9A11-3B5696DF3F92}"/>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ABDC16EB-4683-B711-B88D-4323416EC385}"/>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7BD507BF-25A7-B39C-0C41-4FD6FF3B5A28}"/>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black and white logo&#10;&#10;AI-generated content may be incorrect.">
              <a:extLst>
                <a:ext uri="{FF2B5EF4-FFF2-40B4-BE49-F238E27FC236}">
                  <a16:creationId xmlns:a16="http://schemas.microsoft.com/office/drawing/2014/main" id="{EF1E88EB-0C84-75B5-658B-FC353DE7E67A}"/>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6560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37CC-9A25-A797-C164-2F0CFEC188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DF0FAF7-AE20-A474-7A35-EABE064AA3C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D644E0A-698F-932D-4D14-6A5E7F8D6B9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3BCA0515-49E3-30FF-5192-7391D951995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95625DF-A1D8-3209-0D52-05785B7A205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4481E773-2817-1C0F-C443-5291315C81A5}"/>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FINANCIAL LITERACY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35C0892-545F-B1E3-1FBF-099EB2FE0E99}"/>
              </a:ext>
            </a:extLst>
          </p:cNvPr>
          <p:cNvSpPr>
            <a:spLocks noChangeArrowheads="1"/>
          </p:cNvSpPr>
          <p:nvPr/>
        </p:nvSpPr>
        <p:spPr bwMode="auto">
          <a:xfrm>
            <a:off x="437660" y="1975950"/>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 Cut the values and images out and have the students match them (students should also use the correct names, but do not have to be able to spell or read them). You can also use real coins, or manufactured plastic coins as well (play money)</a:t>
            </a:r>
          </a:p>
        </p:txBody>
      </p:sp>
      <p:pic>
        <p:nvPicPr>
          <p:cNvPr id="13" name="Picture 12">
            <a:extLst>
              <a:ext uri="{FF2B5EF4-FFF2-40B4-BE49-F238E27FC236}">
                <a16:creationId xmlns:a16="http://schemas.microsoft.com/office/drawing/2014/main" id="{F81E4FCE-D8B2-F446-C177-1111CCEEA93F}"/>
              </a:ext>
            </a:extLst>
          </p:cNvPr>
          <p:cNvPicPr>
            <a:picLocks noChangeAspect="1"/>
          </p:cNvPicPr>
          <p:nvPr/>
        </p:nvPicPr>
        <p:blipFill>
          <a:blip r:embed="rId3"/>
          <a:stretch>
            <a:fillRect/>
          </a:stretch>
        </p:blipFill>
        <p:spPr>
          <a:xfrm>
            <a:off x="639275" y="4038053"/>
            <a:ext cx="10269730" cy="2517310"/>
          </a:xfrm>
          <a:prstGeom prst="rect">
            <a:avLst/>
          </a:prstGeom>
        </p:spPr>
      </p:pic>
    </p:spTree>
    <p:extLst>
      <p:ext uri="{BB962C8B-B14F-4D97-AF65-F5344CB8AC3E}">
        <p14:creationId xmlns:p14="http://schemas.microsoft.com/office/powerpoint/2010/main" val="1885359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19247-8892-E5A2-6516-1C2B24952274}"/>
            </a:ext>
          </a:extLst>
        </p:cNvPr>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A2F7B5D7-7DE6-1CB5-4CBA-54C2AB00BCB9}"/>
              </a:ext>
            </a:extLst>
          </p:cNvPr>
          <p:cNvGraphicFramePr>
            <a:graphicFrameLocks noGrp="1"/>
          </p:cNvGraphicFramePr>
          <p:nvPr>
            <p:extLst>
              <p:ext uri="{D42A27DB-BD31-4B8C-83A1-F6EECF244321}">
                <p14:modId xmlns:p14="http://schemas.microsoft.com/office/powerpoint/2010/main" val="305269936"/>
              </p:ext>
            </p:extLst>
          </p:nvPr>
        </p:nvGraphicFramePr>
        <p:xfrm>
          <a:off x="7790335" y="1786044"/>
          <a:ext cx="4044340" cy="3103012"/>
        </p:xfrm>
        <a:graphic>
          <a:graphicData uri="http://schemas.openxmlformats.org/drawingml/2006/table">
            <a:tbl>
              <a:tblPr firstRow="1" bandRow="1">
                <a:tableStyleId>{5C22544A-7EE6-4342-B048-85BDC9FD1C3A}</a:tableStyleId>
              </a:tblPr>
              <a:tblGrid>
                <a:gridCol w="1636190">
                  <a:extLst>
                    <a:ext uri="{9D8B030D-6E8A-4147-A177-3AD203B41FA5}">
                      <a16:colId xmlns:a16="http://schemas.microsoft.com/office/drawing/2014/main" val="4097950388"/>
                    </a:ext>
                  </a:extLst>
                </a:gridCol>
                <a:gridCol w="2408150">
                  <a:extLst>
                    <a:ext uri="{9D8B030D-6E8A-4147-A177-3AD203B41FA5}">
                      <a16:colId xmlns:a16="http://schemas.microsoft.com/office/drawing/2014/main" val="662506503"/>
                    </a:ext>
                  </a:extLst>
                </a:gridCol>
              </a:tblGrid>
              <a:tr h="1551506">
                <a:tc>
                  <a:txBody>
                    <a:bodyPr/>
                    <a:lstStyle/>
                    <a:p>
                      <a:pP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4536172"/>
                  </a:ext>
                </a:extLst>
              </a:tr>
              <a:tr h="1551506">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6190938"/>
                  </a:ext>
                </a:extLst>
              </a:tr>
            </a:tbl>
          </a:graphicData>
        </a:graphic>
      </p:graphicFrame>
      <p:grpSp>
        <p:nvGrpSpPr>
          <p:cNvPr id="10" name="Group 9">
            <a:extLst>
              <a:ext uri="{FF2B5EF4-FFF2-40B4-BE49-F238E27FC236}">
                <a16:creationId xmlns:a16="http://schemas.microsoft.com/office/drawing/2014/main" id="{0FC32F1D-6E3C-5F80-57F7-CA6BF36CA081}"/>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855417B5-D1AE-7189-AE66-25121E24B1C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41871EF5-77E5-FACF-9C78-88BDF52C5BF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811CB854-E002-5B59-4C02-848604C9F67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23EADE25-8878-E888-0FB4-03718CA85C30}"/>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FINANCIAL LITERACY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2752A1B5-837E-8C5B-E853-627E4CB5BBE4}"/>
              </a:ext>
            </a:extLst>
          </p:cNvPr>
          <p:cNvSpPr>
            <a:spLocks noChangeArrowheads="1"/>
          </p:cNvSpPr>
          <p:nvPr/>
        </p:nvSpPr>
        <p:spPr bwMode="auto">
          <a:xfrm>
            <a:off x="437659" y="2099062"/>
            <a:ext cx="310717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 Tell me one thing about each of the Canadian coins.</a:t>
            </a:r>
          </a:p>
        </p:txBody>
      </p:sp>
      <p:graphicFrame>
        <p:nvGraphicFramePr>
          <p:cNvPr id="2" name="Table 1">
            <a:extLst>
              <a:ext uri="{FF2B5EF4-FFF2-40B4-BE49-F238E27FC236}">
                <a16:creationId xmlns:a16="http://schemas.microsoft.com/office/drawing/2014/main" id="{7BA30C4E-7D17-62D1-63EA-0A938F8F6375}"/>
              </a:ext>
            </a:extLst>
          </p:cNvPr>
          <p:cNvGraphicFramePr>
            <a:graphicFrameLocks noGrp="1"/>
          </p:cNvGraphicFramePr>
          <p:nvPr>
            <p:extLst>
              <p:ext uri="{D42A27DB-BD31-4B8C-83A1-F6EECF244321}">
                <p14:modId xmlns:p14="http://schemas.microsoft.com/office/powerpoint/2010/main" val="4178874958"/>
              </p:ext>
            </p:extLst>
          </p:nvPr>
        </p:nvGraphicFramePr>
        <p:xfrm>
          <a:off x="3745994" y="1786044"/>
          <a:ext cx="4044341" cy="4654518"/>
        </p:xfrm>
        <a:graphic>
          <a:graphicData uri="http://schemas.openxmlformats.org/drawingml/2006/table">
            <a:tbl>
              <a:tblPr firstRow="1" bandRow="1">
                <a:tableStyleId>{5C22544A-7EE6-4342-B048-85BDC9FD1C3A}</a:tableStyleId>
              </a:tblPr>
              <a:tblGrid>
                <a:gridCol w="1636191">
                  <a:extLst>
                    <a:ext uri="{9D8B030D-6E8A-4147-A177-3AD203B41FA5}">
                      <a16:colId xmlns:a16="http://schemas.microsoft.com/office/drawing/2014/main" val="4097950388"/>
                    </a:ext>
                  </a:extLst>
                </a:gridCol>
                <a:gridCol w="2408150">
                  <a:extLst>
                    <a:ext uri="{9D8B030D-6E8A-4147-A177-3AD203B41FA5}">
                      <a16:colId xmlns:a16="http://schemas.microsoft.com/office/drawing/2014/main" val="662506503"/>
                    </a:ext>
                  </a:extLst>
                </a:gridCol>
              </a:tblGrid>
              <a:tr h="1551506">
                <a:tc>
                  <a:txBody>
                    <a:bodyPr/>
                    <a:lstStyle/>
                    <a:p>
                      <a:pP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4536172"/>
                  </a:ext>
                </a:extLst>
              </a:tr>
              <a:tr h="1551506">
                <a:tc>
                  <a:txBody>
                    <a:bodyPr/>
                    <a:lstStyle/>
                    <a:p>
                      <a:pPr algn="ctr" rtl="0" fontAlgn="t">
                        <a:buNone/>
                      </a:pPr>
                      <a:endParaRPr lang="en-CA" sz="200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6190938"/>
                  </a:ext>
                </a:extLst>
              </a:tr>
              <a:tr h="1551506">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2549486"/>
                  </a:ext>
                </a:extLst>
              </a:tr>
            </a:tbl>
          </a:graphicData>
        </a:graphic>
      </p:graphicFrame>
      <p:pic>
        <p:nvPicPr>
          <p:cNvPr id="3" name="Picture 2">
            <a:extLst>
              <a:ext uri="{FF2B5EF4-FFF2-40B4-BE49-F238E27FC236}">
                <a16:creationId xmlns:a16="http://schemas.microsoft.com/office/drawing/2014/main" id="{7D7259AB-B6B9-E9BE-2127-9DDE7551B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707" y="1972726"/>
            <a:ext cx="9652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8C27505-8E2E-4BFD-167A-3EB053C68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707" y="3512998"/>
            <a:ext cx="10414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56FABF55-5E3A-2E3F-44C4-296312CF0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707" y="5129470"/>
            <a:ext cx="10414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F94F9626-CE64-E137-CEB1-12E782068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1493" y="2007793"/>
            <a:ext cx="10414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85A31C5-5816-9D7D-14B5-19B52FB9A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1493" y="3639802"/>
            <a:ext cx="1041400" cy="104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40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8866-8801-9167-D169-5276288F502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A3EC393-6D17-C05F-AF14-D1A3AE62F0D4}"/>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D481D5DC-0B97-C428-D193-45E82F87841D}"/>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6E8AF3C0-B362-9421-C6DD-CB3E577B1330}"/>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55B2A45-BD49-88C7-57A2-9586A3C49601}"/>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5C4514EA-0AC3-1DC4-71C7-C16C5286B3A9}"/>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FINANCIAL LITERACY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71E0F94B-AC5F-7587-6F82-A61899D9C3DF}"/>
              </a:ext>
            </a:extLst>
          </p:cNvPr>
          <p:cNvSpPr>
            <a:spLocks noChangeArrowheads="1"/>
          </p:cNvSpPr>
          <p:nvPr/>
        </p:nvSpPr>
        <p:spPr bwMode="auto">
          <a:xfrm>
            <a:off x="437660" y="1975951"/>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3. You go to the bakery and buy a muffin for $3.00 and a juice for $2.00. </a:t>
            </a:r>
          </a:p>
          <a:p>
            <a:r>
              <a:rPr lang="en-CA" sz="3200" dirty="0"/>
              <a:t>How much does this cost all together?</a:t>
            </a:r>
          </a:p>
          <a:p>
            <a:endParaRPr lang="en-CA" sz="3200" dirty="0"/>
          </a:p>
        </p:txBody>
      </p:sp>
    </p:spTree>
    <p:extLst>
      <p:ext uri="{BB962C8B-B14F-4D97-AF65-F5344CB8AC3E}">
        <p14:creationId xmlns:p14="http://schemas.microsoft.com/office/powerpoint/2010/main" val="2371751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9065D-A2EC-D4B2-E5AA-B1C28CB4EDF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12F207F-C3DF-4171-775C-278CA6F3E8E8}"/>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2AE4FF9-119C-EAAE-8820-3073F4D9525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68F11146-ACA4-E205-CD78-12D2AB1C301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7218CE1-C910-9267-388A-5203FD8571A8}"/>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55953E45-3596-FC7F-C423-5A56BA50AAF9}"/>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FINANCIAL LITERACY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C68DE74C-E6EE-BD3F-C9EA-AD5762C17561}"/>
              </a:ext>
            </a:extLst>
          </p:cNvPr>
          <p:cNvSpPr>
            <a:spLocks noChangeArrowheads="1"/>
          </p:cNvSpPr>
          <p:nvPr/>
        </p:nvSpPr>
        <p:spPr bwMode="auto">
          <a:xfrm>
            <a:off x="437660" y="1975950"/>
            <a:ext cx="1153281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4. Would it be more correct to say that you </a:t>
            </a:r>
            <a:r>
              <a:rPr lang="en-CA" sz="3200" b="1" dirty="0"/>
              <a:t>want </a:t>
            </a:r>
            <a:r>
              <a:rPr lang="en-CA" sz="3200" dirty="0"/>
              <a:t>candy or that you </a:t>
            </a:r>
            <a:r>
              <a:rPr lang="en-CA" sz="3200" b="1" dirty="0"/>
              <a:t>need </a:t>
            </a:r>
            <a:r>
              <a:rPr lang="en-CA" sz="3200" dirty="0"/>
              <a:t>candy? </a:t>
            </a:r>
          </a:p>
          <a:p>
            <a:endParaRPr lang="en-CA" sz="3200" dirty="0"/>
          </a:p>
          <a:p>
            <a:endParaRPr lang="en-CA" sz="3200" dirty="0"/>
          </a:p>
          <a:p>
            <a:r>
              <a:rPr lang="en-CA" sz="3200" dirty="0"/>
              <a:t>Would it be more correct to say that you </a:t>
            </a:r>
            <a:r>
              <a:rPr lang="en-CA" sz="3200" b="1" dirty="0"/>
              <a:t>want </a:t>
            </a:r>
            <a:r>
              <a:rPr lang="en-CA" sz="3200" dirty="0"/>
              <a:t>shoes or that you </a:t>
            </a:r>
            <a:r>
              <a:rPr lang="en-CA" sz="3200" b="1" dirty="0"/>
              <a:t>need</a:t>
            </a:r>
            <a:r>
              <a:rPr lang="en-CA" sz="3200" dirty="0"/>
              <a:t> shoes?</a:t>
            </a:r>
          </a:p>
        </p:txBody>
      </p:sp>
    </p:spTree>
    <p:extLst>
      <p:ext uri="{BB962C8B-B14F-4D97-AF65-F5344CB8AC3E}">
        <p14:creationId xmlns:p14="http://schemas.microsoft.com/office/powerpoint/2010/main" val="2022070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BAEFE-0D74-5D16-6D52-DAC50D7DF7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7DD9F1D-FC0F-094D-9D4F-2CD8EE3B66C6}"/>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F2E81040-199E-20E3-4B54-2FE4612AE67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FD868645-5501-4CA8-8B88-D6954A2BDC5A}"/>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D5C78D2-00FD-02CF-148F-44AEFF5A752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DBCDC276-6A95-9990-579F-3B26C4F1461E}"/>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FINANCIAL LITERACY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FB0CA6DF-CF7B-412C-D62D-00D2EF5EAEB9}"/>
              </a:ext>
            </a:extLst>
          </p:cNvPr>
          <p:cNvSpPr>
            <a:spLocks noChangeArrowheads="1"/>
          </p:cNvSpPr>
          <p:nvPr/>
        </p:nvSpPr>
        <p:spPr bwMode="auto">
          <a:xfrm>
            <a:off x="437660" y="2054531"/>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5. Show how you can make 10 cents in two different ways.</a:t>
            </a:r>
          </a:p>
        </p:txBody>
      </p:sp>
    </p:spTree>
    <p:extLst>
      <p:ext uri="{BB962C8B-B14F-4D97-AF65-F5344CB8AC3E}">
        <p14:creationId xmlns:p14="http://schemas.microsoft.com/office/powerpoint/2010/main" val="900827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0148F-4B53-7596-D0E7-0970D659007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9358191-E090-7236-275C-A40CF0A83983}"/>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0A22EAD5-676F-4A3C-BA87-DB4487274912}"/>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B4897303-C8D8-B5F4-311A-328513CA2BA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C8B38EBE-4DC4-77D0-85E7-A8724FF126D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3D0286CF-F331-E4A2-021C-1D8899BCBAD8}"/>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FINANCIAL LITERACY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B14369B5-54BB-68DD-C06F-A952E50EA198}"/>
              </a:ext>
            </a:extLst>
          </p:cNvPr>
          <p:cNvSpPr>
            <a:spLocks noChangeArrowheads="1"/>
          </p:cNvSpPr>
          <p:nvPr/>
        </p:nvSpPr>
        <p:spPr bwMode="auto">
          <a:xfrm>
            <a:off x="437660" y="2054531"/>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6. You have $5.00. </a:t>
            </a:r>
          </a:p>
          <a:p>
            <a:r>
              <a:rPr lang="en-CA" sz="3200" dirty="0"/>
              <a:t>You can buy a toy, or you can buy lunch to eat at school. </a:t>
            </a:r>
          </a:p>
          <a:p>
            <a:r>
              <a:rPr lang="en-CA" sz="3200" dirty="0"/>
              <a:t>Tell me which one you would pick.</a:t>
            </a:r>
          </a:p>
        </p:txBody>
      </p:sp>
    </p:spTree>
    <p:extLst>
      <p:ext uri="{BB962C8B-B14F-4D97-AF65-F5344CB8AC3E}">
        <p14:creationId xmlns:p14="http://schemas.microsoft.com/office/powerpoint/2010/main" val="4170847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7B3FD-EC6D-067C-FFB9-7814812C836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838669A-ADA8-A5CC-DA9F-1E8A5C70BE11}"/>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2EF1AA32-03A1-1672-3176-0248A58D85F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A207E00B-8313-561A-00CC-B83BEC4DA14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DF95046-D8D1-72B1-F115-AE180ED830C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8C59873B-DCAF-4637-2D10-62812AE64CAD}"/>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FINANCIAL LITERACY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070B1950-4654-FA64-A268-37D8C83ED745}"/>
              </a:ext>
            </a:extLst>
          </p:cNvPr>
          <p:cNvSpPr>
            <a:spLocks noChangeArrowheads="1"/>
          </p:cNvSpPr>
          <p:nvPr/>
        </p:nvSpPr>
        <p:spPr bwMode="auto">
          <a:xfrm>
            <a:off x="437660" y="1931422"/>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7. Tell me which coin is your favourite? </a:t>
            </a:r>
          </a:p>
          <a:p>
            <a:r>
              <a:rPr lang="en-CA" sz="3200" dirty="0"/>
              <a:t>Why is it your favourite?</a:t>
            </a:r>
          </a:p>
        </p:txBody>
      </p:sp>
      <p:pic>
        <p:nvPicPr>
          <p:cNvPr id="2" name="Picture 1">
            <a:extLst>
              <a:ext uri="{FF2B5EF4-FFF2-40B4-BE49-F238E27FC236}">
                <a16:creationId xmlns:a16="http://schemas.microsoft.com/office/drawing/2014/main" id="{72D4505D-1B28-99F3-38EE-A8EDA351B46C}"/>
              </a:ext>
            </a:extLst>
          </p:cNvPr>
          <p:cNvPicPr>
            <a:picLocks noChangeAspect="1"/>
          </p:cNvPicPr>
          <p:nvPr/>
        </p:nvPicPr>
        <p:blipFill>
          <a:blip r:embed="rId3"/>
          <a:stretch>
            <a:fillRect/>
          </a:stretch>
        </p:blipFill>
        <p:spPr>
          <a:xfrm>
            <a:off x="437660" y="3125223"/>
            <a:ext cx="9507904" cy="2382441"/>
          </a:xfrm>
          <a:prstGeom prst="rect">
            <a:avLst/>
          </a:prstGeom>
        </p:spPr>
      </p:pic>
    </p:spTree>
    <p:extLst>
      <p:ext uri="{BB962C8B-B14F-4D97-AF65-F5344CB8AC3E}">
        <p14:creationId xmlns:p14="http://schemas.microsoft.com/office/powerpoint/2010/main" val="709365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5072</TotalTime>
  <Words>256</Words>
  <Application>Microsoft Macintosh PowerPoint</Application>
  <PresentationFormat>Widescreen</PresentationFormat>
  <Paragraphs>38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Yas Mann</dc:creator>
  <cp:lastModifiedBy>Yas Mann</cp:lastModifiedBy>
  <cp:revision>89</cp:revision>
  <cp:lastPrinted>2025-12-16T18:23:47Z</cp:lastPrinted>
  <dcterms:created xsi:type="dcterms:W3CDTF">2025-08-19T18:11:59Z</dcterms:created>
  <dcterms:modified xsi:type="dcterms:W3CDTF">2026-04-28T18:31:37Z</dcterms:modified>
</cp:coreProperties>
</file>