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91" r:id="rId2"/>
    <p:sldId id="506" r:id="rId3"/>
    <p:sldId id="507" r:id="rId4"/>
    <p:sldId id="508" r:id="rId5"/>
    <p:sldId id="509" r:id="rId6"/>
    <p:sldId id="510" r:id="rId7"/>
    <p:sldId id="511" r:id="rId8"/>
    <p:sldId id="512" r:id="rId9"/>
    <p:sldId id="513" r:id="rId10"/>
    <p:sldId id="515" r:id="rId11"/>
    <p:sldId id="514" r:id="rId12"/>
    <p:sldId id="517" r:id="rId13"/>
    <p:sldId id="516" r:id="rId14"/>
    <p:sldId id="518" r:id="rId15"/>
    <p:sldId id="519" r:id="rId16"/>
    <p:sldId id="520" r:id="rId17"/>
    <p:sldId id="521" r:id="rId18"/>
    <p:sldId id="522" r:id="rId19"/>
    <p:sldId id="523" r:id="rId20"/>
    <p:sldId id="52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93"/>
    <p:restoredTop sz="94606"/>
  </p:normalViewPr>
  <p:slideViewPr>
    <p:cSldViewPr snapToGrid="0">
      <p:cViewPr>
        <p:scale>
          <a:sx n="60" d="100"/>
          <a:sy n="60" d="100"/>
        </p:scale>
        <p:origin x="752" y="1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A0E1C-71A9-5167-4501-2520EC013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F7DAC9-B56A-E13A-08A0-EAE322046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8D5FA-CE3F-F38D-9166-A9940F299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C20E6-68DD-B91F-8C88-1A8796415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3ECD1-878B-B17A-612E-80EAD4540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8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79E05-0923-1811-C490-CC2A4AFB5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6E1A5B-BA45-D6A0-F8F0-9874BEE13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9E9DB-3665-05CF-53F2-0B8139E8F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0E7AF-313F-3B3A-2496-DCD4149A3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3193B-D08C-B5A1-F4EB-3E0106A0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03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D99019-E69F-583F-2F9F-F9C5F7CB8E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3D7F8F-901B-04C7-3A9E-C0F90BB0DB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1B73E-44F5-7AE6-9BB1-12434CBAD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AA04E-A617-3E75-B788-F1A4279C3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54A40-98C7-10D3-3ED6-6D2946CFF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5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8C90-8943-8E6A-87E1-9DA3E7D0E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3B6B5-9D38-B2AD-4AA3-228E31E84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B15AE-E6BA-F275-FFAD-90D73B5FC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7B0F-4A89-15F2-8BA7-75812A596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7B606-AF0F-65D4-906F-CB6B95C97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6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D3BFD-E4C9-B174-BC32-523C19E29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37160-272C-9ADE-8202-B48D4E260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D4E3A-31BA-1A8B-5AD6-1430E085F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234EF-009C-D68C-7C6C-C30AD9E8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81230-895F-F852-1E49-43BE3ED0E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1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4BE0A-27B2-C196-28F5-C893942E4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43E50-6364-461B-4DBE-45215C866D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2ADD0-A0ED-C95C-9B6D-0DC366695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428F7-FF29-794F-262B-6A5991639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7C99F1-4CC2-2905-EDA0-B3F45F689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8ADBB-B7E9-06B6-EC1C-24F6724DE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2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A5FE6-F4AD-794A-7BDB-DC7742BD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FE8C7-CDCE-4B5F-0B85-705B983D5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BA8772-ED67-8FC0-2C8F-353D794A6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D9DB0B-2220-D60F-80DD-11C98C370B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14293B-651B-375A-47CC-C87803168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64742B-5082-020A-CE90-F0604A5B3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AA1F57-4394-4FB7-0C23-249473C3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54482E-0D7D-4056-6594-804027EF9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6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B00A-B766-96EA-BBAF-E67EB70D2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8DA4AF-AC52-3BB7-2E87-4A83ED8D8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CACA9C-0E5B-2696-E561-D2F2520C2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18C20-BA29-928F-676F-DB3287B03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6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90DEB4-00F4-FF6B-37CB-634B44CF5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0759AB-3581-5962-AA29-22AF57F2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D1DEC-1EC2-0314-2E6C-D9C575E8D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C7515-4102-2A45-D537-EE868E772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D28BD-7444-C66A-F69A-EF9C4EEA2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59DE2-E203-751B-4A3D-36B050DBA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82F34-5B29-B1ED-B50A-05C99DB2B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6DCAC4-6309-1DE7-3D48-D61332C1D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CEDFF-9FBC-14E6-B4C4-B35C08CBB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7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D6C22-C919-0C09-7383-1DA4863F0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4608F8-EAF5-BC4D-03B0-28ACA4C99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96C450-11D4-5876-7F05-ABDD923BF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E0DA6-D145-4C88-9366-7699D172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CDD07-CA11-5E2F-8451-A424B6A2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97356-A12D-8339-E9BE-D827F1642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7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B8FD7F-7798-A4C3-397C-968D7DB2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796F3-0B4D-8A34-8EE3-CC3B2AE36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072C1-9169-089F-91B5-E427F0005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0EDD0-D860-6C4C-3B94-3E88D3FF0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9F8C4-666F-C1BF-AC13-0D89AFDF9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7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D847A0-4A81-262D-F907-A05196275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>
            <a:extLst>
              <a:ext uri="{FF2B5EF4-FFF2-40B4-BE49-F238E27FC236}">
                <a16:creationId xmlns:a16="http://schemas.microsoft.com/office/drawing/2014/main" id="{3D60BFC6-A836-6BE4-BC36-89DE786CCCAA}"/>
              </a:ext>
            </a:extLst>
          </p:cNvPr>
          <p:cNvSpPr txBox="1"/>
          <p:nvPr/>
        </p:nvSpPr>
        <p:spPr>
          <a:xfrm>
            <a:off x="1201678" y="2448151"/>
            <a:ext cx="9788643" cy="8003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4000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KINDERGARTEN PRACTICE QUESTIONS </a:t>
            </a:r>
          </a:p>
          <a:p>
            <a:pPr algn="ctr"/>
            <a:r>
              <a:rPr lang="en-CA" sz="6000" b="1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MEASUREMENT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F1AE37F-008D-6CB6-9A11-3B5696DF3F92}"/>
              </a:ext>
            </a:extLst>
          </p:cNvPr>
          <p:cNvGrpSpPr/>
          <p:nvPr/>
        </p:nvGrpSpPr>
        <p:grpSpPr>
          <a:xfrm>
            <a:off x="271077" y="91715"/>
            <a:ext cx="4920331" cy="1422087"/>
            <a:chOff x="2430532" y="761755"/>
            <a:chExt cx="6267545" cy="2222462"/>
          </a:xfrm>
        </p:grpSpPr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ABDC16EB-4683-B711-B88D-4323416EC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9" r="75903" b="47306"/>
            <a:stretch>
              <a:fillRect/>
            </a:stretch>
          </p:blipFill>
          <p:spPr>
            <a:xfrm>
              <a:off x="2430532" y="761755"/>
              <a:ext cx="1895764" cy="222246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7BD507BF-25A7-B39C-0C41-4FD6FF3B5A28}"/>
                </a:ext>
              </a:extLst>
            </p:cNvPr>
            <p:cNvSpPr txBox="1"/>
            <p:nvPr/>
          </p:nvSpPr>
          <p:spPr>
            <a:xfrm>
              <a:off x="4330716" y="2139177"/>
              <a:ext cx="4362939" cy="8003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2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EF1E88EB-0C84-75B5-658B-FC353DE7E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3285" t="37318" r="5666" b="51187"/>
            <a:stretch>
              <a:fillRect/>
            </a:stretch>
          </p:blipFill>
          <p:spPr>
            <a:xfrm>
              <a:off x="4326296" y="1472798"/>
              <a:ext cx="4371781" cy="800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609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ED67EA-AEC7-F01D-6BA2-BD55CFE8D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>
            <a:extLst>
              <a:ext uri="{FF2B5EF4-FFF2-40B4-BE49-F238E27FC236}">
                <a16:creationId xmlns:a16="http://schemas.microsoft.com/office/drawing/2014/main" id="{E49C8179-14AC-9624-86BF-F7486236BFFB}"/>
              </a:ext>
            </a:extLst>
          </p:cNvPr>
          <p:cNvSpPr txBox="1"/>
          <p:nvPr/>
        </p:nvSpPr>
        <p:spPr>
          <a:xfrm>
            <a:off x="1201678" y="2448151"/>
            <a:ext cx="9788643" cy="8003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4000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KINDERGARTEN PRACTICE QUESTIONS </a:t>
            </a:r>
          </a:p>
          <a:p>
            <a:pPr algn="ctr"/>
            <a:r>
              <a:rPr lang="en-CA" sz="6000" b="1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GEOMETRY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D089244-BA6E-2F17-CDF7-7B3AC7D666A5}"/>
              </a:ext>
            </a:extLst>
          </p:cNvPr>
          <p:cNvGrpSpPr/>
          <p:nvPr/>
        </p:nvGrpSpPr>
        <p:grpSpPr>
          <a:xfrm>
            <a:off x="271077" y="91715"/>
            <a:ext cx="4920331" cy="1422087"/>
            <a:chOff x="2430532" y="761755"/>
            <a:chExt cx="6267545" cy="2222462"/>
          </a:xfrm>
        </p:grpSpPr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59E52C10-8D95-DA50-3C02-983E8CF13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9" r="75903" b="47306"/>
            <a:stretch>
              <a:fillRect/>
            </a:stretch>
          </p:blipFill>
          <p:spPr>
            <a:xfrm>
              <a:off x="2430532" y="761755"/>
              <a:ext cx="1895764" cy="222246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256AF0C3-AA1A-DA40-9BB0-65814BAFDCE3}"/>
                </a:ext>
              </a:extLst>
            </p:cNvPr>
            <p:cNvSpPr txBox="1"/>
            <p:nvPr/>
          </p:nvSpPr>
          <p:spPr>
            <a:xfrm>
              <a:off x="4330716" y="2139177"/>
              <a:ext cx="4362939" cy="8003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2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C87D2D33-3FD0-1CF2-244A-C7E0F9CD5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3285" t="37318" r="5666" b="51187"/>
            <a:stretch>
              <a:fillRect/>
            </a:stretch>
          </p:blipFill>
          <p:spPr>
            <a:xfrm>
              <a:off x="4326296" y="1472798"/>
              <a:ext cx="4371781" cy="800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2366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BF34D-C355-5F4F-C2B1-CFB6C6BE4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5AC99A3-566D-725E-3915-81E266BEE25A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23B43D3-1110-BE6F-2D78-D50DBD32B956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BA17084D-9BA8-0ECC-DC4D-1FCE7A08A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659C6724-953B-1012-D003-CA4E57D4C936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EAA2BE2C-0C40-43F3-06A6-BC813D9A1743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GEOMETRY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E1591004-70C4-A30A-EFD6-ECB4AE689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09" y="1679990"/>
            <a:ext cx="1108849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1. Complete the chart for each shape (add more shapes for students ready for them - pentagon, hexagon, rhombus, oval/ellipse, kite, trapezoid,...)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048206-50EF-1FDA-4796-78B7B07BC9D3}"/>
              </a:ext>
            </a:extLst>
          </p:cNvPr>
          <p:cNvSpPr txBox="1"/>
          <p:nvPr/>
        </p:nvSpPr>
        <p:spPr>
          <a:xfrm>
            <a:off x="3035596" y="3249650"/>
            <a:ext cx="6113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E6B84A-91A6-7DAF-536F-F9A0987C0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09" y="3249650"/>
            <a:ext cx="9715205" cy="323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97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507A4-1A4D-9EB2-5428-DE75A7B60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09AAC34-E9E6-A44F-9D6B-E216F40C22D4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9AF6C7-904F-1151-2014-8462F0E3C53A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605A2F32-1EDB-F1A8-8EF7-E66DD8D62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266A626C-7ABC-9998-8C1E-B8748C2FB37A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6F79F46E-D0FB-DA9A-E708-1A4B0AAC764D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GEOMETRY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B237BF48-8E62-1838-13CD-C116004AD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09" y="1679990"/>
            <a:ext cx="1108849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1. Complete the chart for each shape (add more shapes for students ready for them - pentagon, hexagon, rhombus, oval/ellipse, kite, trapezoid,...)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FC4FAD-B407-6731-4645-59C1C4D98337}"/>
              </a:ext>
            </a:extLst>
          </p:cNvPr>
          <p:cNvSpPr txBox="1"/>
          <p:nvPr/>
        </p:nvSpPr>
        <p:spPr>
          <a:xfrm>
            <a:off x="3035596" y="3249650"/>
            <a:ext cx="6113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D208AC-749A-4DE1-3804-59B4DCCC7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97" y="3249650"/>
            <a:ext cx="10247381" cy="340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59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79DE7-B998-7B98-0801-BDA9CDA5E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E8997C9-DEA3-C001-7C8E-ED9FD8207456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FCD9085-2337-3425-8C83-65D5876B12C1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D8C80A19-9051-BE69-584A-9F15720D3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60DDE824-9473-A2A4-E114-0E24BE2B711E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3766396C-018A-62B5-0E31-AFACF702DBAC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GEOMETRY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13CD18ED-A9AB-77B7-5390-9BA41903E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09" y="1679990"/>
            <a:ext cx="1108849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1. Complete the chart for each shape (add more shapes for students ready for them - pentagon, hexagon, rhombus, oval/ellipse, kite, trapezoid,...)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8725A3-5C5F-8676-3235-5AAAF36A33FD}"/>
              </a:ext>
            </a:extLst>
          </p:cNvPr>
          <p:cNvSpPr txBox="1"/>
          <p:nvPr/>
        </p:nvSpPr>
        <p:spPr>
          <a:xfrm>
            <a:off x="3035596" y="3249650"/>
            <a:ext cx="6113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9DAF73-D8D3-B1C1-86CD-B362E0220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82" y="3249650"/>
            <a:ext cx="10057662" cy="336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41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9234D-37D1-8F3C-C54B-6289A8715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86A55F0-DBE3-B0C3-230A-CB560E61E30A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3EA148A-69BB-95DF-B5CF-F2D31F8A37B7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46E7448C-D773-CB84-AF21-28888A375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34D78A89-85A6-CD85-5BA8-AD7FB71CFF33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A3510A40-4DB9-93F8-2377-0A2C9E7055AB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GEOMETRY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50F381D7-966C-ED65-4FF1-677B94192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09" y="1679990"/>
            <a:ext cx="1108849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1. Complete the chart for each shape (add more shapes for students ready for them - pentagon, hexagon, rhombus, oval/ellipse, kite, trapezoid,...)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D29495-6C72-D1B2-4570-7F31770FDE90}"/>
              </a:ext>
            </a:extLst>
          </p:cNvPr>
          <p:cNvSpPr txBox="1"/>
          <p:nvPr/>
        </p:nvSpPr>
        <p:spPr>
          <a:xfrm>
            <a:off x="3035596" y="3249650"/>
            <a:ext cx="6113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B6879F-6F4B-1E18-E2A1-54C058297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47" y="3189426"/>
            <a:ext cx="10329973" cy="340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48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42342-4F86-56A5-D982-A777C3931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C1BC6B9-A3E6-E184-4AFA-C911A89EBEA8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BCA1F1B-5511-2F0B-7331-024A976D49DF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90FED4D1-BEF8-86DA-D30A-F620C50A5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16C50D34-A663-0132-ECDA-CC09ED0BA201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F91C5C46-9198-0B41-7B50-F6987481F690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GEOMETRY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283E8FAF-195F-7F1D-56CC-A69A35FC8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09" y="1926211"/>
            <a:ext cx="1108849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2. Choose a shape from the chart in question 1. Where do you see it in the classroom?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3E71B3-14D5-1BBB-11D7-E8116615CD14}"/>
              </a:ext>
            </a:extLst>
          </p:cNvPr>
          <p:cNvSpPr txBox="1"/>
          <p:nvPr/>
        </p:nvSpPr>
        <p:spPr>
          <a:xfrm>
            <a:off x="3035596" y="3249650"/>
            <a:ext cx="6113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747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B9A4E-49E4-3F6F-8B0A-6C5660BB2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9D8FD8B-2370-61C4-87B5-E84480AD3159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6A11EF4-C970-A174-9A05-CF87B5B5724B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4B12F7B3-0218-F21B-2C5C-83E77EB53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27CC8331-D964-1E16-B274-79540F0BFCC7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E352051E-DD85-1033-0300-EB81CE053CA8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GEOMETRY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EB318415-FF7D-A42F-E725-033E574BB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21" y="2008364"/>
            <a:ext cx="574626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3. Look at the following image. </a:t>
            </a:r>
          </a:p>
          <a:p>
            <a:r>
              <a:rPr lang="en-CA" sz="3200" dirty="0"/>
              <a:t>Which shapes are similar? Which shapes are different?</a:t>
            </a:r>
          </a:p>
          <a:p>
            <a:endParaRPr lang="en-CA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620046-8762-BAC3-6C74-605637F03F7E}"/>
              </a:ext>
            </a:extLst>
          </p:cNvPr>
          <p:cNvSpPr txBox="1"/>
          <p:nvPr/>
        </p:nvSpPr>
        <p:spPr>
          <a:xfrm>
            <a:off x="3035596" y="3249650"/>
            <a:ext cx="6113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0C5E0EF-B24E-A385-DC84-00763A277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160" y="1541033"/>
            <a:ext cx="5174631" cy="51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522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2247B-F34F-CD5C-EF23-7C189ED1A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916B0A0-902B-801A-A765-8C5D217D84E6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AFDEC08-4971-9079-165C-252F1BC57B5B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FFD8B3BE-C5A7-F2FC-04CB-342C0364D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6DA5A316-E756-B2AA-935F-770745F79B5C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C9784224-2CE3-0FF9-F3A0-AF86E623B7C3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GEOMETRY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B8E46538-4668-D175-BAD1-9649C6629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09" y="1585561"/>
            <a:ext cx="1108849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4. Tell me one thing about each of these objects (use a class set of geometric solids, they do not need to know the name for all of the solids):</a:t>
            </a:r>
          </a:p>
          <a:p>
            <a:pPr marL="457200" indent="-457200">
              <a:buFont typeface="+mj-lt"/>
              <a:buAutoNum type="alphaLcParenR"/>
            </a:pPr>
            <a:r>
              <a:rPr lang="en-CA" sz="3200" dirty="0"/>
              <a:t>Pyramid</a:t>
            </a:r>
          </a:p>
          <a:p>
            <a:pPr marL="457200" indent="-457200">
              <a:buFont typeface="+mj-lt"/>
              <a:buAutoNum type="alphaLcParenR"/>
            </a:pPr>
            <a:r>
              <a:rPr lang="en-CA" sz="3200" dirty="0"/>
              <a:t>Cube</a:t>
            </a:r>
          </a:p>
          <a:p>
            <a:pPr marL="457200" indent="-457200">
              <a:buFont typeface="+mj-lt"/>
              <a:buAutoNum type="alphaLcParenR"/>
            </a:pPr>
            <a:r>
              <a:rPr lang="en-CA" sz="3200" dirty="0"/>
              <a:t>Rectangular Prism</a:t>
            </a:r>
          </a:p>
          <a:p>
            <a:pPr marL="457200" indent="-457200">
              <a:buFont typeface="+mj-lt"/>
              <a:buAutoNum type="alphaLcParenR"/>
            </a:pPr>
            <a:r>
              <a:rPr lang="en-CA" sz="3200" dirty="0"/>
              <a:t>Sphere</a:t>
            </a:r>
          </a:p>
          <a:p>
            <a:pPr marL="457200" indent="-457200">
              <a:buFont typeface="+mj-lt"/>
              <a:buAutoNum type="alphaLcParenR"/>
            </a:pPr>
            <a:r>
              <a:rPr lang="en-CA" sz="3200" dirty="0"/>
              <a:t>Cylinder</a:t>
            </a:r>
          </a:p>
          <a:p>
            <a:pPr marL="457200" indent="-457200">
              <a:buFont typeface="+mj-lt"/>
              <a:buAutoNum type="alphaLcParenR"/>
            </a:pPr>
            <a:r>
              <a:rPr lang="en-CA" sz="3200" dirty="0"/>
              <a:t>Triangular prism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D5565B-48F1-539E-5E12-3BC1BE6E0E36}"/>
              </a:ext>
            </a:extLst>
          </p:cNvPr>
          <p:cNvSpPr txBox="1"/>
          <p:nvPr/>
        </p:nvSpPr>
        <p:spPr>
          <a:xfrm>
            <a:off x="3035596" y="3249650"/>
            <a:ext cx="6113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981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F4D7E-7D5C-00EA-CDA9-73E77670A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73CA387-D799-3C3A-0B60-559F18806F5E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5608CD-963D-063C-11C9-80883C03E975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F43E5BAD-5C32-71D4-7150-7A85898E6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2AA58273-B2D7-7A7A-CDAC-EBE66D1CDFBD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65C50FCF-521B-AA85-C59F-5E7978A6C612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GEOMETRY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OPEN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1617FFAB-80A9-4745-0685-E80EA8690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09" y="1852841"/>
            <a:ext cx="1108849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5. Cut this rectangle into two pieces. (Provide rectangles and scissors)</a:t>
            </a:r>
          </a:p>
          <a:p>
            <a:r>
              <a:rPr lang="en-CA" sz="3200" dirty="0"/>
              <a:t>What can you tell me about the pieces you cut?</a:t>
            </a:r>
          </a:p>
          <a:p>
            <a:endParaRPr lang="en-CA" sz="3200" dirty="0"/>
          </a:p>
          <a:p>
            <a:endParaRPr lang="en-CA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2572E8-CF21-4969-8110-E6132BB57E3A}"/>
              </a:ext>
            </a:extLst>
          </p:cNvPr>
          <p:cNvSpPr txBox="1"/>
          <p:nvPr/>
        </p:nvSpPr>
        <p:spPr>
          <a:xfrm>
            <a:off x="3035596" y="3249650"/>
            <a:ext cx="6113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24EF29-268F-0BC9-2828-E5499A702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98" y="3429000"/>
            <a:ext cx="6110400" cy="259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29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B0D4F-719F-791E-FF4C-3117AA273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3D6E814-DDF1-D10F-4FA7-1D2EFEC2BE5F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536F27-125E-6F4A-59F4-06CD7404E4D5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B5E9EDAA-42D2-2CB0-B8D9-B4C8EA470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6AD8CAA5-D696-BD8F-5B41-D7096F84AE59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8BE03E78-E99C-C29B-BB2C-2392C70A4E08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GEOMETRY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OPEN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32F1FDE4-7F9B-B2CF-C324-6D29910B0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09" y="2054531"/>
            <a:ext cx="7099917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6. Choose 2 or more shapes from your tangram set. </a:t>
            </a:r>
          </a:p>
          <a:p>
            <a:r>
              <a:rPr lang="en-CA" sz="3200" dirty="0"/>
              <a:t>Put them together to form a new shape. </a:t>
            </a:r>
          </a:p>
          <a:p>
            <a:r>
              <a:rPr lang="en-CA" sz="3200" dirty="0"/>
              <a:t>Draw (or trace) the shape. </a:t>
            </a:r>
          </a:p>
          <a:p>
            <a:r>
              <a:rPr lang="en-CA" sz="3200" dirty="0"/>
              <a:t>How many sides does it have?</a:t>
            </a:r>
          </a:p>
          <a:p>
            <a:endParaRPr lang="en-CA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3E0464-949A-F157-3D41-A16B782DF1CA}"/>
              </a:ext>
            </a:extLst>
          </p:cNvPr>
          <p:cNvSpPr txBox="1"/>
          <p:nvPr/>
        </p:nvSpPr>
        <p:spPr>
          <a:xfrm>
            <a:off x="3035596" y="3249650"/>
            <a:ext cx="6113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86E5F8-49DF-ED52-833D-733198AE9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126" y="1701600"/>
            <a:ext cx="4158656" cy="446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615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F37CC-9A25-A797-C164-2F0CFEC18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DF0FAF7-AE20-A474-7A35-EABE064AA3C0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D644E0A-698F-932D-4D14-6A5E7F8D6B9E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3BCA0515-49E3-30FF-5192-7391D9519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D95625DF-A1D8-3209-0D52-05785B7A205F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4481E773-2817-1C0F-C443-5291315C81A5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MEASUREMENT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335C0892-545F-B1E3-1FBF-099EB2FE0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852841"/>
            <a:ext cx="1153281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1. Use linking cubes or </a:t>
            </a:r>
            <a:r>
              <a:rPr lang="en-CA" sz="3200" dirty="0" err="1"/>
              <a:t>Unifix</a:t>
            </a:r>
            <a:r>
              <a:rPr lang="en-CA" sz="3200" dirty="0"/>
              <a:t> cubes to measure how long (from head to tail) this alligator is (number of blocks).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878CC758-889C-9EE9-2CEC-AC5BD5ECA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0" b="25582"/>
          <a:stretch>
            <a:fillRect/>
          </a:stretch>
        </p:blipFill>
        <p:spPr bwMode="auto">
          <a:xfrm>
            <a:off x="757164" y="3041701"/>
            <a:ext cx="7344845" cy="278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359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8E23E-6D07-AB05-7BAE-521FDD9AC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30A1C1A-9F79-8F1C-71C6-B8BEE11D848B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B352E8B-A8B5-9FF9-0BD4-C692DA361135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2EC21E14-DB5A-883D-1BD2-81D345C02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CCBAEE81-66AB-3637-15CA-250473582B42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783E4FA4-A185-A868-49C9-02BF64A30862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GEOMETRY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OPEN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3FD08744-0268-F858-58C1-7F19CFADC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09" y="2054531"/>
            <a:ext cx="1108849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7. How many different types of shapes with 4 sides can you draw?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C765C1-92E1-8D62-B268-A936FE361480}"/>
              </a:ext>
            </a:extLst>
          </p:cNvPr>
          <p:cNvSpPr txBox="1"/>
          <p:nvPr/>
        </p:nvSpPr>
        <p:spPr>
          <a:xfrm>
            <a:off x="3035596" y="3249650"/>
            <a:ext cx="6113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277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8696C-78CC-9FD0-72B4-A06D29799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3E73E02-BD6C-C91D-93F9-41650A1464E1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75EDE7A-089C-EA3E-86FA-ECE6B3BC5E24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65D293FC-1197-0784-E6A6-20BE8AB5F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F72EE5E1-FC70-3D12-91E3-83CB8F31755B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66CE1005-85AD-2601-7061-40F3EFAAA41E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MEASUREMENT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1AFF6CB6-536F-699B-FA35-4734595F4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725251"/>
            <a:ext cx="1153281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2. Without measuring, how many cubes long do you think the length of this pencil is?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6AE3523-8417-907D-07B1-1A25214BB2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470304"/>
              </p:ext>
            </p:extLst>
          </p:nvPr>
        </p:nvGraphicFramePr>
        <p:xfrm>
          <a:off x="668941" y="2942316"/>
          <a:ext cx="10854117" cy="3492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8039">
                  <a:extLst>
                    <a:ext uri="{9D8B030D-6E8A-4147-A177-3AD203B41FA5}">
                      <a16:colId xmlns:a16="http://schemas.microsoft.com/office/drawing/2014/main" val="126372994"/>
                    </a:ext>
                  </a:extLst>
                </a:gridCol>
                <a:gridCol w="3618039">
                  <a:extLst>
                    <a:ext uri="{9D8B030D-6E8A-4147-A177-3AD203B41FA5}">
                      <a16:colId xmlns:a16="http://schemas.microsoft.com/office/drawing/2014/main" val="3411997453"/>
                    </a:ext>
                  </a:extLst>
                </a:gridCol>
                <a:gridCol w="3618039">
                  <a:extLst>
                    <a:ext uri="{9D8B030D-6E8A-4147-A177-3AD203B41FA5}">
                      <a16:colId xmlns:a16="http://schemas.microsoft.com/office/drawing/2014/main" val="1746190325"/>
                    </a:ext>
                  </a:extLst>
                </a:gridCol>
              </a:tblGrid>
              <a:tr h="349248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Smallest possible length (fewest cubes)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My estimate for length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Biggest possible length (most cubes)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982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705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92AB8-4799-6D22-48F2-1D4EBE5EE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853F020-9D66-3DEF-C2C6-C4A8F39D55F3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D7D39D8-6CF2-625E-0D53-CB68A991D0AE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E142F1B2-B3FF-1F39-83B7-975186D33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05495ECA-9349-47B6-1205-71EA0A293D02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53D736C2-E555-E6F0-B3A0-2A821578AEF2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MEASUREMENT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AABC05C8-2FD6-F8D0-67B2-C1E0A0C5D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26" y="2029691"/>
            <a:ext cx="353891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3. Which pencil is longer?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29A383-BADE-7DD5-CB7B-3422CB8F5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443" y="2131820"/>
            <a:ext cx="7595929" cy="207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B3C1BE1-65C3-0550-A414-0E0F833A6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518" y="4471188"/>
            <a:ext cx="8961273" cy="167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174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4F26A-17B8-A2F8-CA6C-3511E465F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FA27329-76CD-A23C-BB9D-17C672D17F1B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4054ED0-B183-5D3E-EF25-F785A0926597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FE28F64D-8BCB-2ADD-2ABF-48BA99E64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CFFB3204-868D-7039-0755-7B17A46627E4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67D67975-EC73-B926-B99C-C24FE199DA4D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MEASUREMENT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44D3CECB-93A9-16D6-7326-77216D860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753" y="1931422"/>
            <a:ext cx="1108849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4. Which box would hold less water?</a:t>
            </a:r>
          </a:p>
          <a:p>
            <a:endParaRPr lang="en-CA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7C7129-92CD-5AC2-EDB2-6903539706E5}"/>
              </a:ext>
            </a:extLst>
          </p:cNvPr>
          <p:cNvSpPr txBox="1"/>
          <p:nvPr/>
        </p:nvSpPr>
        <p:spPr>
          <a:xfrm>
            <a:off x="3035596" y="3249650"/>
            <a:ext cx="6113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D92E6C-788D-B944-9787-43B54BAE9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49" y="2663406"/>
            <a:ext cx="8286872" cy="278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43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697BC-3AE1-4775-0477-9F2221607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A3D7FE7-361D-D7B9-AE86-222A7C530573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4A295FA-B3E5-834B-44A9-ED1F22C59C20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D796191A-EE62-08CE-B4AC-78A87CB77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E6B6CCD2-1E86-74BB-E2BA-8CFF7CD7DECB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9D648C1A-2A12-29B5-2167-7046B045D1FC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MEASUREMENT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OPEN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78B8EC84-CD1E-F044-AFF4-62676AF00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09" y="1852841"/>
            <a:ext cx="1108849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5. Get a partner, and cut a piece of string (the string lengths should be different for each partner).</a:t>
            </a:r>
          </a:p>
          <a:p>
            <a:pPr marL="457200" indent="-457200">
              <a:buFont typeface="+mj-lt"/>
              <a:buAutoNum type="alphaLcParenR"/>
            </a:pPr>
            <a:r>
              <a:rPr lang="en-CA" sz="3200" dirty="0"/>
              <a:t>Each partner use the string to measure how tall a (book shelf, chair, desk, table,...) is.</a:t>
            </a:r>
          </a:p>
          <a:p>
            <a:pPr marL="457200" indent="-457200">
              <a:buFont typeface="+mj-lt"/>
              <a:buAutoNum type="alphaLcParenR"/>
            </a:pPr>
            <a:r>
              <a:rPr lang="en-CA" sz="3200" dirty="0"/>
              <a:t>Why did you get different numbers?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07E689-7813-5801-9023-DF936C51EA1C}"/>
              </a:ext>
            </a:extLst>
          </p:cNvPr>
          <p:cNvSpPr txBox="1"/>
          <p:nvPr/>
        </p:nvSpPr>
        <p:spPr>
          <a:xfrm>
            <a:off x="3035596" y="3249650"/>
            <a:ext cx="6113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757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7C80E-D98F-04D1-570D-295E1EEB7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C5EB802-EC0E-E7F5-F6AB-814325EEFCF9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749B898-7085-A7E5-AD29-E302AE4D7EF4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EB0BD5FF-0123-07A7-746C-0EEC60AFF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5D92FB54-C4AF-5D6E-60E6-E1D4706CBA10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7868C49E-65DA-1B6A-1445-9505D5A59EB1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MEASUREMENT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OPEN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6FD7EFA2-FB62-1BF4-88A3-9D4340E52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09" y="2049323"/>
            <a:ext cx="1108849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6. Using a part of your body (length of a finger, fingertip to elbow, width of a hand) estimate the width of your desk.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CD7A3F-26F4-FB3E-052E-F228B143B075}"/>
              </a:ext>
            </a:extLst>
          </p:cNvPr>
          <p:cNvSpPr txBox="1"/>
          <p:nvPr/>
        </p:nvSpPr>
        <p:spPr>
          <a:xfrm>
            <a:off x="3035596" y="3249650"/>
            <a:ext cx="6113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073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22D78-6120-8623-29DA-4661CFAE9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4F1545F-83DD-905F-7CAF-470A854471AD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1C656CB-CC5B-EA81-D96A-01C88B139343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88BF4EF9-2DAC-5D1C-B578-DFA8F4283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985160B2-23A7-6686-9512-C02C1D7BEB00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8CB288F2-0068-1BA5-7CA3-C9EA6180AEDB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MEASUREMENT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OPEN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ED4E15BE-64A4-AE29-9C54-55B18BBBF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09" y="2295545"/>
            <a:ext cx="110884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7. Find a person in class whose foot is longer than yours.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EC7AE3-D547-7427-9641-C295510DE101}"/>
              </a:ext>
            </a:extLst>
          </p:cNvPr>
          <p:cNvSpPr txBox="1"/>
          <p:nvPr/>
        </p:nvSpPr>
        <p:spPr>
          <a:xfrm>
            <a:off x="3035596" y="3249650"/>
            <a:ext cx="6113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09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18167-D6A6-C790-3CEE-5F96DCD1A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607F231-0CC3-A772-A950-97B286AFB759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57CE0B2-4BCC-5D26-3533-BFC180A4FE2B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C2F360EE-04FE-F9A7-2899-4F878C1AF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762FFD9C-66C7-FA06-3E34-72EE108AD364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A93A0A50-B1B2-AEC3-F1C4-F7344741D758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MEASUREMENT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OPEN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46B11545-33F6-BEE4-16A3-F6D03A889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09" y="2049323"/>
            <a:ext cx="1108849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8. Use a piece of string or rope to help you figure out about how far it is around a tree.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AF93F2-C4EB-6CD8-9D3F-75783E66484B}"/>
              </a:ext>
            </a:extLst>
          </p:cNvPr>
          <p:cNvSpPr txBox="1"/>
          <p:nvPr/>
        </p:nvSpPr>
        <p:spPr>
          <a:xfrm>
            <a:off x="3035596" y="3249650"/>
            <a:ext cx="6113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72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5039</TotalTime>
  <Words>624</Words>
  <Application>Microsoft Macintosh PowerPoint</Application>
  <PresentationFormat>Widescreen</PresentationFormat>
  <Paragraphs>94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Yas Mann</dc:creator>
  <cp:lastModifiedBy>Yas Mann</cp:lastModifiedBy>
  <cp:revision>81</cp:revision>
  <cp:lastPrinted>2025-12-16T18:23:47Z</cp:lastPrinted>
  <dcterms:created xsi:type="dcterms:W3CDTF">2025-08-19T18:11:59Z</dcterms:created>
  <dcterms:modified xsi:type="dcterms:W3CDTF">2026-04-28T17:58:09Z</dcterms:modified>
</cp:coreProperties>
</file>