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91" r:id="rId2"/>
    <p:sldId id="506" r:id="rId3"/>
    <p:sldId id="507" r:id="rId4"/>
    <p:sldId id="508" r:id="rId5"/>
    <p:sldId id="509" r:id="rId6"/>
    <p:sldId id="510" r:id="rId7"/>
    <p:sldId id="511" r:id="rId8"/>
    <p:sldId id="514" r:id="rId9"/>
    <p:sldId id="512" r:id="rId10"/>
    <p:sldId id="513" r:id="rId11"/>
    <p:sldId id="516" r:id="rId12"/>
    <p:sldId id="515" r:id="rId13"/>
    <p:sldId id="517" r:id="rId14"/>
    <p:sldId id="518" r:id="rId15"/>
    <p:sldId id="519" r:id="rId16"/>
    <p:sldId id="520" r:id="rId17"/>
    <p:sldId id="521" r:id="rId18"/>
    <p:sldId id="522" r:id="rId19"/>
    <p:sldId id="523" r:id="rId20"/>
    <p:sldId id="524" r:id="rId21"/>
    <p:sldId id="525" r:id="rId22"/>
    <p:sldId id="526" r:id="rId23"/>
    <p:sldId id="527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493"/>
    <p:restoredTop sz="94606"/>
  </p:normalViewPr>
  <p:slideViewPr>
    <p:cSldViewPr snapToGrid="0">
      <p:cViewPr>
        <p:scale>
          <a:sx n="60" d="100"/>
          <a:sy n="60" d="100"/>
        </p:scale>
        <p:origin x="1960" y="1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A0E1C-71A9-5167-4501-2520EC0131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F7DAC9-B56A-E13A-08A0-EAE322046D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C8D5FA-CE3F-F38D-9166-A9940F299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1C20E6-68DD-B91F-8C88-1A879641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3ECD1-878B-B17A-612E-80EAD4540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48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79E05-0923-1811-C490-CC2A4AFB5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6E1A5B-BA45-D6A0-F8F0-9874BEE13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9E9DB-3665-05CF-53F2-0B8139E8F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0E7AF-313F-3B3A-2496-DCD4149A3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3193B-D08C-B5A1-F4EB-3E0106A05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703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D99019-E69F-583F-2F9F-F9C5F7CB8E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3D7F8F-901B-04C7-3A9E-C0F90BB0DB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1B73E-44F5-7AE6-9BB1-12434CBAD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CAA04E-A617-3E75-B788-F1A4279C3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54A40-98C7-10D3-3ED6-6D2946CFF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057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98C90-8943-8E6A-87E1-9DA3E7D0E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3B6B5-9D38-B2AD-4AA3-228E31E84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B15AE-E6BA-F275-FFAD-90D73B5FC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F7B0F-4A89-15F2-8BA7-75812A596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7B606-AF0F-65D4-906F-CB6B95C97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68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D3BFD-E4C9-B174-BC32-523C19E29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637160-272C-9ADE-8202-B48D4E260E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D4E3A-31BA-1A8B-5AD6-1430E085F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234EF-009C-D68C-7C6C-C30AD9E89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981230-895F-F852-1E49-43BE3ED0E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913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4BE0A-27B2-C196-28F5-C893942E4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43E50-6364-461B-4DBE-45215C866D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A2ADD0-A0ED-C95C-9B6D-0DC3666954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B428F7-FF29-794F-262B-6A5991639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7C99F1-4CC2-2905-EDA0-B3F45F689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8ADBB-B7E9-06B6-EC1C-24F6724DE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325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A5FE6-F4AD-794A-7BDB-DC7742BDA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EFE8C7-CDCE-4B5F-0B85-705B983D5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BA8772-ED67-8FC0-2C8F-353D794A6D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D9DB0B-2220-D60F-80DD-11C98C370B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14293B-651B-375A-47CC-C878031682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64742B-5082-020A-CE90-F0604A5B3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4/28/26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AA1F57-4394-4FB7-0C23-249473C32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54482E-0D7D-4056-6594-804027EF9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368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4B00A-B766-96EA-BBAF-E67EB70D2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8DA4AF-AC52-3BB7-2E87-4A83ED8D8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4/28/26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CACA9C-0E5B-2696-E561-D2F2520C2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E18C20-BA29-928F-676F-DB3287B03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861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90DEB4-00F4-FF6B-37CB-634B44CF5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4/28/26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0759AB-3581-5962-AA29-22AF57F22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D1DEC-1EC2-0314-2E6C-D9C575E8D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6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C7515-4102-2A45-D537-EE868E772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D28BD-7444-C66A-F69A-EF9C4EEA2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159DE2-E203-751B-4A3D-36B050DBA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A82F34-5B29-B1ED-B50A-05C99DB2B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6DCAC4-6309-1DE7-3D48-D61332C1D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3CEDFF-9FBC-14E6-B4C4-B35C08CBB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571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D6C22-C919-0C09-7383-1DA4863F0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4608F8-EAF5-BC4D-03B0-28ACA4C992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96C450-11D4-5876-7F05-ABDD923BFF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1E0DA6-D145-4C88-9366-7699D1721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9FB83-AE5B-3D4C-8588-468573559C52}" type="datetimeFigureOut">
              <a:rPr lang="en-US" smtClean="0"/>
              <a:t>4/28/26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0CDD07-CA11-5E2F-8451-A424B6A2A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97356-A12D-8339-E9BE-D827F1642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77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B8FD7F-7798-A4C3-397C-968D7DB26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2796F3-0B4D-8A34-8EE3-CC3B2AE36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072C1-9169-089F-91B5-E427F00050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A9FB83-AE5B-3D4C-8588-468573559C52}" type="datetimeFigureOut">
              <a:rPr lang="en-US" smtClean="0"/>
              <a:t>4/28/26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0EDD0-D860-6C4C-3B94-3E88D3FF0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79F8C4-666F-C1BF-AC13-0D89AFDF98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6895FC-7136-C44A-81A0-07755FBB13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87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D847A0-4A81-262D-F907-A05196275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">
            <a:extLst>
              <a:ext uri="{FF2B5EF4-FFF2-40B4-BE49-F238E27FC236}">
                <a16:creationId xmlns:a16="http://schemas.microsoft.com/office/drawing/2014/main" id="{3D60BFC6-A836-6BE4-BC36-89DE786CCCAA}"/>
              </a:ext>
            </a:extLst>
          </p:cNvPr>
          <p:cNvSpPr txBox="1"/>
          <p:nvPr/>
        </p:nvSpPr>
        <p:spPr>
          <a:xfrm>
            <a:off x="1201678" y="2448151"/>
            <a:ext cx="9788643" cy="8003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CA" sz="4000" kern="100" dirty="0">
                <a:solidFill>
                  <a:schemeClr val="bg1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KINDERGARTEN PRACTICE QUESTIONS </a:t>
            </a:r>
          </a:p>
          <a:p>
            <a:pPr algn="ctr"/>
            <a:r>
              <a:rPr lang="en-CA" sz="6000" b="1" kern="100" dirty="0">
                <a:solidFill>
                  <a:schemeClr val="bg1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PATTERNS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F1AE37F-008D-6CB6-9A11-3B5696DF3F92}"/>
              </a:ext>
            </a:extLst>
          </p:cNvPr>
          <p:cNvGrpSpPr/>
          <p:nvPr/>
        </p:nvGrpSpPr>
        <p:grpSpPr>
          <a:xfrm>
            <a:off x="271077" y="91715"/>
            <a:ext cx="4920331" cy="1422087"/>
            <a:chOff x="2430532" y="761755"/>
            <a:chExt cx="6267545" cy="2222462"/>
          </a:xfrm>
        </p:grpSpPr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ABDC16EB-4683-B711-B88D-4323416EC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9" r="75903" b="47306"/>
            <a:stretch>
              <a:fillRect/>
            </a:stretch>
          </p:blipFill>
          <p:spPr>
            <a:xfrm>
              <a:off x="2430532" y="761755"/>
              <a:ext cx="1895764" cy="222246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7BD507BF-25A7-B39C-0C41-4FD6FF3B5A28}"/>
                </a:ext>
              </a:extLst>
            </p:cNvPr>
            <p:cNvSpPr txBox="1"/>
            <p:nvPr/>
          </p:nvSpPr>
          <p:spPr>
            <a:xfrm>
              <a:off x="4330716" y="2139177"/>
              <a:ext cx="4362939" cy="80037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20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2" name="Picture 1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EF1E88EB-0C84-75B5-658B-FC353DE7E6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23285" t="37318" r="5666" b="51187"/>
            <a:stretch>
              <a:fillRect/>
            </a:stretch>
          </p:blipFill>
          <p:spPr>
            <a:xfrm>
              <a:off x="4326296" y="1472798"/>
              <a:ext cx="4371781" cy="8003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5609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39C8B3-E2DD-061B-A9EE-3590B1069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CD337E13-87BF-7A1C-FE12-449434398FC0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B1B487D-F763-7B2A-8251-53F09060CC88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8C9DEDD7-DE24-B9C8-4082-5B69F437465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2267B715-1801-4A84-A3FC-DDAEF173418D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1F636533-6DF8-060B-233B-43137C4AED21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KINDERGARTEN PATTERNS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2C2C118E-BB89-B25D-5F6E-F5195F3237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266" y="1975950"/>
            <a:ext cx="10747468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3200" dirty="0"/>
              <a:t>7. Find 10 rocks outside (or use any random objects from counting collections or story workshop, or other loose parts). </a:t>
            </a:r>
          </a:p>
          <a:p>
            <a:r>
              <a:rPr lang="en-CA" sz="3200" dirty="0"/>
              <a:t>Can you sort them into two piles and tell me what rule you used to sort them?</a:t>
            </a:r>
          </a:p>
        </p:txBody>
      </p:sp>
    </p:spTree>
    <p:extLst>
      <p:ext uri="{BB962C8B-B14F-4D97-AF65-F5344CB8AC3E}">
        <p14:creationId xmlns:p14="http://schemas.microsoft.com/office/powerpoint/2010/main" val="458152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822F6B6-AF68-11C5-15C8-51C774A383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2">
            <a:extLst>
              <a:ext uri="{FF2B5EF4-FFF2-40B4-BE49-F238E27FC236}">
                <a16:creationId xmlns:a16="http://schemas.microsoft.com/office/drawing/2014/main" id="{73A2ACB9-4CDB-D083-9E23-260F48319B34}"/>
              </a:ext>
            </a:extLst>
          </p:cNvPr>
          <p:cNvSpPr txBox="1"/>
          <p:nvPr/>
        </p:nvSpPr>
        <p:spPr>
          <a:xfrm>
            <a:off x="1201678" y="2448151"/>
            <a:ext cx="9788643" cy="800375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CA" sz="4000" kern="100" dirty="0">
                <a:solidFill>
                  <a:schemeClr val="bg1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KINDERGARTEN PRACTICE QUESTIONS </a:t>
            </a:r>
          </a:p>
          <a:p>
            <a:pPr algn="ctr"/>
            <a:r>
              <a:rPr lang="en-CA" sz="6000" b="1" kern="100" dirty="0">
                <a:solidFill>
                  <a:schemeClr val="bg1"/>
                </a:solidFill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ALGEBRA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D3D53F3-F36C-5DC3-89B0-94084CB61230}"/>
              </a:ext>
            </a:extLst>
          </p:cNvPr>
          <p:cNvGrpSpPr/>
          <p:nvPr/>
        </p:nvGrpSpPr>
        <p:grpSpPr>
          <a:xfrm>
            <a:off x="271077" y="91715"/>
            <a:ext cx="4920331" cy="1422087"/>
            <a:chOff x="2430532" y="761755"/>
            <a:chExt cx="6267545" cy="2222462"/>
          </a:xfrm>
        </p:grpSpPr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40206417-D053-FAD0-1E70-30740C3C950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9" r="75903" b="47306"/>
            <a:stretch>
              <a:fillRect/>
            </a:stretch>
          </p:blipFill>
          <p:spPr>
            <a:xfrm>
              <a:off x="2430532" y="761755"/>
              <a:ext cx="1895764" cy="222246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945B9D1E-F4D1-D596-4B20-5D998237D8BB}"/>
                </a:ext>
              </a:extLst>
            </p:cNvPr>
            <p:cNvSpPr txBox="1"/>
            <p:nvPr/>
          </p:nvSpPr>
          <p:spPr>
            <a:xfrm>
              <a:off x="4330716" y="2139177"/>
              <a:ext cx="4362939" cy="80037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20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2" name="Picture 1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90F4E088-1FB7-1612-AE70-52ACA79D839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23285" t="37318" r="5666" b="51187"/>
            <a:stretch>
              <a:fillRect/>
            </a:stretch>
          </p:blipFill>
          <p:spPr>
            <a:xfrm>
              <a:off x="4326296" y="1472798"/>
              <a:ext cx="4371781" cy="8003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571342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C51F15-9191-8ED5-BEF4-1C169FC69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FE100B39-D594-AFFC-8962-D246D361F178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2018CB8-C27D-506B-5AB2-CFA85D101538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3D6CDF39-9167-A254-35DC-D206BE8B347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0EB1912D-E098-87C1-CBAD-C402D1104473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4CCF07C5-0DE0-6F45-202E-CF942EBD0D17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KINDERGARTEN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8600AABB-7FA3-8DF3-72FE-6B5E13C86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266" y="1852841"/>
            <a:ext cx="1074746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3200" dirty="0"/>
              <a:t>1. Look at the image below. </a:t>
            </a:r>
          </a:p>
          <a:p>
            <a:r>
              <a:rPr lang="en-CA" sz="3200" dirty="0"/>
              <a:t>How many circles are there? </a:t>
            </a:r>
          </a:p>
          <a:p>
            <a:r>
              <a:rPr lang="en-CA" sz="3200" dirty="0"/>
              <a:t>What would you need to do to change it to 5?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1C76E47-F471-0F6E-07EC-6C181EF8F6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266" y="3519377"/>
            <a:ext cx="6167632" cy="2651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453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036017-EE7F-7210-3126-545D1118A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3F55D2C-2587-7BA5-27D4-BE12D8875781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F93DB92-0CB8-1162-6AE0-B483D1250D38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844C5523-7B91-B8A4-FAA3-845C17CC9A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0A1C24C1-9AEA-6BEF-1E1E-73D7C5F44C4D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8189F0F7-54C4-B300-B300-BD17EE242840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KINDERGARTEN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B97AEB8C-FD3E-6CDF-6CAB-6C0D0F5025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266" y="1852841"/>
            <a:ext cx="1074746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3200" dirty="0"/>
              <a:t>2. Look at the image below. </a:t>
            </a:r>
          </a:p>
          <a:p>
            <a:r>
              <a:rPr lang="en-CA" sz="3200" dirty="0"/>
              <a:t>How many circles are there? </a:t>
            </a:r>
          </a:p>
          <a:p>
            <a:r>
              <a:rPr lang="en-CA" sz="3200" dirty="0"/>
              <a:t>What would you need to do to change it to 3?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FA3925B-15E6-1D85-3FA1-1E1F5C5CB2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266" y="3613016"/>
            <a:ext cx="6890646" cy="1624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9729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6578F3-566B-3CE6-A600-503A2B159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B0335740-F1EA-54FD-F17E-5007C1C2DB30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231DEAE-B303-F05D-E0DB-FE96F32CA1A4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9D1FDCD6-5CC8-75B5-EEA4-5231A0DC26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074FA719-1EC0-00FA-44B5-6674F81A9069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9DB3CABB-4EE8-D21C-21C2-B029075FB810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KINDERGARTEN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0775D9A1-9EE8-BC9C-5A1B-C545C1CBF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266" y="1852841"/>
            <a:ext cx="1074746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3200" dirty="0"/>
              <a:t>3. Look at the image below. </a:t>
            </a:r>
          </a:p>
          <a:p>
            <a:r>
              <a:rPr lang="en-CA" sz="3200" dirty="0"/>
              <a:t>How many circles are there? </a:t>
            </a:r>
          </a:p>
          <a:p>
            <a:r>
              <a:rPr lang="en-CA" sz="3200" dirty="0"/>
              <a:t>What would you need to do to change it to 6?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519E44-BB50-34DA-A23B-A6CCB6DB20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266" y="3422501"/>
            <a:ext cx="6140722" cy="2723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796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AFADFA-F97C-4FE7-1998-E434ABBB7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0B3D2655-207B-270B-1A62-FE9DFB92CA14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BAC0A57-7C56-CB7F-FF67-3A6CEEA84E47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72CEDB69-5ED7-D289-B6B4-6611EFC0E2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E1118C9A-AD6B-5E3B-E63C-8C94BD2B19E2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C54B9B6D-A26B-8A8A-5548-B95D74127FC8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KINDERGARTEN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C4B1BB0C-4861-8ABC-C466-77F74693D3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266" y="2054531"/>
            <a:ext cx="10747468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3200" dirty="0"/>
              <a:t>4. Count out 2 blocks (or linking cubes, or other objects). </a:t>
            </a:r>
          </a:p>
          <a:p>
            <a:r>
              <a:rPr lang="en-CA" sz="3200" dirty="0"/>
              <a:t>How many more blocks (or linking cubes or other objects) do you need to get to 4?</a:t>
            </a:r>
          </a:p>
          <a:p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34002896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92E9D-8201-F30D-37DD-FC52861568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8411E92-9F94-5720-7384-AAF81967DCEA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19049B3-D34B-E260-0FD9-4661471B22B9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D06E7F9D-99C4-6BE0-6F0B-1C6E4B1A8F0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70542941-B067-A9C3-FDE0-9543A11F576D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57E8818F-FF8F-693F-0EC3-B2C06F47656B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KINDERGARTEN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39D31824-4C89-DA19-FCAF-620A28FC8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266" y="2215691"/>
            <a:ext cx="1074746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3200" dirty="0"/>
              <a:t>5. Count out 4 blocks (or linking cubes, or other objects). </a:t>
            </a:r>
          </a:p>
          <a:p>
            <a:r>
              <a:rPr lang="en-CA" sz="3200" dirty="0"/>
              <a:t>How many more blocks (or linking cubes or other objects) do you need to get to 6?</a:t>
            </a:r>
          </a:p>
        </p:txBody>
      </p:sp>
    </p:spTree>
    <p:extLst>
      <p:ext uri="{BB962C8B-B14F-4D97-AF65-F5344CB8AC3E}">
        <p14:creationId xmlns:p14="http://schemas.microsoft.com/office/powerpoint/2010/main" val="8381394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A065EA-FD0A-3A57-67EF-3BA5F3195C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05F4DD6C-85EA-5661-61C1-7B42B7F2069E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6A0C063-25C7-0EB1-6E13-29F431B0944B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1E45BB0F-302D-D4DC-C154-ADE8EFC782E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B1B4C1F0-66A7-2FBC-B2D2-39B3F8812891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D858F806-FCC8-3F82-1A20-29660E73C06D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KINDERGARTEN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B55EDAB3-F198-83B7-3B22-054614FD17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266" y="2215691"/>
            <a:ext cx="10747468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3200" dirty="0"/>
              <a:t>6. Count out 9 blocks (or linking cubes, or other objects). </a:t>
            </a:r>
          </a:p>
          <a:p>
            <a:r>
              <a:rPr lang="en-CA" sz="3200" dirty="0"/>
              <a:t>How many more blocks (or linking cubes or other objects) do you need to get to 7?</a:t>
            </a:r>
          </a:p>
        </p:txBody>
      </p:sp>
    </p:spTree>
    <p:extLst>
      <p:ext uri="{BB962C8B-B14F-4D97-AF65-F5344CB8AC3E}">
        <p14:creationId xmlns:p14="http://schemas.microsoft.com/office/powerpoint/2010/main" val="29767545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0EC3D-461E-89DC-AF83-32003D18C0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89A39CB-4EB1-F4FB-B1C6-93C1E6410A2B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CDD61F9-0D59-A739-6A94-C306B1AC4BBB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0FFE4288-CE91-34CE-692F-8FA9121415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31DF6FEC-E3E8-8BC9-E42D-78D79449A600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7FE1DDFE-A99F-822A-032D-D74A0B5BADE4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KINDERGARTEN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34248727-FA29-94A3-FBA6-53B7E16BAD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266" y="1852841"/>
            <a:ext cx="1074746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3200" dirty="0"/>
              <a:t>7. This scale is unbalanced - the sides are not equal. What could you add to the orange side to make it balanced: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9F0401C-1B29-0A26-4644-21CD4C07F3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545" y="3282507"/>
            <a:ext cx="8336674" cy="3140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47510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847CC0-BCDD-610D-93BF-EC8F2D193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A44E9BB6-01AA-325A-0EB0-D723772684D7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B7636CC-E12E-18AE-B04A-DE4AC6DEC991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4D169166-FF5B-9EDD-12F4-F941CE114E2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02ABD7FE-6548-FE16-51C5-DF6F806AD048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B0982109-C565-CB13-FBF6-3FDE7C3F0961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KINDERGARTEN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F7E9C6A5-E69F-BDBF-930B-280671AE3F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266" y="1852841"/>
            <a:ext cx="1074746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3200" dirty="0"/>
              <a:t>8. This scale is unbalanced - the sides are not equal. What could you take away from a side to make it balanced: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7260942-532C-161B-E445-261FFEF9E1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8804" y="3208853"/>
            <a:ext cx="7684680" cy="3213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0821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F37CC-9A25-A797-C164-2F0CFEC188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DF0FAF7-AE20-A474-7A35-EABE064AA3C0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D644E0A-698F-932D-4D14-6A5E7F8D6B9E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3BCA0515-49E3-30FF-5192-7391D95199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D95625DF-A1D8-3209-0D52-05785B7A205F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4481E773-2817-1C0F-C443-5291315C81A5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KINDERGARTEN PATTERNS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335C0892-545F-B1E3-1FBF-099EB2FE0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632" y="1532985"/>
            <a:ext cx="1153281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3200" dirty="0"/>
              <a:t>1. Continue the patterns below: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86E7DA0-864D-E79A-84ED-DFFCB88081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544522"/>
              </p:ext>
            </p:extLst>
          </p:nvPr>
        </p:nvGraphicFramePr>
        <p:xfrm>
          <a:off x="596246" y="2344683"/>
          <a:ext cx="10365018" cy="4112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8423">
                  <a:extLst>
                    <a:ext uri="{9D8B030D-6E8A-4147-A177-3AD203B41FA5}">
                      <a16:colId xmlns:a16="http://schemas.microsoft.com/office/drawing/2014/main" val="4279437379"/>
                    </a:ext>
                  </a:extLst>
                </a:gridCol>
                <a:gridCol w="1868865">
                  <a:extLst>
                    <a:ext uri="{9D8B030D-6E8A-4147-A177-3AD203B41FA5}">
                      <a16:colId xmlns:a16="http://schemas.microsoft.com/office/drawing/2014/main" val="1556961111"/>
                    </a:ext>
                  </a:extLst>
                </a:gridCol>
                <a:gridCol w="1868865">
                  <a:extLst>
                    <a:ext uri="{9D8B030D-6E8A-4147-A177-3AD203B41FA5}">
                      <a16:colId xmlns:a16="http://schemas.microsoft.com/office/drawing/2014/main" val="1925264301"/>
                    </a:ext>
                  </a:extLst>
                </a:gridCol>
                <a:gridCol w="1868865">
                  <a:extLst>
                    <a:ext uri="{9D8B030D-6E8A-4147-A177-3AD203B41FA5}">
                      <a16:colId xmlns:a16="http://schemas.microsoft.com/office/drawing/2014/main" val="2345582048"/>
                    </a:ext>
                  </a:extLst>
                </a:gridCol>
              </a:tblGrid>
              <a:tr h="426941">
                <a:tc>
                  <a:txBody>
                    <a:bodyPr/>
                    <a:lstStyle/>
                    <a:p>
                      <a:pPr algn="ctr"/>
                      <a:r>
                        <a:rPr lang="en-US" sz="3200" b="0" dirty="0">
                          <a:solidFill>
                            <a:schemeClr val="tx1"/>
                          </a:solidFill>
                        </a:rPr>
                        <a:t>Start of the Pattern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3200" b="0" dirty="0">
                          <a:solidFill>
                            <a:schemeClr val="tx1"/>
                          </a:solidFill>
                        </a:rPr>
                        <a:t>What’s Next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751677"/>
                  </a:ext>
                </a:extLst>
              </a:tr>
              <a:tr h="1394006"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4451314"/>
                  </a:ext>
                </a:extLst>
              </a:tr>
              <a:tr h="745128">
                <a:tc>
                  <a:txBody>
                    <a:bodyPr/>
                    <a:lstStyle/>
                    <a:p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0046471"/>
                  </a:ext>
                </a:extLst>
              </a:tr>
              <a:tr h="1394006">
                <a:tc>
                  <a:txBody>
                    <a:bodyPr/>
                    <a:lstStyle/>
                    <a:p>
                      <a:endParaRPr lang="en-US" sz="32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0999440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DEE879C8-8EA4-4923-387E-4589FED2CAB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38" r="10219" b="13932"/>
          <a:stretch>
            <a:fillRect/>
          </a:stretch>
        </p:blipFill>
        <p:spPr bwMode="auto">
          <a:xfrm>
            <a:off x="776366" y="3115404"/>
            <a:ext cx="3190809" cy="1090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id="{3B456D3E-AADA-2DBC-AEB6-FDDF59D805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28" b="19783"/>
          <a:stretch>
            <a:fillRect/>
          </a:stretch>
        </p:blipFill>
        <p:spPr bwMode="auto">
          <a:xfrm>
            <a:off x="728675" y="5210822"/>
            <a:ext cx="3013985" cy="1190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A1C95B0-A5F5-7C2A-FD8B-D23C5C16BB0C}"/>
              </a:ext>
            </a:extLst>
          </p:cNvPr>
          <p:cNvSpPr txBox="1"/>
          <p:nvPr/>
        </p:nvSpPr>
        <p:spPr>
          <a:xfrm>
            <a:off x="754780" y="4460679"/>
            <a:ext cx="57662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2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1, 3, 1, 3, 1, 3…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853596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778B03-BEC6-3F41-F22E-50E321B44B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6F6E424A-328E-3F5A-5625-D56324601066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01F6D20-7B99-EC3F-CB7F-FE6CD93EC06B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67EDF076-1DFD-909B-BC3D-2E4EE5D79C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3046F8CF-1DE5-7941-615F-6B4327957EB3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30B55168-6794-D9DD-AA40-D6EE39AC3D16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KINDERGARTEN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34BB470F-A70B-1E7D-913D-1D43512720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824" y="2114878"/>
            <a:ext cx="6529139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3200" dirty="0"/>
              <a:t>9. Use the Cuisenaire rods to show how you can make 4 (6, or any number). </a:t>
            </a:r>
          </a:p>
          <a:p>
            <a:r>
              <a:rPr lang="en-CA" sz="3200" dirty="0"/>
              <a:t>Can you do it more than 1 way?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5AC35DB-728E-F364-9369-DD316E0093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7798" y="1931421"/>
            <a:ext cx="3851936" cy="4491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9330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888E9-EBD9-6C4B-61E9-1CD7396326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F9B79DA9-42EF-3304-ACC4-CF9F0F78486D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DA9C1B5-25E1-6925-136F-274754922E00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CC9035FA-C21B-BAA8-EBB7-8FCF995216E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A45F9744-5D1A-87E8-2DEE-2B3A6C8113D5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0665298B-9096-B001-4D99-DC6AF7FC67AF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KINDERGARTEN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D222CA8C-9D5C-5824-164C-D7CA331EC6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266" y="2054531"/>
            <a:ext cx="10747468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3200" dirty="0"/>
              <a:t>10. Count out 5 bears (or other counters, or objects). What would you do if you wanted more bears? </a:t>
            </a:r>
          </a:p>
          <a:p>
            <a:r>
              <a:rPr lang="en-CA" sz="3200" dirty="0"/>
              <a:t>How many would you have? (What would if you wanted less bears? How many would you have?)</a:t>
            </a:r>
          </a:p>
        </p:txBody>
      </p:sp>
    </p:spTree>
    <p:extLst>
      <p:ext uri="{BB962C8B-B14F-4D97-AF65-F5344CB8AC3E}">
        <p14:creationId xmlns:p14="http://schemas.microsoft.com/office/powerpoint/2010/main" val="7206959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4503D4-0808-E734-D59B-2458804AE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31F14456-2242-646D-A84D-FF91622B190D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95FD73F-29BF-01B7-F3BD-1E9ABBAF6803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F421D35E-19B7-4820-D8EE-75E56A1782D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36C7A5C6-0D50-3EDB-8719-339BD6E69DA8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F72D50B8-9913-A737-0140-8D547AD12AFA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KINDERGARTEN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247CB7E7-9851-ED31-E5CC-923CC5EBF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266" y="1541033"/>
            <a:ext cx="10747468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3600" dirty="0"/>
              <a:t>11. This scale is balanced - there is an equal number on each side.</a:t>
            </a:r>
          </a:p>
          <a:p>
            <a:endParaRPr lang="en-CA" sz="3600" dirty="0"/>
          </a:p>
          <a:p>
            <a:endParaRPr lang="en-CA" sz="3600" dirty="0"/>
          </a:p>
          <a:p>
            <a:endParaRPr lang="en-CA" sz="3600" dirty="0"/>
          </a:p>
          <a:p>
            <a:endParaRPr lang="en-CA" sz="3600" dirty="0"/>
          </a:p>
          <a:p>
            <a:endParaRPr lang="en-CA" sz="3200" dirty="0"/>
          </a:p>
          <a:p>
            <a:r>
              <a:rPr lang="en-CA" sz="3200" dirty="0"/>
              <a:t>a) How could you make the purple side more?</a:t>
            </a:r>
          </a:p>
          <a:p>
            <a:r>
              <a:rPr lang="en-CA" sz="3200" dirty="0"/>
              <a:t>b) How could you make the orange side less?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3412478-8646-CD45-C738-855A65D071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266" y="2837983"/>
            <a:ext cx="6638592" cy="2329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98774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5DA17-5C7F-6FCA-AF37-9310FCA63E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EB49589E-DA31-D3D4-1FAE-2E72EAE45AEA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DD739B6-475C-6B21-278B-D2D685E82526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9DD45E34-ED3D-8B4E-CCF0-08D8705860C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08D72F7D-7DEF-4874-536E-8BBE979B7139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E7A21E8B-7C3F-C798-CA91-5317624C0AEA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KINDERGARTEN ALGEBRA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FA62ECA4-DFA3-5289-5FDA-4194E0167B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266" y="1541033"/>
            <a:ext cx="10747468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3600" dirty="0"/>
              <a:t>11. This scale is balanced - there is an equal number on each side.</a:t>
            </a:r>
          </a:p>
          <a:p>
            <a:endParaRPr lang="en-CA" sz="3600" dirty="0"/>
          </a:p>
          <a:p>
            <a:endParaRPr lang="en-CA" sz="3600" dirty="0"/>
          </a:p>
          <a:p>
            <a:endParaRPr lang="en-CA" sz="3600" dirty="0"/>
          </a:p>
          <a:p>
            <a:endParaRPr lang="en-CA" sz="3600" dirty="0"/>
          </a:p>
          <a:p>
            <a:endParaRPr lang="en-CA" sz="3200" dirty="0"/>
          </a:p>
          <a:p>
            <a:r>
              <a:rPr lang="en-CA" sz="3200" dirty="0"/>
              <a:t>a) How could you make the purple side more?</a:t>
            </a:r>
          </a:p>
          <a:p>
            <a:r>
              <a:rPr lang="en-CA" sz="3200" dirty="0"/>
              <a:t>b) How could you make the orange side less?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0AC6E33-DF5C-FFA0-43CA-AA9631FB0B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266" y="2837983"/>
            <a:ext cx="6638592" cy="2329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8973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0E22AF-DF96-62A7-9F43-C5130ED358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E4BCC129-1B9D-B8C9-C8A0-AC5850C54BD5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9F90D8C-353E-7643-6EFB-C4EFDEE60049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6166CF71-0BB4-53A3-488D-7CE66603E49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9625DCC9-2ACA-1D3A-156F-914A91BFEF71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F6509D5A-012D-43C4-31EA-C75630B1463B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KINDERGARTEN PATTERNS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2171434E-C089-C0D0-0EE9-E3BF03D58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660" y="1726908"/>
            <a:ext cx="1153281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3200" dirty="0"/>
              <a:t>2. Can you circle the part of the pattern that repeats (or name the pattern rule if they are able to)?</a:t>
            </a:r>
          </a:p>
          <a:p>
            <a:r>
              <a:rPr lang="en-CA" sz="3200" dirty="0"/>
              <a:t>a. 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A8570AB0-F030-4633-7D9B-FEC9DE5F26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653" y="3095883"/>
            <a:ext cx="10506827" cy="2155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075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E1836B-3366-E0A0-024A-7D711529B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3FAFD046-C292-A7CA-9E5F-877E6AB3064B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232F448C-B35E-38EA-8221-198235869F7F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3180E3DF-7C5C-B3A9-B351-382D7703DC9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E77BA281-AA41-20AA-088D-1C12E7C41F8E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2A185A84-048E-2152-36BB-54C896C688DB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KINDERGARTEN PATTERNS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B8130FF9-2D03-3EFB-2B03-064F56948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828" y="1760509"/>
            <a:ext cx="11532815" cy="3231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3200" dirty="0"/>
              <a:t>2. Can you circle the part of the pattern that repeats (or name the pattern rule if they are able to)?</a:t>
            </a:r>
          </a:p>
          <a:p>
            <a:endParaRPr lang="en-CA" sz="3200" dirty="0"/>
          </a:p>
          <a:p>
            <a:endParaRPr lang="en-CA" sz="3200" dirty="0"/>
          </a:p>
          <a:p>
            <a:r>
              <a:rPr lang="en-CA" sz="3200" dirty="0"/>
              <a:t>b. </a:t>
            </a:r>
            <a:r>
              <a:rPr lang="en-CA" sz="4400" b="1" dirty="0"/>
              <a:t>1, 3, 1, 3, 1, 3</a:t>
            </a:r>
          </a:p>
          <a:p>
            <a:r>
              <a:rPr lang="en-CA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81801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68865-020F-A8B8-447E-AC241118A6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AA7BCD02-ABE9-A0C3-E5D8-2D1BAB91801A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728FBC7-E354-AE23-009E-2CC9531027E7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272B0B04-86E9-05BA-5A47-CCA0B963E0A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8A1C929D-CF06-9E2B-3973-3EA204B6C105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177B27B0-AD03-8D34-669A-896B22430EA6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KINDERGARTEN PATTERNS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CD99CBA7-F56E-184D-1C5D-7EA430D54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717" y="1975950"/>
            <a:ext cx="11532815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3200" dirty="0"/>
              <a:t>2. Can you circle the part of the pattern that repeats (or name the pattern rule if they are able to)?</a:t>
            </a:r>
          </a:p>
          <a:p>
            <a:r>
              <a:rPr lang="en-CA" sz="3200" dirty="0"/>
              <a:t>c. </a:t>
            </a:r>
            <a:endParaRPr lang="en-CA" sz="4400" b="1" dirty="0"/>
          </a:p>
          <a:p>
            <a:r>
              <a:rPr lang="en-CA" sz="3200" dirty="0"/>
              <a:t> </a:t>
            </a:r>
          </a:p>
        </p:txBody>
      </p:sp>
      <p:pic>
        <p:nvPicPr>
          <p:cNvPr id="27650" name="Picture 2">
            <a:extLst>
              <a:ext uri="{FF2B5EF4-FFF2-40B4-BE49-F238E27FC236}">
                <a16:creationId xmlns:a16="http://schemas.microsoft.com/office/drawing/2014/main" id="{ED1B25B6-934A-A450-BE15-5326DF47E0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5404" y="3364100"/>
            <a:ext cx="8562753" cy="2566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4078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1F32B-A4C0-B4A4-F182-4E7F49C8C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E67ABB36-5E8F-E7B1-D1C5-7507EB12636F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1788C72-DD68-9D37-F07A-C12729DF2820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4ABEA0B7-AD74-3992-EB65-559971D8F55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05CD0229-EA78-5FE3-7012-FFA443FC03D0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E585A35E-817D-446B-114F-0015848B8DB4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KINDERGARTEN PATTERNS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CLOSED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CC52B385-7884-87C5-59A2-B2A9339224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104" y="2054531"/>
            <a:ext cx="5962818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3200" dirty="0"/>
              <a:t>3. Sort these objects (circle which ones belong together).</a:t>
            </a:r>
          </a:p>
          <a:p>
            <a:pPr marL="457200" indent="-457200">
              <a:buFont typeface="+mj-lt"/>
              <a:buAutoNum type="alphaLcParenR"/>
            </a:pPr>
            <a:r>
              <a:rPr lang="en-CA" sz="3200" dirty="0"/>
              <a:t>Sort by colour</a:t>
            </a:r>
          </a:p>
          <a:p>
            <a:pPr marL="457200" indent="-457200">
              <a:buFont typeface="+mj-lt"/>
              <a:buAutoNum type="alphaLcParenR"/>
            </a:pPr>
            <a:r>
              <a:rPr lang="en-CA" sz="3200" dirty="0"/>
              <a:t>Sort by number of sides</a:t>
            </a:r>
          </a:p>
          <a:p>
            <a:pPr marL="457200" indent="-457200">
              <a:buFont typeface="+mj-lt"/>
              <a:buAutoNum type="alphaLcParenR"/>
            </a:pPr>
            <a:r>
              <a:rPr lang="en-CA" sz="3200" dirty="0"/>
              <a:t>Sort by size (small, medium, large)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94624060-BDE5-EBC4-B41E-80AEC2CA32F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41" b="8301"/>
          <a:stretch>
            <a:fillRect/>
          </a:stretch>
        </p:blipFill>
        <p:spPr bwMode="auto">
          <a:xfrm>
            <a:off x="6237888" y="1585561"/>
            <a:ext cx="5669903" cy="4848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4358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F9C57-7D54-74C1-4EC0-B69775B66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CBECB341-2C93-4995-B3C7-CE0F6D1BBC96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AC12EBC-CAE6-20F0-FBA7-C8E156C11605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CEE4A486-9385-0B7B-07DB-697B410CAC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A6D2C6A3-C0C3-5FEA-0EE0-A8D204CD31ED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E75EEACE-2A7D-5F65-794F-80C84008B39B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KINDERGARTEN PATTERNS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D4F4AF6A-28E5-562F-D0D2-D3841DF83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266" y="1975950"/>
            <a:ext cx="1074746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3200" dirty="0"/>
              <a:t>4. I’m thinking of a pattern that uses 2 shapes.</a:t>
            </a:r>
          </a:p>
          <a:p>
            <a:r>
              <a:rPr lang="en-CA" sz="3200" dirty="0"/>
              <a:t>What could my pattern look like?</a:t>
            </a:r>
          </a:p>
        </p:txBody>
      </p:sp>
    </p:spTree>
    <p:extLst>
      <p:ext uri="{BB962C8B-B14F-4D97-AF65-F5344CB8AC3E}">
        <p14:creationId xmlns:p14="http://schemas.microsoft.com/office/powerpoint/2010/main" val="1989107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A8EC65-1AFB-D4DA-7C12-D9518A956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BCA10C96-1E4E-D697-5A71-1069204D5A4C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DD4633C-7F4A-7032-7304-30EA00AB68C1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0A9CBFDB-ADE9-E4D3-881A-CBEA056E61C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B0977CD9-C1C1-BFE7-B3DA-7E2051774458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687438A0-C023-2E90-ECA2-16EA634B6D5A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KINDERGARTEN PATTERNS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15D23136-D044-40CE-DC6C-97E1C74D8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266" y="1975950"/>
            <a:ext cx="1074746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3200" dirty="0"/>
              <a:t>5. I’m thinking of a pattern that uses 3 shapes. </a:t>
            </a:r>
          </a:p>
          <a:p>
            <a:r>
              <a:rPr lang="en-CA" sz="3200" dirty="0"/>
              <a:t>Can you show two different patterns?</a:t>
            </a:r>
          </a:p>
        </p:txBody>
      </p:sp>
    </p:spTree>
    <p:extLst>
      <p:ext uri="{BB962C8B-B14F-4D97-AF65-F5344CB8AC3E}">
        <p14:creationId xmlns:p14="http://schemas.microsoft.com/office/powerpoint/2010/main" val="3994364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D53E3-27C5-5625-42C8-5F728CA23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45C4A566-AE17-09A5-6A6D-A26D8D3ECB5D}"/>
              </a:ext>
            </a:extLst>
          </p:cNvPr>
          <p:cNvGrpSpPr/>
          <p:nvPr/>
        </p:nvGrpSpPr>
        <p:grpSpPr>
          <a:xfrm>
            <a:off x="0" y="312348"/>
            <a:ext cx="12192000" cy="1150104"/>
            <a:chOff x="0" y="300918"/>
            <a:chExt cx="12192000" cy="115010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237912B-05CC-DE45-DDA9-5437CDEAC937}"/>
                </a:ext>
              </a:extLst>
            </p:cNvPr>
            <p:cNvSpPr/>
            <p:nvPr/>
          </p:nvSpPr>
          <p:spPr>
            <a:xfrm>
              <a:off x="0" y="300918"/>
              <a:ext cx="12192000" cy="1026995"/>
            </a:xfrm>
            <a:prstGeom prst="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Picture 7" descr="A black and white logo&#10;&#10;AI-generated content may be incorrect.">
              <a:extLst>
                <a:ext uri="{FF2B5EF4-FFF2-40B4-BE49-F238E27FC236}">
                  <a16:creationId xmlns:a16="http://schemas.microsoft.com/office/drawing/2014/main" id="{EEC18AE4-2F19-35B5-B83B-330D083F43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27728" b="47123"/>
            <a:stretch>
              <a:fillRect/>
            </a:stretch>
          </p:blipFill>
          <p:spPr>
            <a:xfrm>
              <a:off x="284210" y="345446"/>
              <a:ext cx="2257926" cy="642532"/>
            </a:xfrm>
            <a:prstGeom prst="rect">
              <a:avLst/>
            </a:prstGeom>
          </p:spPr>
        </p:pic>
        <p:sp>
          <p:nvSpPr>
            <p:cNvPr id="9" name="Text Box 2">
              <a:extLst>
                <a:ext uri="{FF2B5EF4-FFF2-40B4-BE49-F238E27FC236}">
                  <a16:creationId xmlns:a16="http://schemas.microsoft.com/office/drawing/2014/main" id="{65F49DEF-B88A-A03B-9FCB-0C07B32C52FB}"/>
                </a:ext>
              </a:extLst>
            </p:cNvPr>
            <p:cNvSpPr txBox="1"/>
            <p:nvPr/>
          </p:nvSpPr>
          <p:spPr>
            <a:xfrm>
              <a:off x="437660" y="937525"/>
              <a:ext cx="2901285" cy="390388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800"/>
                </a:spcAft>
              </a:pPr>
              <a:r>
                <a:rPr lang="en-CA" sz="12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ELEMENTARY MATH PROJECT</a:t>
              </a:r>
              <a:endParaRPr lang="en-CA" sz="1200" kern="1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Text Box 2">
              <a:extLst>
                <a:ext uri="{FF2B5EF4-FFF2-40B4-BE49-F238E27FC236}">
                  <a16:creationId xmlns:a16="http://schemas.microsoft.com/office/drawing/2014/main" id="{3EA39E45-F6A1-3704-1DA2-EE0AEEDDCD68}"/>
                </a:ext>
              </a:extLst>
            </p:cNvPr>
            <p:cNvSpPr txBox="1"/>
            <p:nvPr/>
          </p:nvSpPr>
          <p:spPr>
            <a:xfrm>
              <a:off x="2542136" y="424027"/>
              <a:ext cx="9365655" cy="102699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r"/>
              <a:r>
                <a:rPr lang="en-CA" sz="2800" b="1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KINDERGARTEN PATTERNS</a:t>
              </a:r>
            </a:p>
            <a:p>
              <a:pPr algn="r"/>
              <a:r>
                <a:rPr lang="en-CA" sz="2000" kern="100" dirty="0">
                  <a:solidFill>
                    <a:schemeClr val="bg1"/>
                  </a:solidFill>
                  <a:latin typeface="Aptos" panose="020B0004020202020204" pitchFamily="34" charset="0"/>
                  <a:ea typeface="Aptos" panose="020B0004020202020204" pitchFamily="34" charset="0"/>
                  <a:cs typeface="Times New Roman" panose="02020603050405020304" pitchFamily="18" charset="0"/>
                </a:rPr>
                <a:t>OPEN QUESTIONS</a:t>
              </a:r>
            </a:p>
          </p:txBody>
        </p:sp>
      </p:grpSp>
      <p:sp>
        <p:nvSpPr>
          <p:cNvPr id="12" name="Rectangle 1">
            <a:extLst>
              <a:ext uri="{FF2B5EF4-FFF2-40B4-BE49-F238E27FC236}">
                <a16:creationId xmlns:a16="http://schemas.microsoft.com/office/drawing/2014/main" id="{8CBF19F3-FF7F-0C73-19D5-7C7716CD2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266" y="1975950"/>
            <a:ext cx="1074746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sz="3200" dirty="0"/>
              <a:t>6. Can you use some shapes (or other objects) to make something that isn’t a pattern?</a:t>
            </a:r>
          </a:p>
        </p:txBody>
      </p:sp>
    </p:spTree>
    <p:extLst>
      <p:ext uri="{BB962C8B-B14F-4D97-AF65-F5344CB8AC3E}">
        <p14:creationId xmlns:p14="http://schemas.microsoft.com/office/powerpoint/2010/main" val="2375490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5016</TotalTime>
  <Words>792</Words>
  <Application>Microsoft Macintosh PowerPoint</Application>
  <PresentationFormat>Widescreen</PresentationFormat>
  <Paragraphs>131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Yas Mann</dc:creator>
  <cp:lastModifiedBy>Yas Mann</cp:lastModifiedBy>
  <cp:revision>76</cp:revision>
  <cp:lastPrinted>2025-12-16T18:23:47Z</cp:lastPrinted>
  <dcterms:created xsi:type="dcterms:W3CDTF">2025-08-19T18:11:59Z</dcterms:created>
  <dcterms:modified xsi:type="dcterms:W3CDTF">2026-04-28T17:35:05Z</dcterms:modified>
</cp:coreProperties>
</file>