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91" r:id="rId2"/>
    <p:sldId id="506" r:id="rId3"/>
    <p:sldId id="507" r:id="rId4"/>
    <p:sldId id="509" r:id="rId5"/>
    <p:sldId id="510" r:id="rId6"/>
    <p:sldId id="511" r:id="rId7"/>
    <p:sldId id="512" r:id="rId8"/>
    <p:sldId id="513" r:id="rId9"/>
    <p:sldId id="514" r:id="rId10"/>
    <p:sldId id="515" r:id="rId11"/>
    <p:sldId id="516" r:id="rId12"/>
    <p:sldId id="517" r:id="rId13"/>
    <p:sldId id="518" r:id="rId14"/>
    <p:sldId id="519" r:id="rId15"/>
    <p:sldId id="520" r:id="rId16"/>
    <p:sldId id="521" r:id="rId17"/>
    <p:sldId id="522" r:id="rId18"/>
    <p:sldId id="523" r:id="rId19"/>
    <p:sldId id="524" r:id="rId20"/>
    <p:sldId id="525" r:id="rId21"/>
    <p:sldId id="526" r:id="rId22"/>
    <p:sldId id="527" r:id="rId23"/>
    <p:sldId id="528" r:id="rId24"/>
    <p:sldId id="529" r:id="rId25"/>
    <p:sldId id="530" r:id="rId26"/>
    <p:sldId id="531" r:id="rId27"/>
    <p:sldId id="532" r:id="rId28"/>
    <p:sldId id="533" r:id="rId29"/>
    <p:sldId id="534" r:id="rId30"/>
    <p:sldId id="535" r:id="rId31"/>
    <p:sldId id="508" r:id="rId32"/>
    <p:sldId id="536" r:id="rId33"/>
    <p:sldId id="537" r:id="rId34"/>
    <p:sldId id="538" r:id="rId35"/>
    <p:sldId id="539" r:id="rId36"/>
    <p:sldId id="540" r:id="rId37"/>
    <p:sldId id="541" r:id="rId38"/>
    <p:sldId id="542" r:id="rId39"/>
    <p:sldId id="543" r:id="rId40"/>
    <p:sldId id="544" r:id="rId41"/>
    <p:sldId id="545" r:id="rId42"/>
    <p:sldId id="546" r:id="rId43"/>
    <p:sldId id="547" r:id="rId44"/>
    <p:sldId id="548" r:id="rId45"/>
    <p:sldId id="549" r:id="rId46"/>
    <p:sldId id="550" r:id="rId47"/>
    <p:sldId id="551" r:id="rId48"/>
    <p:sldId id="552" r:id="rId49"/>
    <p:sldId id="553" r:id="rId50"/>
    <p:sldId id="554" r:id="rId51"/>
    <p:sldId id="555" r:id="rId52"/>
    <p:sldId id="556" r:id="rId53"/>
    <p:sldId id="557" r:id="rId54"/>
    <p:sldId id="558" r:id="rId55"/>
    <p:sldId id="559" r:id="rId56"/>
    <p:sldId id="560" r:id="rId57"/>
    <p:sldId id="561" r:id="rId58"/>
    <p:sldId id="562" r:id="rId59"/>
    <p:sldId id="563" r:id="rId60"/>
    <p:sldId id="564" r:id="rId61"/>
    <p:sldId id="565" r:id="rId62"/>
    <p:sldId id="566" r:id="rId63"/>
    <p:sldId id="567" r:id="rId64"/>
    <p:sldId id="568" r:id="rId65"/>
    <p:sldId id="569" r:id="rId66"/>
    <p:sldId id="570" r:id="rId67"/>
    <p:sldId id="571" r:id="rId68"/>
    <p:sldId id="572" r:id="rId69"/>
    <p:sldId id="573" r:id="rId70"/>
    <p:sldId id="574" r:id="rId71"/>
    <p:sldId id="575" r:id="rId72"/>
    <p:sldId id="576" r:id="rId73"/>
    <p:sldId id="577" r:id="rId74"/>
    <p:sldId id="578" r:id="rId75"/>
    <p:sldId id="579" r:id="rId76"/>
    <p:sldId id="580" r:id="rId77"/>
    <p:sldId id="581" r:id="rId78"/>
    <p:sldId id="582" r:id="rId79"/>
    <p:sldId id="583" r:id="rId80"/>
    <p:sldId id="584" r:id="rId81"/>
    <p:sldId id="585" r:id="rId82"/>
    <p:sldId id="586" r:id="rId83"/>
    <p:sldId id="587" r:id="rId84"/>
    <p:sldId id="588" r:id="rId85"/>
    <p:sldId id="589" r:id="rId86"/>
    <p:sldId id="590" r:id="rId87"/>
    <p:sldId id="591" r:id="rId88"/>
    <p:sldId id="592" r:id="rId89"/>
    <p:sldId id="593" r:id="rId90"/>
    <p:sldId id="594" r:id="rId91"/>
    <p:sldId id="595" r:id="rId92"/>
    <p:sldId id="596" r:id="rId93"/>
    <p:sldId id="597" r:id="rId94"/>
    <p:sldId id="598" r:id="rId95"/>
    <p:sldId id="599" r:id="rId96"/>
    <p:sldId id="600" r:id="rId97"/>
    <p:sldId id="601" r:id="rId98"/>
    <p:sldId id="602" r:id="rId99"/>
    <p:sldId id="603" r:id="rId100"/>
    <p:sldId id="604" r:id="rId101"/>
    <p:sldId id="605" r:id="rId102"/>
    <p:sldId id="606" r:id="rId103"/>
    <p:sldId id="607" r:id="rId104"/>
    <p:sldId id="608" r:id="rId105"/>
    <p:sldId id="609" r:id="rId106"/>
    <p:sldId id="610" r:id="rId107"/>
    <p:sldId id="611" r:id="rId108"/>
    <p:sldId id="612" r:id="rId109"/>
    <p:sldId id="613" r:id="rId110"/>
    <p:sldId id="614" r:id="rId111"/>
    <p:sldId id="615" r:id="rId112"/>
    <p:sldId id="616" r:id="rId113"/>
    <p:sldId id="617" r:id="rId114"/>
    <p:sldId id="618" r:id="rId115"/>
    <p:sldId id="619" r:id="rId116"/>
    <p:sldId id="620" r:id="rId117"/>
    <p:sldId id="621" r:id="rId118"/>
    <p:sldId id="622" r:id="rId119"/>
    <p:sldId id="623" r:id="rId120"/>
    <p:sldId id="624" r:id="rId121"/>
    <p:sldId id="625" r:id="rId122"/>
    <p:sldId id="626" r:id="rId123"/>
    <p:sldId id="627" r:id="rId124"/>
    <p:sldId id="628" r:id="rId125"/>
    <p:sldId id="629" r:id="rId126"/>
    <p:sldId id="630" r:id="rId127"/>
    <p:sldId id="631" r:id="rId128"/>
    <p:sldId id="632" r:id="rId129"/>
    <p:sldId id="633" r:id="rId1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93"/>
    <p:restoredTop sz="94606"/>
  </p:normalViewPr>
  <p:slideViewPr>
    <p:cSldViewPr snapToGrid="0">
      <p:cViewPr varScale="1">
        <p:scale>
          <a:sx n="59" d="100"/>
          <a:sy n="59" d="100"/>
        </p:scale>
        <p:origin x="4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0E1C-71A9-5167-4501-2520EC0131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F7DAC9-B56A-E13A-08A0-EAE322046D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C8D5FA-CE3F-F38D-9166-A9940F299A41}"/>
              </a:ext>
            </a:extLst>
          </p:cNvPr>
          <p:cNvSpPr>
            <a:spLocks noGrp="1"/>
          </p:cNvSpPr>
          <p:nvPr>
            <p:ph type="dt" sz="half" idx="10"/>
          </p:nvPr>
        </p:nvSpPr>
        <p:spPr/>
        <p:txBody>
          <a:bodyPr/>
          <a:lstStyle/>
          <a:p>
            <a:fld id="{E1A9FB83-AE5B-3D4C-8588-468573559C52}" type="datetimeFigureOut">
              <a:rPr lang="en-US" smtClean="0"/>
              <a:t>4/30/2026</a:t>
            </a:fld>
            <a:endParaRPr lang="en-US"/>
          </a:p>
        </p:txBody>
      </p:sp>
      <p:sp>
        <p:nvSpPr>
          <p:cNvPr id="5" name="Footer Placeholder 4">
            <a:extLst>
              <a:ext uri="{FF2B5EF4-FFF2-40B4-BE49-F238E27FC236}">
                <a16:creationId xmlns:a16="http://schemas.microsoft.com/office/drawing/2014/main" id="{CF1C20E6-68DD-B91F-8C88-1A8796415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3ECD1-878B-B17A-612E-80EAD4540E82}"/>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238748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9E05-0923-1811-C490-CC2A4AFB58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6E1A5B-BA45-D6A0-F8F0-9874BEE13D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9E9DB-3665-05CF-53F2-0B8139E8F5DB}"/>
              </a:ext>
            </a:extLst>
          </p:cNvPr>
          <p:cNvSpPr>
            <a:spLocks noGrp="1"/>
          </p:cNvSpPr>
          <p:nvPr>
            <p:ph type="dt" sz="half" idx="10"/>
          </p:nvPr>
        </p:nvSpPr>
        <p:spPr/>
        <p:txBody>
          <a:bodyPr/>
          <a:lstStyle/>
          <a:p>
            <a:fld id="{E1A9FB83-AE5B-3D4C-8588-468573559C52}" type="datetimeFigureOut">
              <a:rPr lang="en-US" smtClean="0"/>
              <a:t>4/30/2026</a:t>
            </a:fld>
            <a:endParaRPr lang="en-US"/>
          </a:p>
        </p:txBody>
      </p:sp>
      <p:sp>
        <p:nvSpPr>
          <p:cNvPr id="5" name="Footer Placeholder 4">
            <a:extLst>
              <a:ext uri="{FF2B5EF4-FFF2-40B4-BE49-F238E27FC236}">
                <a16:creationId xmlns:a16="http://schemas.microsoft.com/office/drawing/2014/main" id="{A120E7AF-313F-3B3A-2496-DCD4149A3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3193B-D08C-B5A1-F4EB-3E0106A054C8}"/>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3096703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D99019-E69F-583F-2F9F-F9C5F7CB8E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3D7F8F-901B-04C7-3A9E-C0F90BB0DB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1B73E-44F5-7AE6-9BB1-12434CBADAFA}"/>
              </a:ext>
            </a:extLst>
          </p:cNvPr>
          <p:cNvSpPr>
            <a:spLocks noGrp="1"/>
          </p:cNvSpPr>
          <p:nvPr>
            <p:ph type="dt" sz="half" idx="10"/>
          </p:nvPr>
        </p:nvSpPr>
        <p:spPr/>
        <p:txBody>
          <a:bodyPr/>
          <a:lstStyle/>
          <a:p>
            <a:fld id="{E1A9FB83-AE5B-3D4C-8588-468573559C52}" type="datetimeFigureOut">
              <a:rPr lang="en-US" smtClean="0"/>
              <a:t>4/30/2026</a:t>
            </a:fld>
            <a:endParaRPr lang="en-US"/>
          </a:p>
        </p:txBody>
      </p:sp>
      <p:sp>
        <p:nvSpPr>
          <p:cNvPr id="5" name="Footer Placeholder 4">
            <a:extLst>
              <a:ext uri="{FF2B5EF4-FFF2-40B4-BE49-F238E27FC236}">
                <a16:creationId xmlns:a16="http://schemas.microsoft.com/office/drawing/2014/main" id="{58CAA04E-A617-3E75-B788-F1A4279C3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254A40-98C7-10D3-3ED6-6D2946CFF542}"/>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4168057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8C90-8943-8E6A-87E1-9DA3E7D0E2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3B6B5-9D38-B2AD-4AA3-228E31E84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B15AE-E6BA-F275-FFAD-90D73B5FC658}"/>
              </a:ext>
            </a:extLst>
          </p:cNvPr>
          <p:cNvSpPr>
            <a:spLocks noGrp="1"/>
          </p:cNvSpPr>
          <p:nvPr>
            <p:ph type="dt" sz="half" idx="10"/>
          </p:nvPr>
        </p:nvSpPr>
        <p:spPr/>
        <p:txBody>
          <a:bodyPr/>
          <a:lstStyle/>
          <a:p>
            <a:fld id="{E1A9FB83-AE5B-3D4C-8588-468573559C52}" type="datetimeFigureOut">
              <a:rPr lang="en-US" smtClean="0"/>
              <a:t>4/30/2026</a:t>
            </a:fld>
            <a:endParaRPr lang="en-US"/>
          </a:p>
        </p:txBody>
      </p:sp>
      <p:sp>
        <p:nvSpPr>
          <p:cNvPr id="5" name="Footer Placeholder 4">
            <a:extLst>
              <a:ext uri="{FF2B5EF4-FFF2-40B4-BE49-F238E27FC236}">
                <a16:creationId xmlns:a16="http://schemas.microsoft.com/office/drawing/2014/main" id="{342F7B0F-4A89-15F2-8BA7-75812A596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B7B606-AF0F-65D4-906F-CB6B95C977FB}"/>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1091368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D3BFD-E4C9-B174-BC32-523C19E293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637160-272C-9ADE-8202-B48D4E260E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3D4E3A-31BA-1A8B-5AD6-1430E085FD6F}"/>
              </a:ext>
            </a:extLst>
          </p:cNvPr>
          <p:cNvSpPr>
            <a:spLocks noGrp="1"/>
          </p:cNvSpPr>
          <p:nvPr>
            <p:ph type="dt" sz="half" idx="10"/>
          </p:nvPr>
        </p:nvSpPr>
        <p:spPr/>
        <p:txBody>
          <a:bodyPr/>
          <a:lstStyle/>
          <a:p>
            <a:fld id="{E1A9FB83-AE5B-3D4C-8588-468573559C52}" type="datetimeFigureOut">
              <a:rPr lang="en-US" smtClean="0"/>
              <a:t>4/30/2026</a:t>
            </a:fld>
            <a:endParaRPr lang="en-US"/>
          </a:p>
        </p:txBody>
      </p:sp>
      <p:sp>
        <p:nvSpPr>
          <p:cNvPr id="5" name="Footer Placeholder 4">
            <a:extLst>
              <a:ext uri="{FF2B5EF4-FFF2-40B4-BE49-F238E27FC236}">
                <a16:creationId xmlns:a16="http://schemas.microsoft.com/office/drawing/2014/main" id="{E28234EF-009C-D68C-7C6C-C30AD9E89F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81230-895F-F852-1E49-43BE3ED0E316}"/>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2707913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4BE0A-27B2-C196-28F5-C893942E4B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C43E50-6364-461B-4DBE-45215C866D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A2ADD0-A0ED-C95C-9B6D-0DC3666954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B428F7-FF29-794F-262B-6A5991639428}"/>
              </a:ext>
            </a:extLst>
          </p:cNvPr>
          <p:cNvSpPr>
            <a:spLocks noGrp="1"/>
          </p:cNvSpPr>
          <p:nvPr>
            <p:ph type="dt" sz="half" idx="10"/>
          </p:nvPr>
        </p:nvSpPr>
        <p:spPr/>
        <p:txBody>
          <a:bodyPr/>
          <a:lstStyle/>
          <a:p>
            <a:fld id="{E1A9FB83-AE5B-3D4C-8588-468573559C52}" type="datetimeFigureOut">
              <a:rPr lang="en-US" smtClean="0"/>
              <a:t>4/30/2026</a:t>
            </a:fld>
            <a:endParaRPr lang="en-US"/>
          </a:p>
        </p:txBody>
      </p:sp>
      <p:sp>
        <p:nvSpPr>
          <p:cNvPr id="6" name="Footer Placeholder 5">
            <a:extLst>
              <a:ext uri="{FF2B5EF4-FFF2-40B4-BE49-F238E27FC236}">
                <a16:creationId xmlns:a16="http://schemas.microsoft.com/office/drawing/2014/main" id="{837C99F1-4CC2-2905-EDA0-B3F45F6890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E8ADBB-B7E9-06B6-EC1C-24F6724DE172}"/>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363332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5FE6-F4AD-794A-7BDB-DC7742BDA5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EFE8C7-CDCE-4B5F-0B85-705B983D5A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BA8772-ED67-8FC0-2C8F-353D794A6D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D9DB0B-2220-D60F-80DD-11C98C370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14293B-651B-375A-47CC-C878031682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64742B-5082-020A-CE90-F0604A5B3ECC}"/>
              </a:ext>
            </a:extLst>
          </p:cNvPr>
          <p:cNvSpPr>
            <a:spLocks noGrp="1"/>
          </p:cNvSpPr>
          <p:nvPr>
            <p:ph type="dt" sz="half" idx="10"/>
          </p:nvPr>
        </p:nvSpPr>
        <p:spPr/>
        <p:txBody>
          <a:bodyPr/>
          <a:lstStyle/>
          <a:p>
            <a:fld id="{E1A9FB83-AE5B-3D4C-8588-468573559C52}" type="datetimeFigureOut">
              <a:rPr lang="en-US" smtClean="0"/>
              <a:t>4/30/2026</a:t>
            </a:fld>
            <a:endParaRPr lang="en-US"/>
          </a:p>
        </p:txBody>
      </p:sp>
      <p:sp>
        <p:nvSpPr>
          <p:cNvPr id="8" name="Footer Placeholder 7">
            <a:extLst>
              <a:ext uri="{FF2B5EF4-FFF2-40B4-BE49-F238E27FC236}">
                <a16:creationId xmlns:a16="http://schemas.microsoft.com/office/drawing/2014/main" id="{CCAA1F57-4394-4FB7-0C23-249473C321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54482E-0D7D-4056-6594-804027EF959D}"/>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1182368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B00A-B766-96EA-BBAF-E67EB70D27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8DA4AF-AC52-3BB7-2E87-4A83ED8D8C51}"/>
              </a:ext>
            </a:extLst>
          </p:cNvPr>
          <p:cNvSpPr>
            <a:spLocks noGrp="1"/>
          </p:cNvSpPr>
          <p:nvPr>
            <p:ph type="dt" sz="half" idx="10"/>
          </p:nvPr>
        </p:nvSpPr>
        <p:spPr/>
        <p:txBody>
          <a:bodyPr/>
          <a:lstStyle/>
          <a:p>
            <a:fld id="{E1A9FB83-AE5B-3D4C-8588-468573559C52}" type="datetimeFigureOut">
              <a:rPr lang="en-US" smtClean="0"/>
              <a:t>4/30/2026</a:t>
            </a:fld>
            <a:endParaRPr lang="en-US"/>
          </a:p>
        </p:txBody>
      </p:sp>
      <p:sp>
        <p:nvSpPr>
          <p:cNvPr id="4" name="Footer Placeholder 3">
            <a:extLst>
              <a:ext uri="{FF2B5EF4-FFF2-40B4-BE49-F238E27FC236}">
                <a16:creationId xmlns:a16="http://schemas.microsoft.com/office/drawing/2014/main" id="{6BCACA9C-0E5B-2696-E561-D2F2520C22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E18C20-BA29-928F-676F-DB3287B034FE}"/>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391886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90DEB4-00F4-FF6B-37CB-634B44CF54F3}"/>
              </a:ext>
            </a:extLst>
          </p:cNvPr>
          <p:cNvSpPr>
            <a:spLocks noGrp="1"/>
          </p:cNvSpPr>
          <p:nvPr>
            <p:ph type="dt" sz="half" idx="10"/>
          </p:nvPr>
        </p:nvSpPr>
        <p:spPr/>
        <p:txBody>
          <a:bodyPr/>
          <a:lstStyle/>
          <a:p>
            <a:fld id="{E1A9FB83-AE5B-3D4C-8588-468573559C52}" type="datetimeFigureOut">
              <a:rPr lang="en-US" smtClean="0"/>
              <a:t>4/30/2026</a:t>
            </a:fld>
            <a:endParaRPr lang="en-US"/>
          </a:p>
        </p:txBody>
      </p:sp>
      <p:sp>
        <p:nvSpPr>
          <p:cNvPr id="3" name="Footer Placeholder 2">
            <a:extLst>
              <a:ext uri="{FF2B5EF4-FFF2-40B4-BE49-F238E27FC236}">
                <a16:creationId xmlns:a16="http://schemas.microsoft.com/office/drawing/2014/main" id="{670759AB-3581-5962-AA29-22AF57F227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D1DEC-1EC2-0314-2E6C-D9C575E8D9CC}"/>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422076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C7515-4102-2A45-D537-EE868E7723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AD28BD-7444-C66A-F69A-EF9C4EEA24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159DE2-E203-751B-4A3D-36B050DBA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A82F34-5B29-B1ED-B50A-05C99DB2B74B}"/>
              </a:ext>
            </a:extLst>
          </p:cNvPr>
          <p:cNvSpPr>
            <a:spLocks noGrp="1"/>
          </p:cNvSpPr>
          <p:nvPr>
            <p:ph type="dt" sz="half" idx="10"/>
          </p:nvPr>
        </p:nvSpPr>
        <p:spPr/>
        <p:txBody>
          <a:bodyPr/>
          <a:lstStyle/>
          <a:p>
            <a:fld id="{E1A9FB83-AE5B-3D4C-8588-468573559C52}" type="datetimeFigureOut">
              <a:rPr lang="en-US" smtClean="0"/>
              <a:t>4/30/2026</a:t>
            </a:fld>
            <a:endParaRPr lang="en-US"/>
          </a:p>
        </p:txBody>
      </p:sp>
      <p:sp>
        <p:nvSpPr>
          <p:cNvPr id="6" name="Footer Placeholder 5">
            <a:extLst>
              <a:ext uri="{FF2B5EF4-FFF2-40B4-BE49-F238E27FC236}">
                <a16:creationId xmlns:a16="http://schemas.microsoft.com/office/drawing/2014/main" id="{D76DCAC4-6309-1DE7-3D48-D61332C1D6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CEDFF-9FBC-14E6-B4C4-B35C08CBB7D2}"/>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3503571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D6C22-C919-0C09-7383-1DA4863F0D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4608F8-EAF5-BC4D-03B0-28ACA4C992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96C450-11D4-5876-7F05-ABDD923BF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E0DA6-D145-4C88-9366-7699D1721B67}"/>
              </a:ext>
            </a:extLst>
          </p:cNvPr>
          <p:cNvSpPr>
            <a:spLocks noGrp="1"/>
          </p:cNvSpPr>
          <p:nvPr>
            <p:ph type="dt" sz="half" idx="10"/>
          </p:nvPr>
        </p:nvSpPr>
        <p:spPr/>
        <p:txBody>
          <a:bodyPr/>
          <a:lstStyle/>
          <a:p>
            <a:fld id="{E1A9FB83-AE5B-3D4C-8588-468573559C52}" type="datetimeFigureOut">
              <a:rPr lang="en-US" smtClean="0"/>
              <a:t>4/30/2026</a:t>
            </a:fld>
            <a:endParaRPr lang="en-US"/>
          </a:p>
        </p:txBody>
      </p:sp>
      <p:sp>
        <p:nvSpPr>
          <p:cNvPr id="6" name="Footer Placeholder 5">
            <a:extLst>
              <a:ext uri="{FF2B5EF4-FFF2-40B4-BE49-F238E27FC236}">
                <a16:creationId xmlns:a16="http://schemas.microsoft.com/office/drawing/2014/main" id="{1A0CDD07-CA11-5E2F-8451-A424B6A2A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497356-A12D-8339-E9BE-D827F16420C7}"/>
              </a:ext>
            </a:extLst>
          </p:cNvPr>
          <p:cNvSpPr>
            <a:spLocks noGrp="1"/>
          </p:cNvSpPr>
          <p:nvPr>
            <p:ph type="sldNum" sz="quarter" idx="12"/>
          </p:nvPr>
        </p:nvSpPr>
        <p:spPr/>
        <p:txBody>
          <a:bodyPr/>
          <a:lstStyle/>
          <a:p>
            <a:fld id="{496895FC-7136-C44A-81A0-07755FBB13E6}" type="slidenum">
              <a:rPr lang="en-US" smtClean="0"/>
              <a:t>‹#›</a:t>
            </a:fld>
            <a:endParaRPr lang="en-US"/>
          </a:p>
        </p:txBody>
      </p:sp>
    </p:spTree>
    <p:extLst>
      <p:ext uri="{BB962C8B-B14F-4D97-AF65-F5344CB8AC3E}">
        <p14:creationId xmlns:p14="http://schemas.microsoft.com/office/powerpoint/2010/main" val="740773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B8FD7F-7798-A4C3-397C-968D7DB269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2796F3-0B4D-8A34-8EE3-CC3B2AE364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072C1-9169-089F-91B5-E427F0005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1A9FB83-AE5B-3D4C-8588-468573559C52}" type="datetimeFigureOut">
              <a:rPr lang="en-US" smtClean="0"/>
              <a:t>4/30/2026</a:t>
            </a:fld>
            <a:endParaRPr lang="en-US"/>
          </a:p>
        </p:txBody>
      </p:sp>
      <p:sp>
        <p:nvSpPr>
          <p:cNvPr id="5" name="Footer Placeholder 4">
            <a:extLst>
              <a:ext uri="{FF2B5EF4-FFF2-40B4-BE49-F238E27FC236}">
                <a16:creationId xmlns:a16="http://schemas.microsoft.com/office/drawing/2014/main" id="{0FE0EDD0-D860-6C4C-3B94-3E88D3FF0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79F8C4-666F-C1BF-AC13-0D89AFDF98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96895FC-7136-C44A-81A0-07755FBB13E6}" type="slidenum">
              <a:rPr lang="en-US" smtClean="0"/>
              <a:t>‹#›</a:t>
            </a:fld>
            <a:endParaRPr lang="en-US"/>
          </a:p>
        </p:txBody>
      </p:sp>
    </p:spTree>
    <p:extLst>
      <p:ext uri="{BB962C8B-B14F-4D97-AF65-F5344CB8AC3E}">
        <p14:creationId xmlns:p14="http://schemas.microsoft.com/office/powerpoint/2010/main" val="2459873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2D847A0-4A81-262D-F907-A05196275076}"/>
            </a:ext>
          </a:extLst>
        </p:cNvPr>
        <p:cNvGrpSpPr/>
        <p:nvPr/>
      </p:nvGrpSpPr>
      <p:grpSpPr>
        <a:xfrm>
          <a:off x="0" y="0"/>
          <a:ext cx="0" cy="0"/>
          <a:chOff x="0" y="0"/>
          <a:chExt cx="0" cy="0"/>
        </a:xfrm>
      </p:grpSpPr>
      <p:sp>
        <p:nvSpPr>
          <p:cNvPr id="16" name="Text Box 2">
            <a:extLst>
              <a:ext uri="{FF2B5EF4-FFF2-40B4-BE49-F238E27FC236}">
                <a16:creationId xmlns:a16="http://schemas.microsoft.com/office/drawing/2014/main" id="{3D60BFC6-A836-6BE4-BC36-89DE786CCCAA}"/>
              </a:ext>
            </a:extLst>
          </p:cNvPr>
          <p:cNvSpPr txBox="1"/>
          <p:nvPr/>
        </p:nvSpPr>
        <p:spPr>
          <a:xfrm>
            <a:off x="1201678" y="2448151"/>
            <a:ext cx="9788643"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CA" sz="4000" kern="100" dirty="0">
                <a:solidFill>
                  <a:schemeClr val="bg1"/>
                </a:solidFill>
                <a:latin typeface="+mj-lt"/>
                <a:ea typeface="Aptos" panose="020B0004020202020204" pitchFamily="34" charset="0"/>
                <a:cs typeface="Times New Roman" panose="02020603050405020304" pitchFamily="18" charset="0"/>
              </a:rPr>
              <a:t>KINDERGARTEN PRACTICE QUESTIONS </a:t>
            </a:r>
          </a:p>
          <a:p>
            <a:pPr algn="ctr"/>
            <a:r>
              <a:rPr lang="en-CA" sz="6000" b="1" kern="100" dirty="0">
                <a:solidFill>
                  <a:schemeClr val="bg1"/>
                </a:solidFill>
                <a:latin typeface="+mj-lt"/>
                <a:ea typeface="Aptos" panose="020B0004020202020204" pitchFamily="34" charset="0"/>
                <a:cs typeface="Times New Roman" panose="02020603050405020304" pitchFamily="18" charset="0"/>
              </a:rPr>
              <a:t>NUMBER SENSE</a:t>
            </a:r>
          </a:p>
        </p:txBody>
      </p:sp>
      <p:grpSp>
        <p:nvGrpSpPr>
          <p:cNvPr id="3" name="Group 2">
            <a:extLst>
              <a:ext uri="{FF2B5EF4-FFF2-40B4-BE49-F238E27FC236}">
                <a16:creationId xmlns:a16="http://schemas.microsoft.com/office/drawing/2014/main" id="{4F1AE37F-008D-6CB6-9A11-3B5696DF3F92}"/>
              </a:ext>
            </a:extLst>
          </p:cNvPr>
          <p:cNvGrpSpPr/>
          <p:nvPr/>
        </p:nvGrpSpPr>
        <p:grpSpPr>
          <a:xfrm>
            <a:off x="271077" y="91715"/>
            <a:ext cx="4920331" cy="1422087"/>
            <a:chOff x="2430532" y="761755"/>
            <a:chExt cx="6267545" cy="2222462"/>
          </a:xfrm>
        </p:grpSpPr>
        <p:pic>
          <p:nvPicPr>
            <p:cNvPr id="8" name="Picture 7" descr="A black and white logo&#10;&#10;AI-generated content may be incorrect.">
              <a:extLst>
                <a:ext uri="{FF2B5EF4-FFF2-40B4-BE49-F238E27FC236}">
                  <a16:creationId xmlns:a16="http://schemas.microsoft.com/office/drawing/2014/main" id="{ABDC16EB-4683-B711-B88D-4323416EC385}"/>
                </a:ext>
              </a:extLst>
            </p:cNvPr>
            <p:cNvPicPr>
              <a:picLocks noChangeAspect="1"/>
            </p:cNvPicPr>
            <p:nvPr/>
          </p:nvPicPr>
          <p:blipFill>
            <a:blip r:embed="rId2"/>
            <a:srcRect t="27729" r="75903" b="47306"/>
            <a:stretch>
              <a:fillRect/>
            </a:stretch>
          </p:blipFill>
          <p:spPr>
            <a:xfrm>
              <a:off x="2430532" y="761755"/>
              <a:ext cx="1895764" cy="2222462"/>
            </a:xfrm>
            <a:prstGeom prst="rect">
              <a:avLst/>
            </a:prstGeom>
          </p:spPr>
        </p:pic>
        <p:sp>
          <p:nvSpPr>
            <p:cNvPr id="9" name="Text Box 2">
              <a:extLst>
                <a:ext uri="{FF2B5EF4-FFF2-40B4-BE49-F238E27FC236}">
                  <a16:creationId xmlns:a16="http://schemas.microsoft.com/office/drawing/2014/main" id="{7BD507BF-25A7-B39C-0C41-4FD6FF3B5A28}"/>
                </a:ext>
              </a:extLst>
            </p:cNvPr>
            <p:cNvSpPr txBox="1"/>
            <p:nvPr/>
          </p:nvSpPr>
          <p:spPr>
            <a:xfrm>
              <a:off x="4330716" y="2139177"/>
              <a:ext cx="4362939"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descr="A black and white logo&#10;&#10;AI-generated content may be incorrect.">
              <a:extLst>
                <a:ext uri="{FF2B5EF4-FFF2-40B4-BE49-F238E27FC236}">
                  <a16:creationId xmlns:a16="http://schemas.microsoft.com/office/drawing/2014/main" id="{EF1E88EB-0C84-75B5-658B-FC353DE7E67A}"/>
                </a:ext>
              </a:extLst>
            </p:cNvPr>
            <p:cNvPicPr>
              <a:picLocks noChangeAspect="1"/>
            </p:cNvPicPr>
            <p:nvPr/>
          </p:nvPicPr>
          <p:blipFill>
            <a:blip r:embed="rId2"/>
            <a:srcRect l="23285" t="37318" r="5666" b="51187"/>
            <a:stretch>
              <a:fillRect/>
            </a:stretch>
          </p:blipFill>
          <p:spPr>
            <a:xfrm>
              <a:off x="4326296" y="1472798"/>
              <a:ext cx="4371781" cy="800375"/>
            </a:xfrm>
            <a:prstGeom prst="rect">
              <a:avLst/>
            </a:prstGeom>
          </p:spPr>
        </p:pic>
      </p:grpSp>
    </p:spTree>
    <p:extLst>
      <p:ext uri="{BB962C8B-B14F-4D97-AF65-F5344CB8AC3E}">
        <p14:creationId xmlns:p14="http://schemas.microsoft.com/office/powerpoint/2010/main" val="65609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63A5D-F5DE-6BD5-08B0-DEB4CBEC6E6E}"/>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ED9F969-F084-C366-DCD1-629F6F79DF51}"/>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E9EEDA6A-4617-3CC5-1F6B-31A3B8E6B0B2}"/>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DD320168-3878-C4C6-009D-4B95A2E7B4D7}"/>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4539DF43-3472-E862-55B7-FD8590A13C3C}"/>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50FFBDCB-1924-3D71-CFC6-97608276267E}"/>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421EF590-0AD1-AD32-09D0-F5E641A86269}"/>
              </a:ext>
            </a:extLst>
          </p:cNvPr>
          <p:cNvSpPr>
            <a:spLocks noChangeArrowheads="1"/>
          </p:cNvSpPr>
          <p:nvPr/>
        </p:nvSpPr>
        <p:spPr bwMode="auto">
          <a:xfrm>
            <a:off x="437660" y="1808312"/>
            <a:ext cx="11532815"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9. Order these numbers from least to greatest: </a:t>
            </a:r>
          </a:p>
          <a:p>
            <a:endParaRPr lang="en-CA" sz="3200" dirty="0"/>
          </a:p>
          <a:p>
            <a:r>
              <a:rPr lang="en-CA" sz="4000" dirty="0"/>
              <a:t>8, 3, 7, 5, 2</a:t>
            </a:r>
          </a:p>
        </p:txBody>
      </p:sp>
    </p:spTree>
    <p:extLst>
      <p:ext uri="{BB962C8B-B14F-4D97-AF65-F5344CB8AC3E}">
        <p14:creationId xmlns:p14="http://schemas.microsoft.com/office/powerpoint/2010/main" val="39892933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507A4-1A4D-9EB2-5428-DE75A7B60AB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09AAC34-E9E6-A44F-9D6B-E216F40C22D4}"/>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899AF6C7-904F-1151-2014-8462F0E3C53A}"/>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605A2F32-1EDB-F1A8-8EF7-E66DD8D62BBB}"/>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266A626C-7ABC-9998-8C1E-B8748C2FB37A}"/>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6F79F46E-D0FB-DA9A-E708-1A4B0AAC764D}"/>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GEOMETRY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B237BF48-8E62-1838-13CD-C116004AD05D}"/>
              </a:ext>
            </a:extLst>
          </p:cNvPr>
          <p:cNvSpPr>
            <a:spLocks noChangeArrowheads="1"/>
          </p:cNvSpPr>
          <p:nvPr/>
        </p:nvSpPr>
        <p:spPr bwMode="auto">
          <a:xfrm>
            <a:off x="548209" y="1679990"/>
            <a:ext cx="1108849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Complete the chart for each shape (add more shapes for students ready for them - pentagon, hexagon, rhombus, oval/ellipse, kite, trapezoid,...)</a:t>
            </a:r>
          </a:p>
        </p:txBody>
      </p:sp>
      <p:sp>
        <p:nvSpPr>
          <p:cNvPr id="5" name="TextBox 4">
            <a:extLst>
              <a:ext uri="{FF2B5EF4-FFF2-40B4-BE49-F238E27FC236}">
                <a16:creationId xmlns:a16="http://schemas.microsoft.com/office/drawing/2014/main" id="{12FC4FAD-B407-6731-4645-59C1C4D98337}"/>
              </a:ext>
            </a:extLst>
          </p:cNvPr>
          <p:cNvSpPr txBox="1"/>
          <p:nvPr/>
        </p:nvSpPr>
        <p:spPr>
          <a:xfrm>
            <a:off x="3035596" y="3249650"/>
            <a:ext cx="6113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03D208AC-749A-4DE1-3804-59B4DCCC7051}"/>
              </a:ext>
            </a:extLst>
          </p:cNvPr>
          <p:cNvPicPr>
            <a:picLocks noChangeAspect="1"/>
          </p:cNvPicPr>
          <p:nvPr/>
        </p:nvPicPr>
        <p:blipFill>
          <a:blip r:embed="rId3"/>
          <a:stretch>
            <a:fillRect/>
          </a:stretch>
        </p:blipFill>
        <p:spPr>
          <a:xfrm>
            <a:off x="555297" y="3249650"/>
            <a:ext cx="10247381" cy="3408648"/>
          </a:xfrm>
          <a:prstGeom prst="rect">
            <a:avLst/>
          </a:prstGeom>
        </p:spPr>
      </p:pic>
    </p:spTree>
    <p:extLst>
      <p:ext uri="{BB962C8B-B14F-4D97-AF65-F5344CB8AC3E}">
        <p14:creationId xmlns:p14="http://schemas.microsoft.com/office/powerpoint/2010/main" val="30385591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79DE7-B998-7B98-0801-BDA9CDA5E1C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E8997C9-DEA3-C001-7C8E-ED9FD8207456}"/>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5FCD9085-2337-3425-8C83-65D5876B12C1}"/>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D8C80A19-9051-BE69-584A-9F15720D3289}"/>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60DDE824-9473-A2A4-E114-0E24BE2B711E}"/>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3766396C-018A-62B5-0E31-AFACF702DBAC}"/>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GEOMETRY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13CD18ED-A9AB-77B7-5390-9BA41903EDC9}"/>
              </a:ext>
            </a:extLst>
          </p:cNvPr>
          <p:cNvSpPr>
            <a:spLocks noChangeArrowheads="1"/>
          </p:cNvSpPr>
          <p:nvPr/>
        </p:nvSpPr>
        <p:spPr bwMode="auto">
          <a:xfrm>
            <a:off x="548209" y="1679990"/>
            <a:ext cx="1108849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Complete the chart for each shape (add more shapes for students ready for them - pentagon, hexagon, rhombus, oval/ellipse, kite, trapezoid,...)</a:t>
            </a:r>
          </a:p>
        </p:txBody>
      </p:sp>
      <p:sp>
        <p:nvSpPr>
          <p:cNvPr id="5" name="TextBox 4">
            <a:extLst>
              <a:ext uri="{FF2B5EF4-FFF2-40B4-BE49-F238E27FC236}">
                <a16:creationId xmlns:a16="http://schemas.microsoft.com/office/drawing/2014/main" id="{4F8725A3-5C5F-8676-3235-5AAAF36A33FD}"/>
              </a:ext>
            </a:extLst>
          </p:cNvPr>
          <p:cNvSpPr txBox="1"/>
          <p:nvPr/>
        </p:nvSpPr>
        <p:spPr>
          <a:xfrm>
            <a:off x="3035596" y="3249650"/>
            <a:ext cx="6113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819DAF73-D8D3-B1C1-86CD-B362E02203E5}"/>
              </a:ext>
            </a:extLst>
          </p:cNvPr>
          <p:cNvPicPr>
            <a:picLocks noChangeAspect="1"/>
          </p:cNvPicPr>
          <p:nvPr/>
        </p:nvPicPr>
        <p:blipFill>
          <a:blip r:embed="rId3"/>
          <a:stretch>
            <a:fillRect/>
          </a:stretch>
        </p:blipFill>
        <p:spPr>
          <a:xfrm>
            <a:off x="766282" y="3249650"/>
            <a:ext cx="10057662" cy="3366494"/>
          </a:xfrm>
          <a:prstGeom prst="rect">
            <a:avLst/>
          </a:prstGeom>
        </p:spPr>
      </p:pic>
    </p:spTree>
    <p:extLst>
      <p:ext uri="{BB962C8B-B14F-4D97-AF65-F5344CB8AC3E}">
        <p14:creationId xmlns:p14="http://schemas.microsoft.com/office/powerpoint/2010/main" val="26035412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9234D-37D1-8F3C-C54B-6289A871568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86A55F0-DBE3-B0C3-230A-CB560E61E30A}"/>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F3EA148A-69BB-95DF-B5CF-F2D31F8A37B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46E7448C-D773-CB84-AF21-28888A375AA4}"/>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34D78A89-85A6-CD85-5BA8-AD7FB71CFF33}"/>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A3510A40-4DB9-93F8-2377-0A2C9E7055AB}"/>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GEOMETRY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50F381D7-966C-ED65-4FF1-677B94192D38}"/>
              </a:ext>
            </a:extLst>
          </p:cNvPr>
          <p:cNvSpPr>
            <a:spLocks noChangeArrowheads="1"/>
          </p:cNvSpPr>
          <p:nvPr/>
        </p:nvSpPr>
        <p:spPr bwMode="auto">
          <a:xfrm>
            <a:off x="548209" y="1679990"/>
            <a:ext cx="1108849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Complete the chart for each shape (add more shapes for students ready for them - pentagon, hexagon, rhombus, oval/ellipse, kite, trapezoid,...)</a:t>
            </a:r>
          </a:p>
        </p:txBody>
      </p:sp>
      <p:sp>
        <p:nvSpPr>
          <p:cNvPr id="5" name="TextBox 4">
            <a:extLst>
              <a:ext uri="{FF2B5EF4-FFF2-40B4-BE49-F238E27FC236}">
                <a16:creationId xmlns:a16="http://schemas.microsoft.com/office/drawing/2014/main" id="{1AD29495-6C72-D1B2-4570-7F31770FDE90}"/>
              </a:ext>
            </a:extLst>
          </p:cNvPr>
          <p:cNvSpPr txBox="1"/>
          <p:nvPr/>
        </p:nvSpPr>
        <p:spPr>
          <a:xfrm>
            <a:off x="3035596" y="3249650"/>
            <a:ext cx="6113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2B6879F-6F4B-1E18-E2A1-54C058297694}"/>
              </a:ext>
            </a:extLst>
          </p:cNvPr>
          <p:cNvPicPr>
            <a:picLocks noChangeAspect="1"/>
          </p:cNvPicPr>
          <p:nvPr/>
        </p:nvPicPr>
        <p:blipFill>
          <a:blip r:embed="rId3"/>
          <a:stretch>
            <a:fillRect/>
          </a:stretch>
        </p:blipFill>
        <p:spPr>
          <a:xfrm>
            <a:off x="812947" y="3189426"/>
            <a:ext cx="10329973" cy="3400012"/>
          </a:xfrm>
          <a:prstGeom prst="rect">
            <a:avLst/>
          </a:prstGeom>
        </p:spPr>
      </p:pic>
    </p:spTree>
    <p:extLst>
      <p:ext uri="{BB962C8B-B14F-4D97-AF65-F5344CB8AC3E}">
        <p14:creationId xmlns:p14="http://schemas.microsoft.com/office/powerpoint/2010/main" val="22108488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42342-4F86-56A5-D982-A777C3931A5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C1BC6B9-A3E6-E184-4AFA-C911A89EBEA8}"/>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FBCA1F1B-5511-2F0B-7331-024A976D49DF}"/>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90FED4D1-BEF8-86DA-D30A-F620C50A5481}"/>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16C50D34-A663-0132-ECDA-CC09ED0BA201}"/>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F91C5C46-9198-0B41-7B50-F6987481F690}"/>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GEOMETRY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283E8FAF-195F-7F1D-56CC-A69A35FC8797}"/>
              </a:ext>
            </a:extLst>
          </p:cNvPr>
          <p:cNvSpPr>
            <a:spLocks noChangeArrowheads="1"/>
          </p:cNvSpPr>
          <p:nvPr/>
        </p:nvSpPr>
        <p:spPr bwMode="auto">
          <a:xfrm>
            <a:off x="548209" y="1926211"/>
            <a:ext cx="1108849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Choose a shape from the chart in question 1. Where do you see it in the classroom?</a:t>
            </a:r>
          </a:p>
        </p:txBody>
      </p:sp>
      <p:sp>
        <p:nvSpPr>
          <p:cNvPr id="5" name="TextBox 4">
            <a:extLst>
              <a:ext uri="{FF2B5EF4-FFF2-40B4-BE49-F238E27FC236}">
                <a16:creationId xmlns:a16="http://schemas.microsoft.com/office/drawing/2014/main" id="{C33E71B3-14D5-1BBB-11D7-E8116615CD14}"/>
              </a:ext>
            </a:extLst>
          </p:cNvPr>
          <p:cNvSpPr txBox="1"/>
          <p:nvPr/>
        </p:nvSpPr>
        <p:spPr>
          <a:xfrm>
            <a:off x="3035596" y="3249650"/>
            <a:ext cx="6113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17471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B9A4E-49E4-3F6F-8B0A-6C5660BB2469}"/>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9D8FD8B-2370-61C4-87B5-E84480AD3159}"/>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86A11EF4-C970-A174-9A05-CF87B5B5724B}"/>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4B12F7B3-0218-F21B-2C5C-83E77EB53338}"/>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27CC8331-D964-1E16-B274-79540F0BFCC7}"/>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E352051E-DD85-1033-0300-EB81CE053CA8}"/>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GEOMETRY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EB318415-FF7D-A42F-E725-033E574BBAA4}"/>
              </a:ext>
            </a:extLst>
          </p:cNvPr>
          <p:cNvSpPr>
            <a:spLocks noChangeArrowheads="1"/>
          </p:cNvSpPr>
          <p:nvPr/>
        </p:nvSpPr>
        <p:spPr bwMode="auto">
          <a:xfrm>
            <a:off x="541121" y="2008364"/>
            <a:ext cx="574626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 Look at the following image.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Which shapes are similar? Which shapes are different?</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2620046-8762-BAC3-6C74-605637F03F7E}"/>
              </a:ext>
            </a:extLst>
          </p:cNvPr>
          <p:cNvSpPr txBox="1"/>
          <p:nvPr/>
        </p:nvSpPr>
        <p:spPr>
          <a:xfrm>
            <a:off x="3035596" y="3249650"/>
            <a:ext cx="6113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 name="Picture 2">
            <a:extLst>
              <a:ext uri="{FF2B5EF4-FFF2-40B4-BE49-F238E27FC236}">
                <a16:creationId xmlns:a16="http://schemas.microsoft.com/office/drawing/2014/main" id="{80C5E0EF-B24E-A385-DC84-00763A277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9160" y="1541033"/>
            <a:ext cx="5174631" cy="5174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5226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2247B-F34F-CD5C-EF23-7C189ED1A3C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916B0A0-902B-801A-A765-8C5D217D84E6}"/>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6AFDEC08-4971-9079-165C-252F1BC57B5B}"/>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FFD8B3BE-C5A7-F2FC-04CB-342C0364DF02}"/>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6DA5A316-E756-B2AA-935F-770745F79B5C}"/>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C9784224-2CE3-0FF9-F3A0-AF86E623B7C3}"/>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GEOMETRY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B8E46538-4668-D175-BAD1-9649C66292A7}"/>
              </a:ext>
            </a:extLst>
          </p:cNvPr>
          <p:cNvSpPr>
            <a:spLocks noChangeArrowheads="1"/>
          </p:cNvSpPr>
          <p:nvPr/>
        </p:nvSpPr>
        <p:spPr bwMode="auto">
          <a:xfrm>
            <a:off x="548209" y="1585561"/>
            <a:ext cx="11088493"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 Tell me one thing about each of these objects (use a class set of geometric solids, they do not need to know the name for all of the solids):</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Pyramid</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Cube</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Rectangular Prism</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Sphere</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Cylinder</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Triangular prism</a:t>
            </a:r>
          </a:p>
        </p:txBody>
      </p:sp>
      <p:sp>
        <p:nvSpPr>
          <p:cNvPr id="5" name="TextBox 4">
            <a:extLst>
              <a:ext uri="{FF2B5EF4-FFF2-40B4-BE49-F238E27FC236}">
                <a16:creationId xmlns:a16="http://schemas.microsoft.com/office/drawing/2014/main" id="{DAD5565B-48F1-539E-5E12-3BC1BE6E0E36}"/>
              </a:ext>
            </a:extLst>
          </p:cNvPr>
          <p:cNvSpPr txBox="1"/>
          <p:nvPr/>
        </p:nvSpPr>
        <p:spPr>
          <a:xfrm>
            <a:off x="3035596" y="3249650"/>
            <a:ext cx="6113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59819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F4D7E-7D5C-00EA-CDA9-73E77670AD6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73CA387-D799-3C3A-0B60-559F18806F5E}"/>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465608CD-963D-063C-11C9-80883C03E975}"/>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F43E5BAD-5C32-71D4-7150-7A85898E6A1D}"/>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2AA58273-B2D7-7A7A-CDAC-EBE66D1CDFBD}"/>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65C50FCF-521B-AA85-C59F-5E7978A6C612}"/>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GEOMETRY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1617FFAB-80A9-4745-0685-E80EA86908FD}"/>
              </a:ext>
            </a:extLst>
          </p:cNvPr>
          <p:cNvSpPr>
            <a:spLocks noChangeArrowheads="1"/>
          </p:cNvSpPr>
          <p:nvPr/>
        </p:nvSpPr>
        <p:spPr bwMode="auto">
          <a:xfrm>
            <a:off x="548209" y="1852841"/>
            <a:ext cx="1108849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 Cut this rectangle into two pieces. (Provide rectangles and scissors)</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What can you tell me about the pieces you cut?</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542572E8-CF21-4969-8110-E6132BB57E3A}"/>
              </a:ext>
            </a:extLst>
          </p:cNvPr>
          <p:cNvSpPr txBox="1"/>
          <p:nvPr/>
        </p:nvSpPr>
        <p:spPr>
          <a:xfrm>
            <a:off x="3035596" y="3249650"/>
            <a:ext cx="6113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0A24EF29-268F-0BC9-2828-E5499A702616}"/>
              </a:ext>
            </a:extLst>
          </p:cNvPr>
          <p:cNvPicPr>
            <a:picLocks noChangeAspect="1"/>
          </p:cNvPicPr>
          <p:nvPr/>
        </p:nvPicPr>
        <p:blipFill>
          <a:blip r:embed="rId3"/>
          <a:stretch>
            <a:fillRect/>
          </a:stretch>
        </p:blipFill>
        <p:spPr>
          <a:xfrm>
            <a:off x="555298" y="3429000"/>
            <a:ext cx="6110400" cy="2595678"/>
          </a:xfrm>
          <a:prstGeom prst="rect">
            <a:avLst/>
          </a:prstGeom>
        </p:spPr>
      </p:pic>
    </p:spTree>
    <p:extLst>
      <p:ext uri="{BB962C8B-B14F-4D97-AF65-F5344CB8AC3E}">
        <p14:creationId xmlns:p14="http://schemas.microsoft.com/office/powerpoint/2010/main" val="28807299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B0D4F-719F-791E-FF4C-3117AA27350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3D6E814-DDF1-D10F-4FA7-1D2EFEC2BE5F}"/>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46536F27-125E-6F4A-59F4-06CD7404E4D5}"/>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B5E9EDAA-42D2-2CB0-B8D9-B4C8EA4708E7}"/>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6AD8CAA5-D696-BD8F-5B41-D7096F84AE59}"/>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8BE03E78-E99C-C29B-BB2C-2392C70A4E08}"/>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GEOMETRY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32F1FDE4-7F9B-B2CF-C324-6D29910B0A73}"/>
              </a:ext>
            </a:extLst>
          </p:cNvPr>
          <p:cNvSpPr>
            <a:spLocks noChangeArrowheads="1"/>
          </p:cNvSpPr>
          <p:nvPr/>
        </p:nvSpPr>
        <p:spPr bwMode="auto">
          <a:xfrm>
            <a:off x="548209" y="2054531"/>
            <a:ext cx="7099917"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6. Choose 2 or more shapes from your tangram set.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Put them together to form a new shape.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Draw (or trace) the shape.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How many sides does it have?</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63E0464-949A-F157-3D41-A16B782DF1CA}"/>
              </a:ext>
            </a:extLst>
          </p:cNvPr>
          <p:cNvSpPr txBox="1"/>
          <p:nvPr/>
        </p:nvSpPr>
        <p:spPr>
          <a:xfrm>
            <a:off x="3035596" y="3249650"/>
            <a:ext cx="6113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0886E5F8-49DF-ED52-833D-733198AE9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126" y="1701600"/>
            <a:ext cx="4158656" cy="4465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6154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8E23E-6D07-AB05-7BAE-521FDD9ACDD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30A1C1A-9F79-8F1C-71C6-B8BEE11D848B}"/>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EB352E8B-A8B5-9FF9-0BD4-C692DA361135}"/>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2EC21E14-DB5A-883D-1BD2-81D345C021AF}"/>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CCBAEE81-66AB-3637-15CA-250473582B42}"/>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783E4FA4-A185-A868-49C9-02BF64A30862}"/>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GEOMETRY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3FD08744-0268-F858-58C1-7F19CFADCD3D}"/>
              </a:ext>
            </a:extLst>
          </p:cNvPr>
          <p:cNvSpPr>
            <a:spLocks noChangeArrowheads="1"/>
          </p:cNvSpPr>
          <p:nvPr/>
        </p:nvSpPr>
        <p:spPr bwMode="auto">
          <a:xfrm>
            <a:off x="548209" y="2054531"/>
            <a:ext cx="1108849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7. How many different types of shapes with 4 sides can you draw?</a:t>
            </a:r>
          </a:p>
        </p:txBody>
      </p:sp>
      <p:sp>
        <p:nvSpPr>
          <p:cNvPr id="5" name="TextBox 4">
            <a:extLst>
              <a:ext uri="{FF2B5EF4-FFF2-40B4-BE49-F238E27FC236}">
                <a16:creationId xmlns:a16="http://schemas.microsoft.com/office/drawing/2014/main" id="{7DC765C1-92E1-8D62-B268-A936FE361480}"/>
              </a:ext>
            </a:extLst>
          </p:cNvPr>
          <p:cNvSpPr txBox="1"/>
          <p:nvPr/>
        </p:nvSpPr>
        <p:spPr>
          <a:xfrm>
            <a:off x="3035596" y="3249650"/>
            <a:ext cx="6113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72776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2D847A0-4A81-262D-F907-A05196275076}"/>
            </a:ext>
          </a:extLst>
        </p:cNvPr>
        <p:cNvGrpSpPr/>
        <p:nvPr/>
      </p:nvGrpSpPr>
      <p:grpSpPr>
        <a:xfrm>
          <a:off x="0" y="0"/>
          <a:ext cx="0" cy="0"/>
          <a:chOff x="0" y="0"/>
          <a:chExt cx="0" cy="0"/>
        </a:xfrm>
      </p:grpSpPr>
      <p:sp>
        <p:nvSpPr>
          <p:cNvPr id="16" name="Text Box 2">
            <a:extLst>
              <a:ext uri="{FF2B5EF4-FFF2-40B4-BE49-F238E27FC236}">
                <a16:creationId xmlns:a16="http://schemas.microsoft.com/office/drawing/2014/main" id="{3D60BFC6-A836-6BE4-BC36-89DE786CCCAA}"/>
              </a:ext>
            </a:extLst>
          </p:cNvPr>
          <p:cNvSpPr txBox="1"/>
          <p:nvPr/>
        </p:nvSpPr>
        <p:spPr>
          <a:xfrm>
            <a:off x="1201678" y="2448151"/>
            <a:ext cx="9788643"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KINDERGARTEN PRACTICE 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0" b="1"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FINANCIAL LITERACY</a:t>
            </a:r>
          </a:p>
        </p:txBody>
      </p:sp>
      <p:grpSp>
        <p:nvGrpSpPr>
          <p:cNvPr id="3" name="Group 2">
            <a:extLst>
              <a:ext uri="{FF2B5EF4-FFF2-40B4-BE49-F238E27FC236}">
                <a16:creationId xmlns:a16="http://schemas.microsoft.com/office/drawing/2014/main" id="{4F1AE37F-008D-6CB6-9A11-3B5696DF3F92}"/>
              </a:ext>
            </a:extLst>
          </p:cNvPr>
          <p:cNvGrpSpPr/>
          <p:nvPr/>
        </p:nvGrpSpPr>
        <p:grpSpPr>
          <a:xfrm>
            <a:off x="271077" y="91715"/>
            <a:ext cx="4920331" cy="1422087"/>
            <a:chOff x="2430532" y="761755"/>
            <a:chExt cx="6267545" cy="2222462"/>
          </a:xfrm>
        </p:grpSpPr>
        <p:pic>
          <p:nvPicPr>
            <p:cNvPr id="8" name="Picture 7" descr="A black and white logo&#10;&#10;AI-generated content may be incorrect.">
              <a:extLst>
                <a:ext uri="{FF2B5EF4-FFF2-40B4-BE49-F238E27FC236}">
                  <a16:creationId xmlns:a16="http://schemas.microsoft.com/office/drawing/2014/main" id="{ABDC16EB-4683-B711-B88D-4323416EC385}"/>
                </a:ext>
              </a:extLst>
            </p:cNvPr>
            <p:cNvPicPr>
              <a:picLocks noChangeAspect="1"/>
            </p:cNvPicPr>
            <p:nvPr/>
          </p:nvPicPr>
          <p:blipFill>
            <a:blip r:embed="rId2"/>
            <a:srcRect t="27729" r="75903" b="47306"/>
            <a:stretch>
              <a:fillRect/>
            </a:stretch>
          </p:blipFill>
          <p:spPr>
            <a:xfrm>
              <a:off x="2430532" y="761755"/>
              <a:ext cx="1895764" cy="2222462"/>
            </a:xfrm>
            <a:prstGeom prst="rect">
              <a:avLst/>
            </a:prstGeom>
          </p:spPr>
        </p:pic>
        <p:sp>
          <p:nvSpPr>
            <p:cNvPr id="9" name="Text Box 2">
              <a:extLst>
                <a:ext uri="{FF2B5EF4-FFF2-40B4-BE49-F238E27FC236}">
                  <a16:creationId xmlns:a16="http://schemas.microsoft.com/office/drawing/2014/main" id="{7BD507BF-25A7-B39C-0C41-4FD6FF3B5A28}"/>
                </a:ext>
              </a:extLst>
            </p:cNvPr>
            <p:cNvSpPr txBox="1"/>
            <p:nvPr/>
          </p:nvSpPr>
          <p:spPr>
            <a:xfrm>
              <a:off x="4330716" y="2139177"/>
              <a:ext cx="4362939"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pic>
          <p:nvPicPr>
            <p:cNvPr id="2" name="Picture 1" descr="A black and white logo&#10;&#10;AI-generated content may be incorrect.">
              <a:extLst>
                <a:ext uri="{FF2B5EF4-FFF2-40B4-BE49-F238E27FC236}">
                  <a16:creationId xmlns:a16="http://schemas.microsoft.com/office/drawing/2014/main" id="{EF1E88EB-0C84-75B5-658B-FC353DE7E67A}"/>
                </a:ext>
              </a:extLst>
            </p:cNvPr>
            <p:cNvPicPr>
              <a:picLocks noChangeAspect="1"/>
            </p:cNvPicPr>
            <p:nvPr/>
          </p:nvPicPr>
          <p:blipFill>
            <a:blip r:embed="rId2"/>
            <a:srcRect l="23285" t="37318" r="5666" b="51187"/>
            <a:stretch>
              <a:fillRect/>
            </a:stretch>
          </p:blipFill>
          <p:spPr>
            <a:xfrm>
              <a:off x="4326296" y="1472798"/>
              <a:ext cx="4371781" cy="800375"/>
            </a:xfrm>
            <a:prstGeom prst="rect">
              <a:avLst/>
            </a:prstGeom>
          </p:spPr>
        </p:pic>
      </p:grpSp>
    </p:spTree>
    <p:extLst>
      <p:ext uri="{BB962C8B-B14F-4D97-AF65-F5344CB8AC3E}">
        <p14:creationId xmlns:p14="http://schemas.microsoft.com/office/powerpoint/2010/main" val="1023728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7B42A-484C-ED44-9FF0-615EDB5D7CD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BF4089E-AB5D-DFFA-6C5D-DBC345CD461A}"/>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C1E900F2-AB8A-AE59-953C-D4C86E2C2475}"/>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1DD7964F-49E4-0FE6-8BBE-5C7AFF6E594D}"/>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8102509C-AD12-5137-6F9E-725155D8A787}"/>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9CFDF14E-4D92-8663-7C72-F13C87963384}"/>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47B7E8F5-8042-A0CD-B3D4-6B53D16894FD}"/>
              </a:ext>
            </a:extLst>
          </p:cNvPr>
          <p:cNvSpPr>
            <a:spLocks noChangeArrowheads="1"/>
          </p:cNvSpPr>
          <p:nvPr/>
        </p:nvSpPr>
        <p:spPr bwMode="auto">
          <a:xfrm>
            <a:off x="437660" y="1852841"/>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10. Show one way to make 5 on a ten frame.</a:t>
            </a:r>
          </a:p>
          <a:p>
            <a:endParaRPr lang="en-CA" sz="3200" dirty="0"/>
          </a:p>
        </p:txBody>
      </p:sp>
      <p:pic>
        <p:nvPicPr>
          <p:cNvPr id="2" name="Picture 2">
            <a:extLst>
              <a:ext uri="{FF2B5EF4-FFF2-40B4-BE49-F238E27FC236}">
                <a16:creationId xmlns:a16="http://schemas.microsoft.com/office/drawing/2014/main" id="{DD9F668B-ED4A-617D-B528-B3F97939A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60" y="2391449"/>
            <a:ext cx="6533107" cy="3184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0018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F37CC-9A25-A797-C164-2F0CFEC1884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DF0FAF7-AE20-A474-7A35-EABE064AA3C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4D644E0A-698F-932D-4D14-6A5E7F8D6B9E}"/>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3BCA0515-49E3-30FF-5192-7391D951995B}"/>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95625DF-A1D8-3209-0D52-05785B7A205F}"/>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4481E773-2817-1C0F-C443-5291315C81A5}"/>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FINANCIAL LITERACY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335C0892-545F-B1E3-1FBF-099EB2FE0E99}"/>
              </a:ext>
            </a:extLst>
          </p:cNvPr>
          <p:cNvSpPr>
            <a:spLocks noChangeArrowheads="1"/>
          </p:cNvSpPr>
          <p:nvPr/>
        </p:nvSpPr>
        <p:spPr bwMode="auto">
          <a:xfrm>
            <a:off x="437660" y="1975950"/>
            <a:ext cx="1153281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Cut the values and images out and have the students match them (students should also use the correct names, but do not have to be able to spell or read them). You can also use real coins, or manufactured plastic coins as well (play money)</a:t>
            </a:r>
          </a:p>
        </p:txBody>
      </p:sp>
      <p:pic>
        <p:nvPicPr>
          <p:cNvPr id="13" name="Picture 12">
            <a:extLst>
              <a:ext uri="{FF2B5EF4-FFF2-40B4-BE49-F238E27FC236}">
                <a16:creationId xmlns:a16="http://schemas.microsoft.com/office/drawing/2014/main" id="{F81E4FCE-D8B2-F446-C177-1111CCEEA93F}"/>
              </a:ext>
            </a:extLst>
          </p:cNvPr>
          <p:cNvPicPr>
            <a:picLocks noChangeAspect="1"/>
          </p:cNvPicPr>
          <p:nvPr/>
        </p:nvPicPr>
        <p:blipFill>
          <a:blip r:embed="rId3"/>
          <a:stretch>
            <a:fillRect/>
          </a:stretch>
        </p:blipFill>
        <p:spPr>
          <a:xfrm>
            <a:off x="639275" y="4038053"/>
            <a:ext cx="10269730" cy="2517310"/>
          </a:xfrm>
          <a:prstGeom prst="rect">
            <a:avLst/>
          </a:prstGeom>
        </p:spPr>
      </p:pic>
    </p:spTree>
    <p:extLst>
      <p:ext uri="{BB962C8B-B14F-4D97-AF65-F5344CB8AC3E}">
        <p14:creationId xmlns:p14="http://schemas.microsoft.com/office/powerpoint/2010/main" val="11120776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19247-8892-E5A2-6516-1C2B24952274}"/>
            </a:ext>
          </a:extLst>
        </p:cNvPr>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A2F7B5D7-7DE6-1CB5-4CBA-54C2AB00BCB9}"/>
              </a:ext>
            </a:extLst>
          </p:cNvPr>
          <p:cNvGraphicFramePr>
            <a:graphicFrameLocks noGrp="1"/>
          </p:cNvGraphicFramePr>
          <p:nvPr/>
        </p:nvGraphicFramePr>
        <p:xfrm>
          <a:off x="7790335" y="1786044"/>
          <a:ext cx="4044340" cy="3103012"/>
        </p:xfrm>
        <a:graphic>
          <a:graphicData uri="http://schemas.openxmlformats.org/drawingml/2006/table">
            <a:tbl>
              <a:tblPr firstRow="1" bandRow="1">
                <a:tableStyleId>{5C22544A-7EE6-4342-B048-85BDC9FD1C3A}</a:tableStyleId>
              </a:tblPr>
              <a:tblGrid>
                <a:gridCol w="1636190">
                  <a:extLst>
                    <a:ext uri="{9D8B030D-6E8A-4147-A177-3AD203B41FA5}">
                      <a16:colId xmlns:a16="http://schemas.microsoft.com/office/drawing/2014/main" val="4097950388"/>
                    </a:ext>
                  </a:extLst>
                </a:gridCol>
                <a:gridCol w="2408150">
                  <a:extLst>
                    <a:ext uri="{9D8B030D-6E8A-4147-A177-3AD203B41FA5}">
                      <a16:colId xmlns:a16="http://schemas.microsoft.com/office/drawing/2014/main" val="662506503"/>
                    </a:ext>
                  </a:extLst>
                </a:gridCol>
              </a:tblGrid>
              <a:tr h="1551506">
                <a:tc>
                  <a:txBody>
                    <a:bodyPr/>
                    <a:lstStyle/>
                    <a:p>
                      <a:pP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4536172"/>
                  </a:ext>
                </a:extLst>
              </a:tr>
              <a:tr h="1551506">
                <a:tc>
                  <a:txBody>
                    <a:bodyPr/>
                    <a:lstStyle/>
                    <a:p>
                      <a:pPr algn="ct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6190938"/>
                  </a:ext>
                </a:extLst>
              </a:tr>
            </a:tbl>
          </a:graphicData>
        </a:graphic>
      </p:graphicFrame>
      <p:grpSp>
        <p:nvGrpSpPr>
          <p:cNvPr id="10" name="Group 9">
            <a:extLst>
              <a:ext uri="{FF2B5EF4-FFF2-40B4-BE49-F238E27FC236}">
                <a16:creationId xmlns:a16="http://schemas.microsoft.com/office/drawing/2014/main" id="{0FC32F1D-6E3C-5F80-57F7-CA6BF36CA081}"/>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855417B5-D1AE-7189-AE66-25121E24B1C9}"/>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41871EF5-77E5-FACF-9C78-88BDF52C5BFF}"/>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811CB854-E002-5B59-4C02-848604C9F679}"/>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23EADE25-8878-E888-0FB4-03718CA85C30}"/>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FINANCIAL LITERACY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2752A1B5-837E-8C5B-E853-627E4CB5BBE4}"/>
              </a:ext>
            </a:extLst>
          </p:cNvPr>
          <p:cNvSpPr>
            <a:spLocks noChangeArrowheads="1"/>
          </p:cNvSpPr>
          <p:nvPr/>
        </p:nvSpPr>
        <p:spPr bwMode="auto">
          <a:xfrm>
            <a:off x="437659" y="2099062"/>
            <a:ext cx="310717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Tell me one thing about each of the Canadian coins.</a:t>
            </a:r>
          </a:p>
        </p:txBody>
      </p:sp>
      <p:graphicFrame>
        <p:nvGraphicFramePr>
          <p:cNvPr id="2" name="Table 1">
            <a:extLst>
              <a:ext uri="{FF2B5EF4-FFF2-40B4-BE49-F238E27FC236}">
                <a16:creationId xmlns:a16="http://schemas.microsoft.com/office/drawing/2014/main" id="{7BA30C4E-7D17-62D1-63EA-0A938F8F6375}"/>
              </a:ext>
            </a:extLst>
          </p:cNvPr>
          <p:cNvGraphicFramePr>
            <a:graphicFrameLocks noGrp="1"/>
          </p:cNvGraphicFramePr>
          <p:nvPr/>
        </p:nvGraphicFramePr>
        <p:xfrm>
          <a:off x="3745994" y="1786044"/>
          <a:ext cx="4044341" cy="4654518"/>
        </p:xfrm>
        <a:graphic>
          <a:graphicData uri="http://schemas.openxmlformats.org/drawingml/2006/table">
            <a:tbl>
              <a:tblPr firstRow="1" bandRow="1">
                <a:tableStyleId>{5C22544A-7EE6-4342-B048-85BDC9FD1C3A}</a:tableStyleId>
              </a:tblPr>
              <a:tblGrid>
                <a:gridCol w="1636191">
                  <a:extLst>
                    <a:ext uri="{9D8B030D-6E8A-4147-A177-3AD203B41FA5}">
                      <a16:colId xmlns:a16="http://schemas.microsoft.com/office/drawing/2014/main" val="4097950388"/>
                    </a:ext>
                  </a:extLst>
                </a:gridCol>
                <a:gridCol w="2408150">
                  <a:extLst>
                    <a:ext uri="{9D8B030D-6E8A-4147-A177-3AD203B41FA5}">
                      <a16:colId xmlns:a16="http://schemas.microsoft.com/office/drawing/2014/main" val="662506503"/>
                    </a:ext>
                  </a:extLst>
                </a:gridCol>
              </a:tblGrid>
              <a:tr h="1551506">
                <a:tc>
                  <a:txBody>
                    <a:bodyPr/>
                    <a:lstStyle/>
                    <a:p>
                      <a:pP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4536172"/>
                  </a:ext>
                </a:extLst>
              </a:tr>
              <a:tr h="1551506">
                <a:tc>
                  <a:txBody>
                    <a:bodyPr/>
                    <a:lstStyle/>
                    <a:p>
                      <a:pPr algn="ctr" rtl="0" fontAlgn="t">
                        <a:buNone/>
                      </a:pPr>
                      <a:endParaRPr lang="en-CA" sz="200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6190938"/>
                  </a:ext>
                </a:extLst>
              </a:tr>
              <a:tr h="1551506">
                <a:tc>
                  <a:txBody>
                    <a:bodyPr/>
                    <a:lstStyle/>
                    <a:p>
                      <a:pPr algn="ct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t">
                        <a:buNone/>
                      </a:pPr>
                      <a:endParaRPr lang="en-CA" sz="20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2549486"/>
                  </a:ext>
                </a:extLst>
              </a:tr>
            </a:tbl>
          </a:graphicData>
        </a:graphic>
      </p:graphicFrame>
      <p:pic>
        <p:nvPicPr>
          <p:cNvPr id="3" name="Picture 2">
            <a:extLst>
              <a:ext uri="{FF2B5EF4-FFF2-40B4-BE49-F238E27FC236}">
                <a16:creationId xmlns:a16="http://schemas.microsoft.com/office/drawing/2014/main" id="{7D7259AB-B6B9-E9BE-2127-9DDE7551B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707" y="1972726"/>
            <a:ext cx="965200" cy="965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58C27505-8E2E-4BFD-167A-3EB053C68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7707" y="3512998"/>
            <a:ext cx="10414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56FABF55-5E3A-2E3F-44C4-296312CF02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7707" y="5129470"/>
            <a:ext cx="10414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F94F9626-CE64-E137-CEB1-12E7820680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1493" y="2007793"/>
            <a:ext cx="10414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85A31C5-5816-9D7D-14B5-19B52FB9A6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1493" y="3639802"/>
            <a:ext cx="1041400" cy="104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4039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E8866-8801-9167-D169-5276288F502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A3EC393-6D17-C05F-AF14-D1A3AE62F0D4}"/>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D481D5DC-0B97-C428-D193-45E82F87841D}"/>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6E8AF3C0-B362-9421-C6DD-CB3E577B1330}"/>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655B2A45-BD49-88C7-57A2-9586A3C49601}"/>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5C4514EA-0AC3-1DC4-71C7-C16C5286B3A9}"/>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FINANCIAL LITERACY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71E0F94B-AC5F-7587-6F82-A61899D9C3DF}"/>
              </a:ext>
            </a:extLst>
          </p:cNvPr>
          <p:cNvSpPr>
            <a:spLocks noChangeArrowheads="1"/>
          </p:cNvSpPr>
          <p:nvPr/>
        </p:nvSpPr>
        <p:spPr bwMode="auto">
          <a:xfrm>
            <a:off x="437660" y="1975951"/>
            <a:ext cx="1153281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 You go to the bakery and buy a muffin for $3.00 and a juice for $2.00.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How much does this cost all together?</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17519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9065D-A2EC-D4B2-E5AA-B1C28CB4EDF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12F207F-C3DF-4171-775C-278CA6F3E8E8}"/>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32AE4FF9-119C-EAAE-8820-3073F4D9525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68F11146-ACA4-E205-CD78-12D2AB1C301F}"/>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7218CE1-C910-9267-388A-5203FD8571A8}"/>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55953E45-3596-FC7F-C423-5A56BA50AAF9}"/>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FINANCIAL LITERACY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C68DE74C-E6EE-BD3F-C9EA-AD5762C17561}"/>
              </a:ext>
            </a:extLst>
          </p:cNvPr>
          <p:cNvSpPr>
            <a:spLocks noChangeArrowheads="1"/>
          </p:cNvSpPr>
          <p:nvPr/>
        </p:nvSpPr>
        <p:spPr bwMode="auto">
          <a:xfrm>
            <a:off x="437660" y="1975950"/>
            <a:ext cx="1153281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 Would it be more correct to say that you </a:t>
            </a:r>
            <a:r>
              <a:rPr kumimoji="0" lang="en-CA"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want </a:t>
            </a: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candy or that you </a:t>
            </a:r>
            <a:r>
              <a:rPr kumimoji="0" lang="en-CA"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need </a:t>
            </a: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candy?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Would it be more correct to say that you </a:t>
            </a:r>
            <a:r>
              <a:rPr kumimoji="0" lang="en-CA"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want </a:t>
            </a: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shoes or that you </a:t>
            </a:r>
            <a:r>
              <a:rPr kumimoji="0" lang="en-CA"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need</a:t>
            </a: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shoes?</a:t>
            </a:r>
          </a:p>
        </p:txBody>
      </p:sp>
    </p:spTree>
    <p:extLst>
      <p:ext uri="{BB962C8B-B14F-4D97-AF65-F5344CB8AC3E}">
        <p14:creationId xmlns:p14="http://schemas.microsoft.com/office/powerpoint/2010/main" val="20220704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BAEFE-0D74-5D16-6D52-DAC50D7DF74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7DD9F1D-FC0F-094D-9D4F-2CD8EE3B66C6}"/>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F2E81040-199E-20E3-4B54-2FE4612AE676}"/>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FD868645-5501-4CA8-8B88-D6954A2BDC5A}"/>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0D5C78D2-00FD-02CF-148F-44AEFF5A7529}"/>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DBCDC276-6A95-9990-579F-3B26C4F1461E}"/>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FINANCIAL LITERACY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FB0CA6DF-CF7B-412C-D62D-00D2EF5EAEB9}"/>
              </a:ext>
            </a:extLst>
          </p:cNvPr>
          <p:cNvSpPr>
            <a:spLocks noChangeArrowheads="1"/>
          </p:cNvSpPr>
          <p:nvPr/>
        </p:nvSpPr>
        <p:spPr bwMode="auto">
          <a:xfrm>
            <a:off x="437660" y="2054531"/>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 Show how you can make 10 cents in two different ways.</a:t>
            </a:r>
          </a:p>
        </p:txBody>
      </p:sp>
    </p:spTree>
    <p:extLst>
      <p:ext uri="{BB962C8B-B14F-4D97-AF65-F5344CB8AC3E}">
        <p14:creationId xmlns:p14="http://schemas.microsoft.com/office/powerpoint/2010/main" val="9008272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0148F-4B53-7596-D0E7-0970D659007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9358191-E090-7236-275C-A40CF0A83983}"/>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0A22EAD5-676F-4A3C-BA87-DB4487274912}"/>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B4897303-C8D8-B5F4-311A-328513CA2BAF}"/>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C8B38EBE-4DC4-77D0-85E7-A8724FF126DF}"/>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3D0286CF-F331-E4A2-021C-1D8899BCBAD8}"/>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FINANCIAL LITERACY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B14369B5-54BB-68DD-C06F-A952E50EA198}"/>
              </a:ext>
            </a:extLst>
          </p:cNvPr>
          <p:cNvSpPr>
            <a:spLocks noChangeArrowheads="1"/>
          </p:cNvSpPr>
          <p:nvPr/>
        </p:nvSpPr>
        <p:spPr bwMode="auto">
          <a:xfrm>
            <a:off x="437660" y="2054531"/>
            <a:ext cx="115328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6. You have $5.00.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You can buy a toy, or you can buy lunch to eat at school.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Tell me which one you would pick.</a:t>
            </a:r>
          </a:p>
        </p:txBody>
      </p:sp>
    </p:spTree>
    <p:extLst>
      <p:ext uri="{BB962C8B-B14F-4D97-AF65-F5344CB8AC3E}">
        <p14:creationId xmlns:p14="http://schemas.microsoft.com/office/powerpoint/2010/main" val="41708474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7B3FD-EC6D-067C-FFB9-7814812C836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838669A-ADA8-A5CC-DA9F-1E8A5C70BE11}"/>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2EF1AA32-03A1-1672-3176-0248A58D85F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A207E00B-8313-561A-00CC-B83BEC4DA14D}"/>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DF95046-D8D1-72B1-F115-AE180ED830C4}"/>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8C59873B-DCAF-4637-2D10-62812AE64CAD}"/>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FINANCIAL LITERACY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070B1950-4654-FA64-A268-37D8C83ED745}"/>
              </a:ext>
            </a:extLst>
          </p:cNvPr>
          <p:cNvSpPr>
            <a:spLocks noChangeArrowheads="1"/>
          </p:cNvSpPr>
          <p:nvPr/>
        </p:nvSpPr>
        <p:spPr bwMode="auto">
          <a:xfrm>
            <a:off x="437660" y="1931422"/>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7. Tell me which coin is your favourite?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Why is it your favourite?</a:t>
            </a:r>
          </a:p>
        </p:txBody>
      </p:sp>
      <p:pic>
        <p:nvPicPr>
          <p:cNvPr id="2" name="Picture 1">
            <a:extLst>
              <a:ext uri="{FF2B5EF4-FFF2-40B4-BE49-F238E27FC236}">
                <a16:creationId xmlns:a16="http://schemas.microsoft.com/office/drawing/2014/main" id="{72D4505D-1B28-99F3-38EE-A8EDA351B46C}"/>
              </a:ext>
            </a:extLst>
          </p:cNvPr>
          <p:cNvPicPr>
            <a:picLocks noChangeAspect="1"/>
          </p:cNvPicPr>
          <p:nvPr/>
        </p:nvPicPr>
        <p:blipFill>
          <a:blip r:embed="rId3"/>
          <a:stretch>
            <a:fillRect/>
          </a:stretch>
        </p:blipFill>
        <p:spPr>
          <a:xfrm>
            <a:off x="437660" y="3125223"/>
            <a:ext cx="9507904" cy="2382441"/>
          </a:xfrm>
          <a:prstGeom prst="rect">
            <a:avLst/>
          </a:prstGeom>
        </p:spPr>
      </p:pic>
    </p:spTree>
    <p:extLst>
      <p:ext uri="{BB962C8B-B14F-4D97-AF65-F5344CB8AC3E}">
        <p14:creationId xmlns:p14="http://schemas.microsoft.com/office/powerpoint/2010/main" val="7093651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2D847A0-4A81-262D-F907-A05196275076}"/>
            </a:ext>
          </a:extLst>
        </p:cNvPr>
        <p:cNvGrpSpPr/>
        <p:nvPr/>
      </p:nvGrpSpPr>
      <p:grpSpPr>
        <a:xfrm>
          <a:off x="0" y="0"/>
          <a:ext cx="0" cy="0"/>
          <a:chOff x="0" y="0"/>
          <a:chExt cx="0" cy="0"/>
        </a:xfrm>
      </p:grpSpPr>
      <p:sp>
        <p:nvSpPr>
          <p:cNvPr id="16" name="Text Box 2">
            <a:extLst>
              <a:ext uri="{FF2B5EF4-FFF2-40B4-BE49-F238E27FC236}">
                <a16:creationId xmlns:a16="http://schemas.microsoft.com/office/drawing/2014/main" id="{3D60BFC6-A836-6BE4-BC36-89DE786CCCAA}"/>
              </a:ext>
            </a:extLst>
          </p:cNvPr>
          <p:cNvSpPr txBox="1"/>
          <p:nvPr/>
        </p:nvSpPr>
        <p:spPr>
          <a:xfrm>
            <a:off x="1201678" y="2448151"/>
            <a:ext cx="9788643"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KINDERGARTEN PRACTICE 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0" b="1"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MIXED REVIEW</a:t>
            </a:r>
          </a:p>
        </p:txBody>
      </p:sp>
      <p:grpSp>
        <p:nvGrpSpPr>
          <p:cNvPr id="3" name="Group 2">
            <a:extLst>
              <a:ext uri="{FF2B5EF4-FFF2-40B4-BE49-F238E27FC236}">
                <a16:creationId xmlns:a16="http://schemas.microsoft.com/office/drawing/2014/main" id="{4F1AE37F-008D-6CB6-9A11-3B5696DF3F92}"/>
              </a:ext>
            </a:extLst>
          </p:cNvPr>
          <p:cNvGrpSpPr/>
          <p:nvPr/>
        </p:nvGrpSpPr>
        <p:grpSpPr>
          <a:xfrm>
            <a:off x="271077" y="91715"/>
            <a:ext cx="4920331" cy="1422087"/>
            <a:chOff x="2430532" y="761755"/>
            <a:chExt cx="6267545" cy="2222462"/>
          </a:xfrm>
        </p:grpSpPr>
        <p:pic>
          <p:nvPicPr>
            <p:cNvPr id="8" name="Picture 7" descr="A black and white logo&#10;&#10;AI-generated content may be incorrect.">
              <a:extLst>
                <a:ext uri="{FF2B5EF4-FFF2-40B4-BE49-F238E27FC236}">
                  <a16:creationId xmlns:a16="http://schemas.microsoft.com/office/drawing/2014/main" id="{ABDC16EB-4683-B711-B88D-4323416EC385}"/>
                </a:ext>
              </a:extLst>
            </p:cNvPr>
            <p:cNvPicPr>
              <a:picLocks noChangeAspect="1"/>
            </p:cNvPicPr>
            <p:nvPr/>
          </p:nvPicPr>
          <p:blipFill>
            <a:blip r:embed="rId2"/>
            <a:srcRect t="27729" r="75903" b="47306"/>
            <a:stretch>
              <a:fillRect/>
            </a:stretch>
          </p:blipFill>
          <p:spPr>
            <a:xfrm>
              <a:off x="2430532" y="761755"/>
              <a:ext cx="1895764" cy="2222462"/>
            </a:xfrm>
            <a:prstGeom prst="rect">
              <a:avLst/>
            </a:prstGeom>
          </p:spPr>
        </p:pic>
        <p:sp>
          <p:nvSpPr>
            <p:cNvPr id="9" name="Text Box 2">
              <a:extLst>
                <a:ext uri="{FF2B5EF4-FFF2-40B4-BE49-F238E27FC236}">
                  <a16:creationId xmlns:a16="http://schemas.microsoft.com/office/drawing/2014/main" id="{7BD507BF-25A7-B39C-0C41-4FD6FF3B5A28}"/>
                </a:ext>
              </a:extLst>
            </p:cNvPr>
            <p:cNvSpPr txBox="1"/>
            <p:nvPr/>
          </p:nvSpPr>
          <p:spPr>
            <a:xfrm>
              <a:off x="4330716" y="2139177"/>
              <a:ext cx="4362939"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pic>
          <p:nvPicPr>
            <p:cNvPr id="2" name="Picture 1" descr="A black and white logo&#10;&#10;AI-generated content may be incorrect.">
              <a:extLst>
                <a:ext uri="{FF2B5EF4-FFF2-40B4-BE49-F238E27FC236}">
                  <a16:creationId xmlns:a16="http://schemas.microsoft.com/office/drawing/2014/main" id="{EF1E88EB-0C84-75B5-658B-FC353DE7E67A}"/>
                </a:ext>
              </a:extLst>
            </p:cNvPr>
            <p:cNvPicPr>
              <a:picLocks noChangeAspect="1"/>
            </p:cNvPicPr>
            <p:nvPr/>
          </p:nvPicPr>
          <p:blipFill>
            <a:blip r:embed="rId2"/>
            <a:srcRect l="23285" t="37318" r="5666" b="51187"/>
            <a:stretch>
              <a:fillRect/>
            </a:stretch>
          </p:blipFill>
          <p:spPr>
            <a:xfrm>
              <a:off x="4326296" y="1472798"/>
              <a:ext cx="4371781" cy="800375"/>
            </a:xfrm>
            <a:prstGeom prst="rect">
              <a:avLst/>
            </a:prstGeom>
          </p:spPr>
        </p:pic>
      </p:grpSp>
    </p:spTree>
    <p:extLst>
      <p:ext uri="{BB962C8B-B14F-4D97-AF65-F5344CB8AC3E}">
        <p14:creationId xmlns:p14="http://schemas.microsoft.com/office/powerpoint/2010/main" val="29054555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F37CC-9A25-A797-C164-2F0CFEC1884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DF0FAF7-AE20-A474-7A35-EABE064AA3C0}"/>
              </a:ext>
            </a:extLst>
          </p:cNvPr>
          <p:cNvGrpSpPr/>
          <p:nvPr/>
        </p:nvGrpSpPr>
        <p:grpSpPr>
          <a:xfrm>
            <a:off x="0" y="312348"/>
            <a:ext cx="12192000" cy="1245085"/>
            <a:chOff x="0" y="300918"/>
            <a:chExt cx="12192000" cy="1245085"/>
          </a:xfrm>
        </p:grpSpPr>
        <p:sp>
          <p:nvSpPr>
            <p:cNvPr id="6" name="Rectangle 5">
              <a:extLst>
                <a:ext uri="{FF2B5EF4-FFF2-40B4-BE49-F238E27FC236}">
                  <a16:creationId xmlns:a16="http://schemas.microsoft.com/office/drawing/2014/main" id="{4D644E0A-698F-932D-4D14-6A5E7F8D6B9E}"/>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3BCA0515-49E3-30FF-5192-7391D951995B}"/>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95625DF-A1D8-3209-0D52-05785B7A205F}"/>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4481E773-2817-1C0F-C443-5291315C81A5}"/>
                </a:ext>
              </a:extLst>
            </p:cNvPr>
            <p:cNvSpPr txBox="1"/>
            <p:nvPr/>
          </p:nvSpPr>
          <p:spPr>
            <a:xfrm>
              <a:off x="2542136" y="519008"/>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MIXED REVIEW</a:t>
              </a:r>
            </a:p>
          </p:txBody>
        </p:sp>
      </p:grpSp>
      <p:sp>
        <p:nvSpPr>
          <p:cNvPr id="12" name="Rectangle 1">
            <a:extLst>
              <a:ext uri="{FF2B5EF4-FFF2-40B4-BE49-F238E27FC236}">
                <a16:creationId xmlns:a16="http://schemas.microsoft.com/office/drawing/2014/main" id="{335C0892-545F-B1E3-1FBF-099EB2FE0E99}"/>
              </a:ext>
            </a:extLst>
          </p:cNvPr>
          <p:cNvSpPr>
            <a:spLocks noChangeArrowheads="1"/>
          </p:cNvSpPr>
          <p:nvPr/>
        </p:nvSpPr>
        <p:spPr bwMode="auto">
          <a:xfrm>
            <a:off x="437660" y="1931422"/>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Show three ways to represent 5.</a:t>
            </a: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65625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90D25-8BC2-56FE-9E25-5696E261F589}"/>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5B616B8-7310-0456-5673-CEEFF5D84FD0}"/>
              </a:ext>
            </a:extLst>
          </p:cNvPr>
          <p:cNvGrpSpPr/>
          <p:nvPr/>
        </p:nvGrpSpPr>
        <p:grpSpPr>
          <a:xfrm>
            <a:off x="0" y="312348"/>
            <a:ext cx="12192000" cy="1245085"/>
            <a:chOff x="0" y="300918"/>
            <a:chExt cx="12192000" cy="1245085"/>
          </a:xfrm>
        </p:grpSpPr>
        <p:sp>
          <p:nvSpPr>
            <p:cNvPr id="6" name="Rectangle 5">
              <a:extLst>
                <a:ext uri="{FF2B5EF4-FFF2-40B4-BE49-F238E27FC236}">
                  <a16:creationId xmlns:a16="http://schemas.microsoft.com/office/drawing/2014/main" id="{A52DBE17-7F15-5244-B05D-CCB6A47993FD}"/>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94DC69C4-386F-2A93-F75E-97CA3933CCEF}"/>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B3F0735-7377-062B-7A8D-79082A671BAF}"/>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BDD9C387-2246-C53A-FB4F-0FC7F6AE97EC}"/>
                </a:ext>
              </a:extLst>
            </p:cNvPr>
            <p:cNvSpPr txBox="1"/>
            <p:nvPr/>
          </p:nvSpPr>
          <p:spPr>
            <a:xfrm>
              <a:off x="2542136" y="519008"/>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MIXED REVIEW</a:t>
              </a:r>
            </a:p>
          </p:txBody>
        </p:sp>
      </p:grpSp>
      <p:sp>
        <p:nvSpPr>
          <p:cNvPr id="12" name="Rectangle 1">
            <a:extLst>
              <a:ext uri="{FF2B5EF4-FFF2-40B4-BE49-F238E27FC236}">
                <a16:creationId xmlns:a16="http://schemas.microsoft.com/office/drawing/2014/main" id="{8CEFB889-050C-74B9-0C4C-1248734105DC}"/>
              </a:ext>
            </a:extLst>
          </p:cNvPr>
          <p:cNvSpPr>
            <a:spLocks noChangeArrowheads="1"/>
          </p:cNvSpPr>
          <p:nvPr/>
        </p:nvSpPr>
        <p:spPr bwMode="auto">
          <a:xfrm>
            <a:off x="437660" y="2149512"/>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Draw an AB pattern.</a:t>
            </a: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9761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199CA-69D8-020E-3C28-679DEDE843B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030A4AF-FC93-B422-D490-031C68F51047}"/>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47970F7D-477D-0C53-3ED5-B627B31B67A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EABE99DB-8BE5-EDC8-C212-1BFC488A285C}"/>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B289A7E4-BEE4-C293-8D81-95E2A7F02ACD}"/>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2F3B3982-4FC9-54AF-8B2E-F5E8E61C74DF}"/>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5E74C333-7890-ADC5-0A33-026920631DD6}"/>
              </a:ext>
            </a:extLst>
          </p:cNvPr>
          <p:cNvSpPr>
            <a:spLocks noChangeArrowheads="1"/>
          </p:cNvSpPr>
          <p:nvPr/>
        </p:nvSpPr>
        <p:spPr bwMode="auto">
          <a:xfrm>
            <a:off x="437660" y="1852841"/>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11. Make the number 8 using tally marks</a:t>
            </a:r>
          </a:p>
          <a:p>
            <a:endParaRPr lang="en-CA" sz="3200" dirty="0"/>
          </a:p>
        </p:txBody>
      </p:sp>
    </p:spTree>
    <p:extLst>
      <p:ext uri="{BB962C8B-B14F-4D97-AF65-F5344CB8AC3E}">
        <p14:creationId xmlns:p14="http://schemas.microsoft.com/office/powerpoint/2010/main" val="30150164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75DB2-5E46-9050-4110-A521ED69CC2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5DB3619-CFB0-67C9-1AA2-15127CB97084}"/>
              </a:ext>
            </a:extLst>
          </p:cNvPr>
          <p:cNvGrpSpPr/>
          <p:nvPr/>
        </p:nvGrpSpPr>
        <p:grpSpPr>
          <a:xfrm>
            <a:off x="0" y="312348"/>
            <a:ext cx="12192000" cy="1245085"/>
            <a:chOff x="0" y="300918"/>
            <a:chExt cx="12192000" cy="1245085"/>
          </a:xfrm>
        </p:grpSpPr>
        <p:sp>
          <p:nvSpPr>
            <p:cNvPr id="6" name="Rectangle 5">
              <a:extLst>
                <a:ext uri="{FF2B5EF4-FFF2-40B4-BE49-F238E27FC236}">
                  <a16:creationId xmlns:a16="http://schemas.microsoft.com/office/drawing/2014/main" id="{0D651E18-DADE-F5A9-98A8-3391C0F428D8}"/>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5C6515C7-4868-AEE8-08CD-336CB2EA787F}"/>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B38C2F65-30FA-2D53-0B55-A87529323234}"/>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39E03185-A35E-BAFD-089D-E0561925B316}"/>
                </a:ext>
              </a:extLst>
            </p:cNvPr>
            <p:cNvSpPr txBox="1"/>
            <p:nvPr/>
          </p:nvSpPr>
          <p:spPr>
            <a:xfrm>
              <a:off x="2542136" y="519008"/>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MIXED REVIEW</a:t>
              </a:r>
            </a:p>
          </p:txBody>
        </p:sp>
      </p:grpSp>
      <p:sp>
        <p:nvSpPr>
          <p:cNvPr id="12" name="Rectangle 1">
            <a:extLst>
              <a:ext uri="{FF2B5EF4-FFF2-40B4-BE49-F238E27FC236}">
                <a16:creationId xmlns:a16="http://schemas.microsoft.com/office/drawing/2014/main" id="{F3C6D5D0-AC63-D10C-1219-F6B1EDAB1849}"/>
              </a:ext>
            </a:extLst>
          </p:cNvPr>
          <p:cNvSpPr>
            <a:spLocks noChangeArrowheads="1"/>
          </p:cNvSpPr>
          <p:nvPr/>
        </p:nvSpPr>
        <p:spPr bwMode="auto">
          <a:xfrm>
            <a:off x="437660" y="1931422"/>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 Circle the tower that is taller</a:t>
            </a: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8">
            <a:extLst>
              <a:ext uri="{FF2B5EF4-FFF2-40B4-BE49-F238E27FC236}">
                <a16:creationId xmlns:a16="http://schemas.microsoft.com/office/drawing/2014/main" id="{5FFC4A33-92E1-C671-30D8-DFFD52807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722" r="24305"/>
          <a:stretch>
            <a:fillRect/>
          </a:stretch>
        </p:blipFill>
        <p:spPr bwMode="auto">
          <a:xfrm>
            <a:off x="891608" y="2448398"/>
            <a:ext cx="1851592" cy="39418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DA126388-315A-637F-309F-086FE7582A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7148" y="3800845"/>
            <a:ext cx="949550" cy="2542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658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B1775-487C-6110-D29B-5CA7719E00F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668A30D8-6962-9723-1E8D-4D68C1B47808}"/>
              </a:ext>
            </a:extLst>
          </p:cNvPr>
          <p:cNvGrpSpPr/>
          <p:nvPr/>
        </p:nvGrpSpPr>
        <p:grpSpPr>
          <a:xfrm>
            <a:off x="0" y="312348"/>
            <a:ext cx="12192000" cy="1245085"/>
            <a:chOff x="0" y="300918"/>
            <a:chExt cx="12192000" cy="1245085"/>
          </a:xfrm>
        </p:grpSpPr>
        <p:sp>
          <p:nvSpPr>
            <p:cNvPr id="6" name="Rectangle 5">
              <a:extLst>
                <a:ext uri="{FF2B5EF4-FFF2-40B4-BE49-F238E27FC236}">
                  <a16:creationId xmlns:a16="http://schemas.microsoft.com/office/drawing/2014/main" id="{C8021679-65C2-56BB-A0A6-931156A40DF0}"/>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B5560334-5016-8046-4A0F-267CF0CCF4FE}"/>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E4DDD849-D1AC-B81D-F8D5-028F80E845A3}"/>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3436E360-B07E-B241-AE3C-037C2E0C5900}"/>
                </a:ext>
              </a:extLst>
            </p:cNvPr>
            <p:cNvSpPr txBox="1"/>
            <p:nvPr/>
          </p:nvSpPr>
          <p:spPr>
            <a:xfrm>
              <a:off x="2542136" y="519008"/>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MIXED REVIEW</a:t>
              </a:r>
            </a:p>
          </p:txBody>
        </p:sp>
      </p:grpSp>
      <p:sp>
        <p:nvSpPr>
          <p:cNvPr id="12" name="Rectangle 1">
            <a:extLst>
              <a:ext uri="{FF2B5EF4-FFF2-40B4-BE49-F238E27FC236}">
                <a16:creationId xmlns:a16="http://schemas.microsoft.com/office/drawing/2014/main" id="{3657473D-A5EA-3BA9-3758-68B0A8FCC99E}"/>
              </a:ext>
            </a:extLst>
          </p:cNvPr>
          <p:cNvSpPr>
            <a:spLocks noChangeArrowheads="1"/>
          </p:cNvSpPr>
          <p:nvPr/>
        </p:nvSpPr>
        <p:spPr bwMode="auto">
          <a:xfrm>
            <a:off x="374976" y="1924868"/>
            <a:ext cx="11532815"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 Fill in the missing counting numbers.</a:t>
            </a:r>
            <a:b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b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2  3  _____  5  6  _____ 8  _____ 10</a:t>
            </a: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b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Show ten using tally marks.</a:t>
            </a: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77832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EF6C6-E002-BB36-D706-C8133D503B9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EEC115E-FA72-8BBC-A747-577100AF8C8E}"/>
              </a:ext>
            </a:extLst>
          </p:cNvPr>
          <p:cNvGrpSpPr/>
          <p:nvPr/>
        </p:nvGrpSpPr>
        <p:grpSpPr>
          <a:xfrm>
            <a:off x="0" y="312348"/>
            <a:ext cx="12192000" cy="1245085"/>
            <a:chOff x="0" y="300918"/>
            <a:chExt cx="12192000" cy="1245085"/>
          </a:xfrm>
        </p:grpSpPr>
        <p:sp>
          <p:nvSpPr>
            <p:cNvPr id="6" name="Rectangle 5">
              <a:extLst>
                <a:ext uri="{FF2B5EF4-FFF2-40B4-BE49-F238E27FC236}">
                  <a16:creationId xmlns:a16="http://schemas.microsoft.com/office/drawing/2014/main" id="{8D3FF961-4EA3-7618-EF59-4C2C63D9ABE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B7F63B05-3CE4-840F-C04D-FE2DB2CA0B35}"/>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E0A63A0D-FE50-5EA9-32FC-C99AD4F68D83}"/>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635EDFB2-30D2-C74A-5728-422A0A5D8AC0}"/>
                </a:ext>
              </a:extLst>
            </p:cNvPr>
            <p:cNvSpPr txBox="1"/>
            <p:nvPr/>
          </p:nvSpPr>
          <p:spPr>
            <a:xfrm>
              <a:off x="2542136" y="519008"/>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MIXED REVIEW</a:t>
              </a:r>
            </a:p>
          </p:txBody>
        </p:sp>
      </p:grpSp>
      <p:sp>
        <p:nvSpPr>
          <p:cNvPr id="12" name="Rectangle 1">
            <a:extLst>
              <a:ext uri="{FF2B5EF4-FFF2-40B4-BE49-F238E27FC236}">
                <a16:creationId xmlns:a16="http://schemas.microsoft.com/office/drawing/2014/main" id="{8A25C72E-73D6-3FAE-46D0-00C23230F55E}"/>
              </a:ext>
            </a:extLst>
          </p:cNvPr>
          <p:cNvSpPr>
            <a:spLocks noChangeArrowheads="1"/>
          </p:cNvSpPr>
          <p:nvPr/>
        </p:nvSpPr>
        <p:spPr bwMode="auto">
          <a:xfrm>
            <a:off x="437660" y="1975950"/>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Show three ways to represent 7.</a:t>
            </a: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72189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3A118-5E5F-B5F1-E1AD-4F8A8290BB8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ACA5BAA8-78E7-A404-3C5E-0E4B50370FC9}"/>
              </a:ext>
            </a:extLst>
          </p:cNvPr>
          <p:cNvGrpSpPr/>
          <p:nvPr/>
        </p:nvGrpSpPr>
        <p:grpSpPr>
          <a:xfrm>
            <a:off x="0" y="312348"/>
            <a:ext cx="12192000" cy="1245085"/>
            <a:chOff x="0" y="300918"/>
            <a:chExt cx="12192000" cy="1245085"/>
          </a:xfrm>
        </p:grpSpPr>
        <p:sp>
          <p:nvSpPr>
            <p:cNvPr id="6" name="Rectangle 5">
              <a:extLst>
                <a:ext uri="{FF2B5EF4-FFF2-40B4-BE49-F238E27FC236}">
                  <a16:creationId xmlns:a16="http://schemas.microsoft.com/office/drawing/2014/main" id="{E7D93854-C9ED-CD46-72A2-1C5D8F1713DC}"/>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FE43F8D1-0367-694B-73C6-7B27DBD76A89}"/>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89EC3682-DCEF-2A75-D951-A094DE871118}"/>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EBE3DBCD-BFF8-C565-CBBD-E242F145F21B}"/>
                </a:ext>
              </a:extLst>
            </p:cNvPr>
            <p:cNvSpPr txBox="1"/>
            <p:nvPr/>
          </p:nvSpPr>
          <p:spPr>
            <a:xfrm>
              <a:off x="2542136" y="519008"/>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MIXED REVIEW</a:t>
              </a:r>
            </a:p>
          </p:txBody>
        </p:sp>
      </p:grpSp>
      <p:sp>
        <p:nvSpPr>
          <p:cNvPr id="12" name="Rectangle 1">
            <a:extLst>
              <a:ext uri="{FF2B5EF4-FFF2-40B4-BE49-F238E27FC236}">
                <a16:creationId xmlns:a16="http://schemas.microsoft.com/office/drawing/2014/main" id="{D33B36BE-406E-A327-5AB1-E2F64B8BCF62}"/>
              </a:ext>
            </a:extLst>
          </p:cNvPr>
          <p:cNvSpPr>
            <a:spLocks noChangeArrowheads="1"/>
          </p:cNvSpPr>
          <p:nvPr/>
        </p:nvSpPr>
        <p:spPr bwMode="auto">
          <a:xfrm>
            <a:off x="437660" y="1975950"/>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 Draw an ABC pattern.</a:t>
            </a: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48695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EF3CD-6EEB-0367-2855-5B37696E79F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554E276-DDCC-46C8-800C-A7427E6B2BEF}"/>
              </a:ext>
            </a:extLst>
          </p:cNvPr>
          <p:cNvGrpSpPr/>
          <p:nvPr/>
        </p:nvGrpSpPr>
        <p:grpSpPr>
          <a:xfrm>
            <a:off x="0" y="312348"/>
            <a:ext cx="12192000" cy="1245085"/>
            <a:chOff x="0" y="300918"/>
            <a:chExt cx="12192000" cy="1245085"/>
          </a:xfrm>
        </p:grpSpPr>
        <p:sp>
          <p:nvSpPr>
            <p:cNvPr id="6" name="Rectangle 5">
              <a:extLst>
                <a:ext uri="{FF2B5EF4-FFF2-40B4-BE49-F238E27FC236}">
                  <a16:creationId xmlns:a16="http://schemas.microsoft.com/office/drawing/2014/main" id="{20B9C351-1A48-5EE3-CA2E-6B0EB539E232}"/>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81FFFC55-24DF-D9C1-0DFC-7BC1125E2AFC}"/>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5B8952F0-D03E-44CA-98F8-71BF8952901E}"/>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66ED4EB1-C3CE-44CE-2938-D91F99476187}"/>
                </a:ext>
              </a:extLst>
            </p:cNvPr>
            <p:cNvSpPr txBox="1"/>
            <p:nvPr/>
          </p:nvSpPr>
          <p:spPr>
            <a:xfrm>
              <a:off x="2542136" y="519008"/>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MIXED REVIEW</a:t>
              </a:r>
            </a:p>
          </p:txBody>
        </p:sp>
      </p:grpSp>
      <p:sp>
        <p:nvSpPr>
          <p:cNvPr id="12" name="Rectangle 1">
            <a:extLst>
              <a:ext uri="{FF2B5EF4-FFF2-40B4-BE49-F238E27FC236}">
                <a16:creationId xmlns:a16="http://schemas.microsoft.com/office/drawing/2014/main" id="{24FD965E-F8DF-300D-4024-A47A58847594}"/>
              </a:ext>
            </a:extLst>
          </p:cNvPr>
          <p:cNvSpPr>
            <a:spLocks noChangeArrowheads="1"/>
          </p:cNvSpPr>
          <p:nvPr/>
        </p:nvSpPr>
        <p:spPr bwMode="auto">
          <a:xfrm>
            <a:off x="437660" y="1975950"/>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 Draw more dots to make 10 in all.</a:t>
            </a: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57346" name="Picture 2">
            <a:extLst>
              <a:ext uri="{FF2B5EF4-FFF2-40B4-BE49-F238E27FC236}">
                <a16:creationId xmlns:a16="http://schemas.microsoft.com/office/drawing/2014/main" id="{8533D17A-DBAA-F981-D433-DC15BCCDA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35" y="2651102"/>
            <a:ext cx="4283671" cy="3291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2389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DB6A2-508A-6AB4-7C75-B48693EF742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009B8C7-2026-891E-4ABC-766D055E55D6}"/>
              </a:ext>
            </a:extLst>
          </p:cNvPr>
          <p:cNvGrpSpPr/>
          <p:nvPr/>
        </p:nvGrpSpPr>
        <p:grpSpPr>
          <a:xfrm>
            <a:off x="0" y="312348"/>
            <a:ext cx="12192000" cy="1245085"/>
            <a:chOff x="0" y="300918"/>
            <a:chExt cx="12192000" cy="1245085"/>
          </a:xfrm>
        </p:grpSpPr>
        <p:sp>
          <p:nvSpPr>
            <p:cNvPr id="6" name="Rectangle 5">
              <a:extLst>
                <a:ext uri="{FF2B5EF4-FFF2-40B4-BE49-F238E27FC236}">
                  <a16:creationId xmlns:a16="http://schemas.microsoft.com/office/drawing/2014/main" id="{1BD6C513-8E3C-37B7-3F32-1916BFEA3699}"/>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DBDE16BE-E519-6B29-8120-8ECCAC190488}"/>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5A5D928B-3A61-31ED-E7A9-310CDDAD95FC}"/>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F9A1D306-D1D0-81AE-959B-F5882C32BD65}"/>
                </a:ext>
              </a:extLst>
            </p:cNvPr>
            <p:cNvSpPr txBox="1"/>
            <p:nvPr/>
          </p:nvSpPr>
          <p:spPr>
            <a:xfrm>
              <a:off x="2542136" y="519008"/>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MIXED REVIEW</a:t>
              </a:r>
            </a:p>
          </p:txBody>
        </p:sp>
      </p:grpSp>
      <p:sp>
        <p:nvSpPr>
          <p:cNvPr id="12" name="Rectangle 1">
            <a:extLst>
              <a:ext uri="{FF2B5EF4-FFF2-40B4-BE49-F238E27FC236}">
                <a16:creationId xmlns:a16="http://schemas.microsoft.com/office/drawing/2014/main" id="{704E4371-52CB-36D7-372D-3F50B778E00A}"/>
              </a:ext>
            </a:extLst>
          </p:cNvPr>
          <p:cNvSpPr>
            <a:spLocks noChangeArrowheads="1"/>
          </p:cNvSpPr>
          <p:nvPr/>
        </p:nvSpPr>
        <p:spPr bwMode="auto">
          <a:xfrm>
            <a:off x="437660" y="1975950"/>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 Draw shapes with four straight sides.</a:t>
            </a:r>
          </a:p>
        </p:txBody>
      </p:sp>
    </p:spTree>
    <p:extLst>
      <p:ext uri="{BB962C8B-B14F-4D97-AF65-F5344CB8AC3E}">
        <p14:creationId xmlns:p14="http://schemas.microsoft.com/office/powerpoint/2010/main" val="34805026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9E440-4E60-C68C-9215-BFE8D7F7C49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5F90E1D-77DE-5648-5026-A196464A1FB0}"/>
              </a:ext>
            </a:extLst>
          </p:cNvPr>
          <p:cNvGrpSpPr/>
          <p:nvPr/>
        </p:nvGrpSpPr>
        <p:grpSpPr>
          <a:xfrm>
            <a:off x="0" y="312348"/>
            <a:ext cx="12192000" cy="1245085"/>
            <a:chOff x="0" y="300918"/>
            <a:chExt cx="12192000" cy="1245085"/>
          </a:xfrm>
        </p:grpSpPr>
        <p:sp>
          <p:nvSpPr>
            <p:cNvPr id="6" name="Rectangle 5">
              <a:extLst>
                <a:ext uri="{FF2B5EF4-FFF2-40B4-BE49-F238E27FC236}">
                  <a16:creationId xmlns:a16="http://schemas.microsoft.com/office/drawing/2014/main" id="{0ABEE33C-44AC-2490-17ED-AA52C4A3A2E3}"/>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9F29C4F2-6A05-7F93-E6BF-EA892589AE76}"/>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7E1B9C85-CB3F-56E3-5208-9AD15A914861}"/>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645FD45B-3DFA-476A-7093-A566DD2B510B}"/>
                </a:ext>
              </a:extLst>
            </p:cNvPr>
            <p:cNvSpPr txBox="1"/>
            <p:nvPr/>
          </p:nvSpPr>
          <p:spPr>
            <a:xfrm>
              <a:off x="2542136" y="519008"/>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MIXED REVIEW</a:t>
              </a:r>
            </a:p>
          </p:txBody>
        </p:sp>
      </p:grpSp>
      <p:sp>
        <p:nvSpPr>
          <p:cNvPr id="12" name="Rectangle 1">
            <a:extLst>
              <a:ext uri="{FF2B5EF4-FFF2-40B4-BE49-F238E27FC236}">
                <a16:creationId xmlns:a16="http://schemas.microsoft.com/office/drawing/2014/main" id="{1CD4116B-28F5-D593-940E-849430F9121D}"/>
              </a:ext>
            </a:extLst>
          </p:cNvPr>
          <p:cNvSpPr>
            <a:spLocks noChangeArrowheads="1"/>
          </p:cNvSpPr>
          <p:nvPr/>
        </p:nvSpPr>
        <p:spPr bwMode="auto">
          <a:xfrm>
            <a:off x="437660" y="1975950"/>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 Show three ways to represent 10.</a:t>
            </a:r>
          </a:p>
        </p:txBody>
      </p:sp>
    </p:spTree>
    <p:extLst>
      <p:ext uri="{BB962C8B-B14F-4D97-AF65-F5344CB8AC3E}">
        <p14:creationId xmlns:p14="http://schemas.microsoft.com/office/powerpoint/2010/main" val="14981202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BC0B7-7B21-484B-8258-A22943963BF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7406028-F748-7B39-D770-1F22E656D74E}"/>
              </a:ext>
            </a:extLst>
          </p:cNvPr>
          <p:cNvGrpSpPr/>
          <p:nvPr/>
        </p:nvGrpSpPr>
        <p:grpSpPr>
          <a:xfrm>
            <a:off x="0" y="312348"/>
            <a:ext cx="12192000" cy="1245085"/>
            <a:chOff x="0" y="300918"/>
            <a:chExt cx="12192000" cy="1245085"/>
          </a:xfrm>
        </p:grpSpPr>
        <p:sp>
          <p:nvSpPr>
            <p:cNvPr id="6" name="Rectangle 5">
              <a:extLst>
                <a:ext uri="{FF2B5EF4-FFF2-40B4-BE49-F238E27FC236}">
                  <a16:creationId xmlns:a16="http://schemas.microsoft.com/office/drawing/2014/main" id="{3BE6C0AF-E97C-D584-0E2D-F58CD6D439E1}"/>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7AD57E91-C0F9-FAA9-515C-867AE46E49B2}"/>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C15DE83C-9C3B-0BA7-C8FB-41028A4689A4}"/>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23A15C14-B230-5415-242C-631210C68BFA}"/>
                </a:ext>
              </a:extLst>
            </p:cNvPr>
            <p:cNvSpPr txBox="1"/>
            <p:nvPr/>
          </p:nvSpPr>
          <p:spPr>
            <a:xfrm>
              <a:off x="2542136" y="519008"/>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MIXED REVIEW</a:t>
              </a:r>
            </a:p>
          </p:txBody>
        </p:sp>
      </p:grpSp>
      <p:sp>
        <p:nvSpPr>
          <p:cNvPr id="12" name="Rectangle 1">
            <a:extLst>
              <a:ext uri="{FF2B5EF4-FFF2-40B4-BE49-F238E27FC236}">
                <a16:creationId xmlns:a16="http://schemas.microsoft.com/office/drawing/2014/main" id="{9ECCD86F-4849-3E5A-E2D5-481E09321DF8}"/>
              </a:ext>
            </a:extLst>
          </p:cNvPr>
          <p:cNvSpPr>
            <a:spLocks noChangeArrowheads="1"/>
          </p:cNvSpPr>
          <p:nvPr/>
        </p:nvSpPr>
        <p:spPr bwMode="auto">
          <a:xfrm>
            <a:off x="437660" y="1975950"/>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 Draw an ABB pattern.</a:t>
            </a:r>
          </a:p>
        </p:txBody>
      </p:sp>
    </p:spTree>
    <p:extLst>
      <p:ext uri="{BB962C8B-B14F-4D97-AF65-F5344CB8AC3E}">
        <p14:creationId xmlns:p14="http://schemas.microsoft.com/office/powerpoint/2010/main" val="1862245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AD709-B9F6-C61F-DEDF-4E59B61C214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5C1F5D0-BCE4-F635-9877-7ED38CFDF8E3}"/>
              </a:ext>
            </a:extLst>
          </p:cNvPr>
          <p:cNvGrpSpPr/>
          <p:nvPr/>
        </p:nvGrpSpPr>
        <p:grpSpPr>
          <a:xfrm>
            <a:off x="0" y="312348"/>
            <a:ext cx="12192000" cy="1245085"/>
            <a:chOff x="0" y="300918"/>
            <a:chExt cx="12192000" cy="1245085"/>
          </a:xfrm>
        </p:grpSpPr>
        <p:sp>
          <p:nvSpPr>
            <p:cNvPr id="6" name="Rectangle 5">
              <a:extLst>
                <a:ext uri="{FF2B5EF4-FFF2-40B4-BE49-F238E27FC236}">
                  <a16:creationId xmlns:a16="http://schemas.microsoft.com/office/drawing/2014/main" id="{D284B10E-A9E6-FA12-E8BE-E54E0381B6BA}"/>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6AA9A8F1-FF19-D87A-00B7-9AC0B31C7F4C}"/>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A54759AF-28E1-BE64-D67C-A6DDD103F02C}"/>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7CD139E4-4CC7-CD4A-2087-146D77AC356D}"/>
                </a:ext>
              </a:extLst>
            </p:cNvPr>
            <p:cNvSpPr txBox="1"/>
            <p:nvPr/>
          </p:nvSpPr>
          <p:spPr>
            <a:xfrm>
              <a:off x="2542136" y="519008"/>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MIXED REVIEW</a:t>
              </a:r>
            </a:p>
          </p:txBody>
        </p:sp>
      </p:grpSp>
      <p:sp>
        <p:nvSpPr>
          <p:cNvPr id="12" name="Rectangle 1">
            <a:extLst>
              <a:ext uri="{FF2B5EF4-FFF2-40B4-BE49-F238E27FC236}">
                <a16:creationId xmlns:a16="http://schemas.microsoft.com/office/drawing/2014/main" id="{4217EC97-6620-E2A7-8E48-F02AB6FB50FC}"/>
              </a:ext>
            </a:extLst>
          </p:cNvPr>
          <p:cNvSpPr>
            <a:spLocks noChangeArrowheads="1"/>
          </p:cNvSpPr>
          <p:nvPr/>
        </p:nvSpPr>
        <p:spPr bwMode="auto">
          <a:xfrm>
            <a:off x="494045" y="2015948"/>
            <a:ext cx="496368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11. Count up the dots for each domino. Print how many for each domino.</a:t>
            </a:r>
          </a:p>
        </p:txBody>
      </p:sp>
      <p:pic>
        <p:nvPicPr>
          <p:cNvPr id="2" name="Picture 2">
            <a:extLst>
              <a:ext uri="{FF2B5EF4-FFF2-40B4-BE49-F238E27FC236}">
                <a16:creationId xmlns:a16="http://schemas.microsoft.com/office/drawing/2014/main" id="{85F65ED5-1DC7-1E3F-75D0-F9CB65BB8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067" y="1729729"/>
            <a:ext cx="3012048" cy="49225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AD658444-E342-BD10-7D57-D90AC02BC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6115" y="2800778"/>
            <a:ext cx="1755328" cy="3851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0003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4E690-6769-1241-725A-803C957F5463}"/>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66F1BD60-A3F7-548F-3179-874FE6462154}"/>
              </a:ext>
            </a:extLst>
          </p:cNvPr>
          <p:cNvGrpSpPr/>
          <p:nvPr/>
        </p:nvGrpSpPr>
        <p:grpSpPr>
          <a:xfrm>
            <a:off x="0" y="312348"/>
            <a:ext cx="12192000" cy="1245085"/>
            <a:chOff x="0" y="300918"/>
            <a:chExt cx="12192000" cy="1245085"/>
          </a:xfrm>
        </p:grpSpPr>
        <p:sp>
          <p:nvSpPr>
            <p:cNvPr id="6" name="Rectangle 5">
              <a:extLst>
                <a:ext uri="{FF2B5EF4-FFF2-40B4-BE49-F238E27FC236}">
                  <a16:creationId xmlns:a16="http://schemas.microsoft.com/office/drawing/2014/main" id="{24970D9B-1FD9-AED8-BC06-A55AE16D1893}"/>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727F8E7F-1E18-6A99-E200-64714B3BEFCB}"/>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09A4056A-937A-348B-E6FD-263A5868E209}"/>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3B8E8205-D46A-93CB-F365-05540F5A42D9}"/>
                </a:ext>
              </a:extLst>
            </p:cNvPr>
            <p:cNvSpPr txBox="1"/>
            <p:nvPr/>
          </p:nvSpPr>
          <p:spPr>
            <a:xfrm>
              <a:off x="2542136" y="519008"/>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MIXED REVIEW</a:t>
              </a:r>
            </a:p>
          </p:txBody>
        </p:sp>
      </p:grpSp>
      <p:sp>
        <p:nvSpPr>
          <p:cNvPr id="12" name="Rectangle 1">
            <a:extLst>
              <a:ext uri="{FF2B5EF4-FFF2-40B4-BE49-F238E27FC236}">
                <a16:creationId xmlns:a16="http://schemas.microsoft.com/office/drawing/2014/main" id="{281CE5E2-C640-200D-497C-BA5EEF089814}"/>
              </a:ext>
            </a:extLst>
          </p:cNvPr>
          <p:cNvSpPr>
            <a:spLocks noChangeArrowheads="1"/>
          </p:cNvSpPr>
          <p:nvPr/>
        </p:nvSpPr>
        <p:spPr bwMode="auto">
          <a:xfrm>
            <a:off x="692841" y="2351782"/>
            <a:ext cx="589934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12. Make 8 in the ten frames in three different ways.</a:t>
            </a:r>
          </a:p>
        </p:txBody>
      </p:sp>
      <p:pic>
        <p:nvPicPr>
          <p:cNvPr id="4" name="Picture 6">
            <a:extLst>
              <a:ext uri="{FF2B5EF4-FFF2-40B4-BE49-F238E27FC236}">
                <a16:creationId xmlns:a16="http://schemas.microsoft.com/office/drawing/2014/main" id="{928DF712-D5B8-420A-E0A6-B5AB67E80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693" y="1730995"/>
            <a:ext cx="3728776" cy="464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432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66D9F-6F41-AB1A-C6FC-3E046EFBEE8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51A7BC7-231C-45D7-3292-36BF8A24F182}"/>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71B072AD-36D6-1C7B-AA14-00B1016BB928}"/>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D203ECF5-2FA8-C911-14F3-A303F6C746B0}"/>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3587EA04-368D-AEB6-6197-E169D3CE849B}"/>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69C14327-A07C-3BCB-0FBE-AD3CEB8F8DB6}"/>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DF29DBA7-0F7A-4433-91BF-CA6790E35979}"/>
              </a:ext>
            </a:extLst>
          </p:cNvPr>
          <p:cNvSpPr>
            <a:spLocks noChangeArrowheads="1"/>
          </p:cNvSpPr>
          <p:nvPr/>
        </p:nvSpPr>
        <p:spPr bwMode="auto">
          <a:xfrm>
            <a:off x="437660" y="1975950"/>
            <a:ext cx="1153281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12. Draw a picture that shows 5 of something. </a:t>
            </a:r>
          </a:p>
          <a:p>
            <a:endParaRPr lang="en-CA" sz="3200" dirty="0"/>
          </a:p>
          <a:p>
            <a:endParaRPr lang="en-CA" sz="3200" dirty="0"/>
          </a:p>
          <a:p>
            <a:endParaRPr lang="en-CA" sz="3200" dirty="0"/>
          </a:p>
          <a:p>
            <a:r>
              <a:rPr lang="en-CA" sz="3200" dirty="0"/>
              <a:t>Print the word for 10.</a:t>
            </a:r>
          </a:p>
        </p:txBody>
      </p:sp>
    </p:spTree>
    <p:extLst>
      <p:ext uri="{BB962C8B-B14F-4D97-AF65-F5344CB8AC3E}">
        <p14:creationId xmlns:p14="http://schemas.microsoft.com/office/powerpoint/2010/main" val="1355599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8FC03-9B45-F16C-94C6-ACCE19F1C3D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57E947F-1F5C-89EA-9D81-24510DEB0DEE}"/>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91868293-6F5E-72E8-7FDC-C401850A56BE}"/>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0731F5D8-7500-5641-541B-53A59D0519EB}"/>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7CA9D4DC-26E9-8B1C-D420-E357E4116AAA}"/>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A037B9D8-98E6-04EA-2BE1-92657D66B45B}"/>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05D81E95-1A4F-7AB2-3C0D-8E66A7027CDD}"/>
              </a:ext>
            </a:extLst>
          </p:cNvPr>
          <p:cNvSpPr>
            <a:spLocks noChangeArrowheads="1"/>
          </p:cNvSpPr>
          <p:nvPr/>
        </p:nvSpPr>
        <p:spPr bwMode="auto">
          <a:xfrm>
            <a:off x="374976" y="1560453"/>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13. Represent the number 7.</a:t>
            </a:r>
          </a:p>
        </p:txBody>
      </p:sp>
      <p:graphicFrame>
        <p:nvGraphicFramePr>
          <p:cNvPr id="2" name="Table 1">
            <a:extLst>
              <a:ext uri="{FF2B5EF4-FFF2-40B4-BE49-F238E27FC236}">
                <a16:creationId xmlns:a16="http://schemas.microsoft.com/office/drawing/2014/main" id="{2D8834A1-26AE-1971-DA6C-B71F29D608E4}"/>
              </a:ext>
            </a:extLst>
          </p:cNvPr>
          <p:cNvGraphicFramePr>
            <a:graphicFrameLocks noGrp="1"/>
          </p:cNvGraphicFramePr>
          <p:nvPr>
            <p:extLst>
              <p:ext uri="{D42A27DB-BD31-4B8C-83A1-F6EECF244321}">
                <p14:modId xmlns:p14="http://schemas.microsoft.com/office/powerpoint/2010/main" val="2880073540"/>
              </p:ext>
            </p:extLst>
          </p:nvPr>
        </p:nvGraphicFramePr>
        <p:xfrm>
          <a:off x="576577" y="2285052"/>
          <a:ext cx="7921965" cy="4079257"/>
        </p:xfrm>
        <a:graphic>
          <a:graphicData uri="http://schemas.openxmlformats.org/drawingml/2006/table">
            <a:tbl>
              <a:tblPr firstRow="1" bandRow="1">
                <a:tableStyleId>{5C22544A-7EE6-4342-B048-85BDC9FD1C3A}</a:tableStyleId>
              </a:tblPr>
              <a:tblGrid>
                <a:gridCol w="2640655">
                  <a:extLst>
                    <a:ext uri="{9D8B030D-6E8A-4147-A177-3AD203B41FA5}">
                      <a16:colId xmlns:a16="http://schemas.microsoft.com/office/drawing/2014/main" val="4281829557"/>
                    </a:ext>
                  </a:extLst>
                </a:gridCol>
                <a:gridCol w="2260234">
                  <a:extLst>
                    <a:ext uri="{9D8B030D-6E8A-4147-A177-3AD203B41FA5}">
                      <a16:colId xmlns:a16="http://schemas.microsoft.com/office/drawing/2014/main" val="4224630973"/>
                    </a:ext>
                  </a:extLst>
                </a:gridCol>
                <a:gridCol w="3021076">
                  <a:extLst>
                    <a:ext uri="{9D8B030D-6E8A-4147-A177-3AD203B41FA5}">
                      <a16:colId xmlns:a16="http://schemas.microsoft.com/office/drawing/2014/main" val="704008573"/>
                    </a:ext>
                  </a:extLst>
                </a:gridCol>
              </a:tblGrid>
              <a:tr h="490105">
                <a:tc>
                  <a:txBody>
                    <a:bodyPr/>
                    <a:lstStyle/>
                    <a:p>
                      <a:pPr algn="ctr"/>
                      <a:r>
                        <a:rPr lang="en-US" sz="3200" dirty="0">
                          <a:solidFill>
                            <a:schemeClr val="tx1"/>
                          </a:solidFill>
                        </a:rPr>
                        <a:t>Dots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chemeClr val="tx1"/>
                          </a:solidFill>
                        </a:rPr>
                        <a:t>Tallies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chemeClr val="tx1"/>
                          </a:solidFill>
                        </a:rPr>
                        <a:t>Ten frames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1579092"/>
                  </a:ext>
                </a:extLst>
              </a:tr>
              <a:tr h="3500137">
                <a:tc>
                  <a:txBody>
                    <a:bodyPr/>
                    <a:lstStyle/>
                    <a:p>
                      <a:pPr algn="ctr"/>
                      <a:endParaRPr lang="en-US" sz="3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4002600"/>
                  </a:ext>
                </a:extLst>
              </a:tr>
            </a:tbl>
          </a:graphicData>
        </a:graphic>
      </p:graphicFrame>
      <p:pic>
        <p:nvPicPr>
          <p:cNvPr id="3" name="Picture 2">
            <a:extLst>
              <a:ext uri="{FF2B5EF4-FFF2-40B4-BE49-F238E27FC236}">
                <a16:creationId xmlns:a16="http://schemas.microsoft.com/office/drawing/2014/main" id="{F1A13555-F353-262E-ABD4-E8C9999BD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735" y="3242533"/>
            <a:ext cx="2811768" cy="133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773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DCB10-FC7D-F15F-8C2E-D12FCDA2C96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67467AB-5545-D3FC-A7E1-BD7BCA701F4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72104817-93A2-EDAC-30C9-CA580A5B63FA}"/>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710BF184-0DA2-9C1E-F73D-7D7F16DAB506}"/>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D81ED69-E3D6-4ACB-1EC2-A0F6DB0D9F10}"/>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87B76372-165D-35FA-99D4-3E4B72CBBE5C}"/>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57E0627B-D601-DA76-4BC1-16108A9B1100}"/>
              </a:ext>
            </a:extLst>
          </p:cNvPr>
          <p:cNvSpPr>
            <a:spLocks noChangeArrowheads="1"/>
          </p:cNvSpPr>
          <p:nvPr/>
        </p:nvSpPr>
        <p:spPr bwMode="auto">
          <a:xfrm>
            <a:off x="374976" y="1931422"/>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14. Draw to show two ways to decompose 5 into two parts.</a:t>
            </a:r>
          </a:p>
        </p:txBody>
      </p:sp>
    </p:spTree>
    <p:extLst>
      <p:ext uri="{BB962C8B-B14F-4D97-AF65-F5344CB8AC3E}">
        <p14:creationId xmlns:p14="http://schemas.microsoft.com/office/powerpoint/2010/main" val="3786169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DF8DC-8C5B-2AFA-598D-DDB25E5A415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ABC4736-08CD-F8EB-137A-961E3B4E120E}"/>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6885EEA2-9C07-8B65-0754-5C01DF36722E}"/>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67029275-6108-2962-B9E8-B496012E49B3}"/>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E179336A-1A6A-98C0-CB7B-662D7E189CBA}"/>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4911CE34-2F22-4AC2-2A5B-20C7C69622B1}"/>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937E3E1B-E157-27B1-9640-103E9EDE9437}"/>
              </a:ext>
            </a:extLst>
          </p:cNvPr>
          <p:cNvSpPr>
            <a:spLocks noChangeArrowheads="1"/>
          </p:cNvSpPr>
          <p:nvPr/>
        </p:nvSpPr>
        <p:spPr bwMode="auto">
          <a:xfrm>
            <a:off x="374976" y="1484366"/>
            <a:ext cx="1153281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15. Use ten frames to show two ways to decompose 6 into parts.</a:t>
            </a:r>
          </a:p>
          <a:p>
            <a:endParaRPr lang="en-CA" sz="3200" dirty="0"/>
          </a:p>
          <a:p>
            <a:endParaRPr lang="en-CA" sz="3200" dirty="0"/>
          </a:p>
          <a:p>
            <a:endParaRPr lang="en-CA" sz="3200" dirty="0"/>
          </a:p>
          <a:p>
            <a:endParaRPr lang="en-CA" sz="3200" dirty="0"/>
          </a:p>
          <a:p>
            <a:endParaRPr lang="en-CA" sz="3200" dirty="0"/>
          </a:p>
          <a:p>
            <a:endParaRPr lang="en-CA" sz="3200" dirty="0"/>
          </a:p>
          <a:p>
            <a:r>
              <a:rPr lang="en-CA" sz="3200" dirty="0"/>
              <a:t>________ and ________			________ and ________</a:t>
            </a:r>
          </a:p>
          <a:p>
            <a:endParaRPr lang="en-CA" sz="3200" dirty="0"/>
          </a:p>
        </p:txBody>
      </p:sp>
      <p:pic>
        <p:nvPicPr>
          <p:cNvPr id="4" name="Picture 2">
            <a:extLst>
              <a:ext uri="{FF2B5EF4-FFF2-40B4-BE49-F238E27FC236}">
                <a16:creationId xmlns:a16="http://schemas.microsoft.com/office/drawing/2014/main" id="{70F032CE-72A8-618A-AC02-52A08F7DA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209" y="2739680"/>
            <a:ext cx="5130472" cy="2506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3410E83-F65D-7CEE-9CC7-CD8F97564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418" y="2739679"/>
            <a:ext cx="5130472" cy="2506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866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77D30-C784-FB17-009D-E945894EA56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5E4E1B7-43B9-481D-E842-B0120DEEF067}"/>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6357967C-363A-FF14-8C2C-1786675C29D3}"/>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508DD2F3-BA2A-1EC4-5C78-3ED31923850B}"/>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B6D6E6E4-072E-BC4C-99B7-A79EA7BF2CF9}"/>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60374D5E-5977-6CF3-A7C7-B14DB9A370DA}"/>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8F630E70-F23E-14C3-A141-CBB90AAAC9E8}"/>
              </a:ext>
            </a:extLst>
          </p:cNvPr>
          <p:cNvSpPr>
            <a:spLocks noChangeArrowheads="1"/>
          </p:cNvSpPr>
          <p:nvPr/>
        </p:nvSpPr>
        <p:spPr bwMode="auto">
          <a:xfrm>
            <a:off x="459664" y="1683562"/>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16. Show two ways to decompose 10 into two parts</a:t>
            </a:r>
          </a:p>
        </p:txBody>
      </p:sp>
      <p:pic>
        <p:nvPicPr>
          <p:cNvPr id="2" name="Picture 2">
            <a:extLst>
              <a:ext uri="{FF2B5EF4-FFF2-40B4-BE49-F238E27FC236}">
                <a16:creationId xmlns:a16="http://schemas.microsoft.com/office/drawing/2014/main" id="{A0970CBC-BF82-CDE3-CDC2-27E64D0A6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64" y="2206782"/>
            <a:ext cx="5575350" cy="3279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523365-1A1C-A22E-0B22-713DB93025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071" y="2206782"/>
            <a:ext cx="5575350" cy="327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03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9183-627D-54EE-9FAA-DB6E1BC1D86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90873AA-005B-3E74-F64A-1520E56E0E4A}"/>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943BFC70-E37B-384A-F432-22B9B9883459}"/>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FE907668-4F29-D3AF-25C7-8F8C262BF348}"/>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F824EA33-77EC-E8CD-8ADB-8B1B95360014}"/>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5AF723C6-58D6-1BA7-FEBA-75E155A29614}"/>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21A3012E-CFBF-3E09-0130-67EA5BCE93A9}"/>
              </a:ext>
            </a:extLst>
          </p:cNvPr>
          <p:cNvSpPr>
            <a:spLocks noChangeArrowheads="1"/>
          </p:cNvSpPr>
          <p:nvPr/>
        </p:nvSpPr>
        <p:spPr bwMode="auto">
          <a:xfrm>
            <a:off x="437660" y="1668176"/>
            <a:ext cx="115328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17. Grab about 5-10 small blocks, cubes, or counters. </a:t>
            </a:r>
          </a:p>
          <a:p>
            <a:r>
              <a:rPr lang="en-CA" sz="3200" dirty="0"/>
              <a:t>What different ways could you count them? </a:t>
            </a:r>
          </a:p>
          <a:p>
            <a:r>
              <a:rPr lang="en-CA" sz="3200" dirty="0"/>
              <a:t>Record your counts using pictures and numbers.</a:t>
            </a:r>
          </a:p>
        </p:txBody>
      </p:sp>
    </p:spTree>
    <p:extLst>
      <p:ext uri="{BB962C8B-B14F-4D97-AF65-F5344CB8AC3E}">
        <p14:creationId xmlns:p14="http://schemas.microsoft.com/office/powerpoint/2010/main" val="3933245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401A5-5E68-F334-6461-2DF2426E414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8F10708-DBFF-1F53-8656-EDED62CFBA17}"/>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4FE791FD-134D-8C7B-4151-43B48FCD67F6}"/>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ED34CA9A-8036-158E-7787-11AF29C722BD}"/>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CC4CC98-FE07-B46F-540E-3B3898A4A151}"/>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A7399332-3245-2B7D-A6E8-3F39643861C5}"/>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35DFDF29-8E72-21C4-1F16-45008FFBEE42}"/>
              </a:ext>
            </a:extLst>
          </p:cNvPr>
          <p:cNvSpPr>
            <a:spLocks noChangeArrowheads="1"/>
          </p:cNvSpPr>
          <p:nvPr/>
        </p:nvSpPr>
        <p:spPr bwMode="auto">
          <a:xfrm>
            <a:off x="437660" y="1606619"/>
            <a:ext cx="115328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18. Count out 10 cubes or counters by ones. </a:t>
            </a:r>
          </a:p>
          <a:p>
            <a:r>
              <a:rPr lang="en-CA" sz="3200" dirty="0"/>
              <a:t>What different ways can you organize the cubes or counters to count them?</a:t>
            </a:r>
          </a:p>
        </p:txBody>
      </p:sp>
    </p:spTree>
    <p:extLst>
      <p:ext uri="{BB962C8B-B14F-4D97-AF65-F5344CB8AC3E}">
        <p14:creationId xmlns:p14="http://schemas.microsoft.com/office/powerpoint/2010/main" val="421471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F37CC-9A25-A797-C164-2F0CFEC1884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DF0FAF7-AE20-A474-7A35-EABE064AA3C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4D644E0A-698F-932D-4D14-6A5E7F8D6B9E}"/>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3BCA0515-49E3-30FF-5192-7391D951995B}"/>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95625DF-A1D8-3209-0D52-05785B7A205F}"/>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4481E773-2817-1C0F-C443-5291315C81A5}"/>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335C0892-545F-B1E3-1FBF-099EB2FE0E99}"/>
              </a:ext>
            </a:extLst>
          </p:cNvPr>
          <p:cNvSpPr>
            <a:spLocks noChangeArrowheads="1"/>
          </p:cNvSpPr>
          <p:nvPr/>
        </p:nvSpPr>
        <p:spPr bwMode="auto">
          <a:xfrm>
            <a:off x="659185" y="1746755"/>
            <a:ext cx="1153281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 What comes next?</a:t>
            </a:r>
          </a:p>
          <a:p>
            <a:endParaRPr lang="en-CA" sz="3200" dirty="0"/>
          </a:p>
          <a:p>
            <a:endParaRPr lang="en-CA" sz="3200" dirty="0"/>
          </a:p>
          <a:p>
            <a:r>
              <a:rPr lang="en-CA" sz="3200" dirty="0"/>
              <a:t>1, 2, 3, ___________, ____________, ______________</a:t>
            </a:r>
          </a:p>
          <a:p>
            <a:endParaRPr lang="en-CA" sz="3200" dirty="0"/>
          </a:p>
        </p:txBody>
      </p:sp>
    </p:spTree>
    <p:extLst>
      <p:ext uri="{BB962C8B-B14F-4D97-AF65-F5344CB8AC3E}">
        <p14:creationId xmlns:p14="http://schemas.microsoft.com/office/powerpoint/2010/main" val="1885359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2A29F-2B62-9187-B417-FA3E7C771F8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66B9781-BE7C-2E1A-50BC-1C3E129AABDB}"/>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279FC5A5-7F1E-BD55-4FA9-7A952009C629}"/>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3A2910AA-F179-84B4-DE1F-E556DCF53E56}"/>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B32E1701-8131-41B8-CA87-C247A94FD756}"/>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210FCEFB-B913-5B17-ADA8-F1A656253C2A}"/>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4ECB9889-4304-1724-BEA2-C24166C27331}"/>
              </a:ext>
            </a:extLst>
          </p:cNvPr>
          <p:cNvSpPr>
            <a:spLocks noChangeArrowheads="1"/>
          </p:cNvSpPr>
          <p:nvPr/>
        </p:nvSpPr>
        <p:spPr bwMode="auto">
          <a:xfrm>
            <a:off x="437660" y="1606620"/>
            <a:ext cx="115328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19. How many dots? </a:t>
            </a:r>
          </a:p>
          <a:p>
            <a:r>
              <a:rPr lang="en-CA" sz="3200" dirty="0"/>
              <a:t>What different ways can you count them?</a:t>
            </a:r>
          </a:p>
          <a:p>
            <a:endParaRPr lang="en-CA" sz="3200" dirty="0"/>
          </a:p>
        </p:txBody>
      </p:sp>
      <p:pic>
        <p:nvPicPr>
          <p:cNvPr id="2" name="Picture 1">
            <a:extLst>
              <a:ext uri="{FF2B5EF4-FFF2-40B4-BE49-F238E27FC236}">
                <a16:creationId xmlns:a16="http://schemas.microsoft.com/office/drawing/2014/main" id="{5BEE0D02-AD5B-524B-0F39-94BB3215F908}"/>
              </a:ext>
            </a:extLst>
          </p:cNvPr>
          <p:cNvPicPr>
            <a:picLocks noChangeAspect="1"/>
          </p:cNvPicPr>
          <p:nvPr/>
        </p:nvPicPr>
        <p:blipFill>
          <a:blip r:embed="rId3"/>
          <a:stretch>
            <a:fillRect/>
          </a:stretch>
        </p:blipFill>
        <p:spPr>
          <a:xfrm>
            <a:off x="437660" y="2991614"/>
            <a:ext cx="3777366" cy="2039109"/>
          </a:xfrm>
          <a:prstGeom prst="rect">
            <a:avLst/>
          </a:prstGeom>
        </p:spPr>
      </p:pic>
    </p:spTree>
    <p:extLst>
      <p:ext uri="{BB962C8B-B14F-4D97-AF65-F5344CB8AC3E}">
        <p14:creationId xmlns:p14="http://schemas.microsoft.com/office/powerpoint/2010/main" val="1959506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A810B-3C2E-DCD5-1451-8C6127E4AD1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DB6B9F6-2C7E-8559-AFB5-78AEE3D6D20E}"/>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30985530-E01D-78A5-C774-15AB8AE4C8E3}"/>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0E3AE5D7-849C-6A4F-D035-964047D22394}"/>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F2BD29D9-91CC-B30A-9364-9E30A1515CDE}"/>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B1AB83D7-D99C-941C-5611-54DBBC86475C}"/>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5A932D64-A325-383C-36A0-ED0EA4556C54}"/>
              </a:ext>
            </a:extLst>
          </p:cNvPr>
          <p:cNvSpPr>
            <a:spLocks noChangeArrowheads="1"/>
          </p:cNvSpPr>
          <p:nvPr/>
        </p:nvSpPr>
        <p:spPr bwMode="auto">
          <a:xfrm>
            <a:off x="437660" y="1905506"/>
            <a:ext cx="1153281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20. Find a small collection of items in your classroom like a basket of books or a jar of pencils. </a:t>
            </a:r>
          </a:p>
          <a:p>
            <a:r>
              <a:rPr lang="en-CA" sz="3200" dirty="0"/>
              <a:t>About how many do you think there are? </a:t>
            </a:r>
          </a:p>
          <a:p>
            <a:r>
              <a:rPr lang="en-CA" sz="3200" dirty="0"/>
              <a:t>Count to find out how many. </a:t>
            </a:r>
          </a:p>
          <a:p>
            <a:r>
              <a:rPr lang="en-CA" sz="3200" dirty="0"/>
              <a:t>Is there a different way you could count them?</a:t>
            </a:r>
          </a:p>
          <a:p>
            <a:endParaRPr lang="en-CA" sz="3200" dirty="0"/>
          </a:p>
        </p:txBody>
      </p:sp>
    </p:spTree>
    <p:extLst>
      <p:ext uri="{BB962C8B-B14F-4D97-AF65-F5344CB8AC3E}">
        <p14:creationId xmlns:p14="http://schemas.microsoft.com/office/powerpoint/2010/main" val="1569369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C1603-2311-201F-3B4D-9077028C671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D56679C-2CCA-98BF-C853-280735B415DB}"/>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AAB44326-2774-37D7-BD6E-1AE2E9835451}"/>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F22782CB-9FB4-5BDF-0763-943EDFE5746E}"/>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350B65AD-5541-38D9-A813-B5214CAB65ED}"/>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31D064AF-BCC4-D5CB-A679-EBC05892BA87}"/>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BD542126-468A-B72B-D99B-6C773C2B7910}"/>
              </a:ext>
            </a:extLst>
          </p:cNvPr>
          <p:cNvSpPr>
            <a:spLocks noChangeArrowheads="1"/>
          </p:cNvSpPr>
          <p:nvPr/>
        </p:nvSpPr>
        <p:spPr bwMode="auto">
          <a:xfrm>
            <a:off x="437660" y="2054531"/>
            <a:ext cx="1153281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21. Grab a handful of crayons. </a:t>
            </a:r>
          </a:p>
          <a:p>
            <a:r>
              <a:rPr lang="en-CA" sz="3200" dirty="0"/>
              <a:t>Estimate about how many there are. </a:t>
            </a:r>
          </a:p>
          <a:p>
            <a:r>
              <a:rPr lang="en-CA" sz="3200" dirty="0"/>
              <a:t>Compare your handful with a classmate. </a:t>
            </a:r>
          </a:p>
          <a:p>
            <a:r>
              <a:rPr lang="en-CA" sz="3200" dirty="0"/>
              <a:t>Who do you think has more? </a:t>
            </a:r>
          </a:p>
          <a:p>
            <a:r>
              <a:rPr lang="en-CA" sz="3200" dirty="0"/>
              <a:t>Count and compare the numbers you each have.</a:t>
            </a:r>
          </a:p>
        </p:txBody>
      </p:sp>
    </p:spTree>
    <p:extLst>
      <p:ext uri="{BB962C8B-B14F-4D97-AF65-F5344CB8AC3E}">
        <p14:creationId xmlns:p14="http://schemas.microsoft.com/office/powerpoint/2010/main" val="3926442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07BBB-04B0-55CC-ED2D-5B1737C2D55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4A869B1-29D9-36A9-84E5-6A6242409BA3}"/>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193DD48F-E9F0-7DF3-A297-42ADF35BA3F8}"/>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38E3CAED-B90B-36B2-3D53-C7FC63AF358F}"/>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1EEB43A7-6B9E-2160-9703-B0555B4D3D72}"/>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6F5FE1E6-A876-AB98-2266-F353C5A52C49}"/>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0B0926F8-6CA8-78C8-7F65-848DE0077F02}"/>
              </a:ext>
            </a:extLst>
          </p:cNvPr>
          <p:cNvSpPr>
            <a:spLocks noChangeArrowheads="1"/>
          </p:cNvSpPr>
          <p:nvPr/>
        </p:nvSpPr>
        <p:spPr bwMode="auto">
          <a:xfrm>
            <a:off x="437660" y="1852841"/>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22. Is 8 closer to 10 or 5? How do you know? </a:t>
            </a:r>
          </a:p>
          <a:p>
            <a:r>
              <a:rPr lang="en-CA" sz="3200" dirty="0"/>
              <a:t>Share your thinking with a partner.</a:t>
            </a:r>
          </a:p>
        </p:txBody>
      </p:sp>
    </p:spTree>
    <p:extLst>
      <p:ext uri="{BB962C8B-B14F-4D97-AF65-F5344CB8AC3E}">
        <p14:creationId xmlns:p14="http://schemas.microsoft.com/office/powerpoint/2010/main" val="3181168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D46C7-68EE-B674-1672-437A831D0A0E}"/>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47712D0-B60E-0B1C-A1D0-816907206F89}"/>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5EA53B5C-BA2F-B70C-DC00-4F5656B928AE}"/>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249EE21E-E906-206B-3526-1A9624C64029}"/>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6967E7C6-2597-A17E-4A66-6952E7222484}"/>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93352504-667F-D6A4-52D8-3165DB07913E}"/>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8C42BE17-8708-EC0A-1AD6-5FD8DDE61987}"/>
              </a:ext>
            </a:extLst>
          </p:cNvPr>
          <p:cNvSpPr>
            <a:spLocks noChangeArrowheads="1"/>
          </p:cNvSpPr>
          <p:nvPr/>
        </p:nvSpPr>
        <p:spPr bwMode="auto">
          <a:xfrm>
            <a:off x="437660" y="1985748"/>
            <a:ext cx="115328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23. Look around your classroom. </a:t>
            </a:r>
          </a:p>
          <a:p>
            <a:r>
              <a:rPr lang="en-CA" sz="3200" dirty="0"/>
              <a:t>What is there about 5 of? </a:t>
            </a:r>
          </a:p>
          <a:p>
            <a:r>
              <a:rPr lang="en-CA" sz="3200" dirty="0"/>
              <a:t>What is there about 10 of?</a:t>
            </a:r>
          </a:p>
        </p:txBody>
      </p:sp>
    </p:spTree>
    <p:extLst>
      <p:ext uri="{BB962C8B-B14F-4D97-AF65-F5344CB8AC3E}">
        <p14:creationId xmlns:p14="http://schemas.microsoft.com/office/powerpoint/2010/main" val="3972095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773BF-FE91-4B7B-013D-5F441F23841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994B957-CFFC-FBC8-7C61-40E57D608B8C}"/>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772794F2-79EE-0785-9234-A7423B1273FF}"/>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D6A03E75-A210-29B1-1550-B78E1F21E377}"/>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9F302120-AF3C-1BFA-43CB-421C3D897D2B}"/>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D246531D-C113-7029-8189-8A98905DB55C}"/>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26641D33-C01C-7F73-603D-401F271F32ED}"/>
              </a:ext>
            </a:extLst>
          </p:cNvPr>
          <p:cNvSpPr>
            <a:spLocks noChangeArrowheads="1"/>
          </p:cNvSpPr>
          <p:nvPr/>
        </p:nvSpPr>
        <p:spPr bwMode="auto">
          <a:xfrm>
            <a:off x="437660" y="1914397"/>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24. Where in your classroom do you see numbers in order? </a:t>
            </a:r>
          </a:p>
          <a:p>
            <a:r>
              <a:rPr lang="en-CA" sz="3200" dirty="0"/>
              <a:t>What about at home?</a:t>
            </a:r>
          </a:p>
        </p:txBody>
      </p:sp>
    </p:spTree>
    <p:extLst>
      <p:ext uri="{BB962C8B-B14F-4D97-AF65-F5344CB8AC3E}">
        <p14:creationId xmlns:p14="http://schemas.microsoft.com/office/powerpoint/2010/main" val="254468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77588-B1AD-032E-B3B4-0C9A577E265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841303E-04CE-7FF2-0264-2E557C188625}"/>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D4BDCC82-D87F-4D93-F1C9-EA1B56F70E8D}"/>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BC58F190-7DCF-4A60-3A30-B8B7FC2DBEF2}"/>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5719F791-6182-B1CB-895B-ED3EB647F5C8}"/>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AB95E30D-6154-5CC5-6A6A-04F0425FA692}"/>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B356C9AD-1B72-D9CE-E74A-2F9F69C5F93D}"/>
              </a:ext>
            </a:extLst>
          </p:cNvPr>
          <p:cNvSpPr>
            <a:spLocks noChangeArrowheads="1"/>
          </p:cNvSpPr>
          <p:nvPr/>
        </p:nvSpPr>
        <p:spPr bwMode="auto">
          <a:xfrm>
            <a:off x="437660" y="1975950"/>
            <a:ext cx="115328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25. What different ways can you represent 4? </a:t>
            </a:r>
          </a:p>
          <a:p>
            <a:r>
              <a:rPr lang="en-CA" sz="3200" dirty="0"/>
              <a:t>Think about using words, pictures, numbers, tallies, ten frames, etc.</a:t>
            </a:r>
          </a:p>
        </p:txBody>
      </p:sp>
    </p:spTree>
    <p:extLst>
      <p:ext uri="{BB962C8B-B14F-4D97-AF65-F5344CB8AC3E}">
        <p14:creationId xmlns:p14="http://schemas.microsoft.com/office/powerpoint/2010/main" val="1991299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571BE-8A25-F716-ECC0-88C8D220AC25}"/>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CBAED72-E63F-75FE-D84C-44E6E58FA814}"/>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4723FACE-DF32-E93C-AD70-7DE82AF810C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E7FE9307-2BF2-4A92-CC2F-4EB1F8B90983}"/>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8F512655-A7B2-7E21-D32C-4E4671FE5DF3}"/>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46916888-AE2D-B2F1-5E84-AE1D8FEF66D4}"/>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F3557CA5-20A8-E617-437E-0155A8143B7A}"/>
              </a:ext>
            </a:extLst>
          </p:cNvPr>
          <p:cNvSpPr>
            <a:spLocks noChangeArrowheads="1"/>
          </p:cNvSpPr>
          <p:nvPr/>
        </p:nvSpPr>
        <p:spPr bwMode="auto">
          <a:xfrm>
            <a:off x="437660" y="1914397"/>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26. What different ways can you decompose 5 into parts? </a:t>
            </a:r>
          </a:p>
          <a:p>
            <a:r>
              <a:rPr lang="en-CA" sz="3200" dirty="0"/>
              <a:t>Use materials, pictures, numbers, ten frames, etc.</a:t>
            </a:r>
          </a:p>
        </p:txBody>
      </p:sp>
    </p:spTree>
    <p:extLst>
      <p:ext uri="{BB962C8B-B14F-4D97-AF65-F5344CB8AC3E}">
        <p14:creationId xmlns:p14="http://schemas.microsoft.com/office/powerpoint/2010/main" val="1854570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56259-BE7C-E820-28CB-1FBBBC7F2DB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7AE450F-F7D5-89B0-381C-9FB28AE6AF3C}"/>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CD21DD10-4ABE-91E8-58D8-9C321E955903}"/>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25C1276F-A536-8E8F-0C77-656166F115EF}"/>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039EF28F-1B1E-1A5C-8C7A-5D50EDCB4418}"/>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F37797C2-FD56-FE94-E2D5-44B087BB9012}"/>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FF7E63E0-68CA-34D8-8BCE-AD64BBE7ED4B}"/>
              </a:ext>
            </a:extLst>
          </p:cNvPr>
          <p:cNvSpPr>
            <a:spLocks noChangeArrowheads="1"/>
          </p:cNvSpPr>
          <p:nvPr/>
        </p:nvSpPr>
        <p:spPr bwMode="auto">
          <a:xfrm>
            <a:off x="437660" y="1852841"/>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27. How are these representations of 4 the same? </a:t>
            </a:r>
          </a:p>
          <a:p>
            <a:r>
              <a:rPr lang="en-CA" sz="3200" dirty="0"/>
              <a:t>How are they different?</a:t>
            </a:r>
          </a:p>
        </p:txBody>
      </p:sp>
      <p:pic>
        <p:nvPicPr>
          <p:cNvPr id="2" name="Picture 2">
            <a:extLst>
              <a:ext uri="{FF2B5EF4-FFF2-40B4-BE49-F238E27FC236}">
                <a16:creationId xmlns:a16="http://schemas.microsoft.com/office/drawing/2014/main" id="{8C2BAD3F-CE95-80C3-E185-89DFF698F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60" y="3198994"/>
            <a:ext cx="10680034" cy="248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926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8256A-89A8-5300-9BCF-F05B1A079203}"/>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ED994A8-C7F0-5E50-873A-59769006FEBC}"/>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D45ADB7E-5059-72F4-30D4-0B2BAA5EC0DC}"/>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1FD9808F-A16A-8F28-B3B7-C7FBF87F0279}"/>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9359DE2E-C162-D254-9344-24C7AB73E974}"/>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06F77D54-848F-CEDE-4968-D2047678655B}"/>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384AA80A-295A-2030-23BE-6BEE1D71714E}"/>
              </a:ext>
            </a:extLst>
          </p:cNvPr>
          <p:cNvSpPr>
            <a:spLocks noChangeArrowheads="1"/>
          </p:cNvSpPr>
          <p:nvPr/>
        </p:nvSpPr>
        <p:spPr bwMode="auto">
          <a:xfrm>
            <a:off x="437660" y="1859340"/>
            <a:ext cx="115328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28. What different ways can you represent 7? </a:t>
            </a:r>
          </a:p>
          <a:p>
            <a:r>
              <a:rPr lang="en-CA" sz="3200" dirty="0"/>
              <a:t>Think about using words, pictures, numbers, tallies, ten frames, etc.</a:t>
            </a:r>
          </a:p>
        </p:txBody>
      </p:sp>
    </p:spTree>
    <p:extLst>
      <p:ext uri="{BB962C8B-B14F-4D97-AF65-F5344CB8AC3E}">
        <p14:creationId xmlns:p14="http://schemas.microsoft.com/office/powerpoint/2010/main" val="3576564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7DD6E-1EB2-1A43-2D4D-0E1C9155805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2E6890C-D143-F5E0-C475-586B70F1611A}"/>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0C30F76C-2DD0-635D-A510-70FCEFA2B919}"/>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007EC7A4-CABE-3D9E-E5CC-613A8718F398}"/>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69D317B6-EF61-5DF5-7EAD-6BA9071BB7ED}"/>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043D9965-9F0C-B69C-3105-57D12FA37865}"/>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48EA943C-E7CB-5E48-AE9B-8BB277AB6BE1}"/>
              </a:ext>
            </a:extLst>
          </p:cNvPr>
          <p:cNvSpPr>
            <a:spLocks noChangeArrowheads="1"/>
          </p:cNvSpPr>
          <p:nvPr/>
        </p:nvSpPr>
        <p:spPr bwMode="auto">
          <a:xfrm>
            <a:off x="659185" y="1931421"/>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2. How many dots are there?</a:t>
            </a:r>
          </a:p>
          <a:p>
            <a:endParaRPr lang="en-CA" sz="3200" dirty="0"/>
          </a:p>
        </p:txBody>
      </p:sp>
      <p:pic>
        <p:nvPicPr>
          <p:cNvPr id="2" name="Picture 2">
            <a:extLst>
              <a:ext uri="{FF2B5EF4-FFF2-40B4-BE49-F238E27FC236}">
                <a16:creationId xmlns:a16="http://schemas.microsoft.com/office/drawing/2014/main" id="{4B73B771-1C42-B719-CEC1-173A24E13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85" y="2693207"/>
            <a:ext cx="6819301" cy="319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762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A6AAD-69ED-5F43-9DE5-E0781FA1F6A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56E0BB5-2AF4-B6DC-F0E7-549421AAD1FD}"/>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421FA18F-C2A7-0C86-AEBF-554491C26E74}"/>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0D889BBA-8C39-E84F-345A-F2A8E463C833}"/>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3D0E0D2C-8C79-6864-6494-F19E133507A5}"/>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EEB8C2A5-99D0-9C03-255A-8D0929C42422}"/>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B43EB46D-971C-7C02-4B8C-61C930EA07CA}"/>
              </a:ext>
            </a:extLst>
          </p:cNvPr>
          <p:cNvSpPr>
            <a:spLocks noChangeArrowheads="1"/>
          </p:cNvSpPr>
          <p:nvPr/>
        </p:nvSpPr>
        <p:spPr bwMode="auto">
          <a:xfrm>
            <a:off x="437660" y="1852841"/>
            <a:ext cx="1153281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29. Get a collection of 5-10 items. </a:t>
            </a:r>
          </a:p>
          <a:p>
            <a:r>
              <a:rPr lang="en-CA" sz="3200" dirty="0"/>
              <a:t>What different ways can you decompose the whole amount into parts? </a:t>
            </a:r>
          </a:p>
          <a:p>
            <a:r>
              <a:rPr lang="en-CA" sz="3200" dirty="0"/>
              <a:t>How could you record all the different ways you find using pictures, numbers, and words.</a:t>
            </a:r>
          </a:p>
        </p:txBody>
      </p:sp>
    </p:spTree>
    <p:extLst>
      <p:ext uri="{BB962C8B-B14F-4D97-AF65-F5344CB8AC3E}">
        <p14:creationId xmlns:p14="http://schemas.microsoft.com/office/powerpoint/2010/main" val="521475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3BB4D89-1196-A8FD-EEE8-07963EC59CA8}"/>
            </a:ext>
          </a:extLst>
        </p:cNvPr>
        <p:cNvGrpSpPr/>
        <p:nvPr/>
      </p:nvGrpSpPr>
      <p:grpSpPr>
        <a:xfrm>
          <a:off x="0" y="0"/>
          <a:ext cx="0" cy="0"/>
          <a:chOff x="0" y="0"/>
          <a:chExt cx="0" cy="0"/>
        </a:xfrm>
      </p:grpSpPr>
      <p:sp>
        <p:nvSpPr>
          <p:cNvPr id="16" name="Text Box 2">
            <a:extLst>
              <a:ext uri="{FF2B5EF4-FFF2-40B4-BE49-F238E27FC236}">
                <a16:creationId xmlns:a16="http://schemas.microsoft.com/office/drawing/2014/main" id="{23DAA49A-085C-90C0-5469-D957C254D04D}"/>
              </a:ext>
            </a:extLst>
          </p:cNvPr>
          <p:cNvSpPr txBox="1"/>
          <p:nvPr/>
        </p:nvSpPr>
        <p:spPr>
          <a:xfrm>
            <a:off x="1201678" y="2448151"/>
            <a:ext cx="9788643"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CA" sz="4000" kern="100" dirty="0">
                <a:solidFill>
                  <a:schemeClr val="bg1"/>
                </a:solidFill>
                <a:latin typeface="+mj-lt"/>
                <a:ea typeface="Aptos" panose="020B0004020202020204" pitchFamily="34" charset="0"/>
                <a:cs typeface="Times New Roman" panose="02020603050405020304" pitchFamily="18" charset="0"/>
              </a:rPr>
              <a:t>KINDERGARTEN PRACTICE QUESTIONS </a:t>
            </a:r>
          </a:p>
          <a:p>
            <a:pPr algn="ctr"/>
            <a:r>
              <a:rPr lang="en-CA" sz="6000" b="1" kern="100" dirty="0">
                <a:solidFill>
                  <a:schemeClr val="bg1"/>
                </a:solidFill>
                <a:latin typeface="+mj-lt"/>
                <a:ea typeface="Aptos" panose="020B0004020202020204" pitchFamily="34" charset="0"/>
                <a:cs typeface="Times New Roman" panose="02020603050405020304" pitchFamily="18" charset="0"/>
              </a:rPr>
              <a:t>COMPUTATIONAL FLUENCY</a:t>
            </a:r>
          </a:p>
        </p:txBody>
      </p:sp>
      <p:grpSp>
        <p:nvGrpSpPr>
          <p:cNvPr id="3" name="Group 2">
            <a:extLst>
              <a:ext uri="{FF2B5EF4-FFF2-40B4-BE49-F238E27FC236}">
                <a16:creationId xmlns:a16="http://schemas.microsoft.com/office/drawing/2014/main" id="{6365FD4D-BB53-6AAA-8BDF-AD340A47067A}"/>
              </a:ext>
            </a:extLst>
          </p:cNvPr>
          <p:cNvGrpSpPr/>
          <p:nvPr/>
        </p:nvGrpSpPr>
        <p:grpSpPr>
          <a:xfrm>
            <a:off x="271077" y="91715"/>
            <a:ext cx="4920331" cy="1422087"/>
            <a:chOff x="2430532" y="761755"/>
            <a:chExt cx="6267545" cy="2222462"/>
          </a:xfrm>
        </p:grpSpPr>
        <p:pic>
          <p:nvPicPr>
            <p:cNvPr id="8" name="Picture 7" descr="A black and white logo&#10;&#10;AI-generated content may be incorrect.">
              <a:extLst>
                <a:ext uri="{FF2B5EF4-FFF2-40B4-BE49-F238E27FC236}">
                  <a16:creationId xmlns:a16="http://schemas.microsoft.com/office/drawing/2014/main" id="{836CAAA2-A647-2E10-0B9F-26BE9147DC75}"/>
                </a:ext>
              </a:extLst>
            </p:cNvPr>
            <p:cNvPicPr>
              <a:picLocks noChangeAspect="1"/>
            </p:cNvPicPr>
            <p:nvPr/>
          </p:nvPicPr>
          <p:blipFill>
            <a:blip r:embed="rId2"/>
            <a:srcRect t="27729" r="75903" b="47306"/>
            <a:stretch>
              <a:fillRect/>
            </a:stretch>
          </p:blipFill>
          <p:spPr>
            <a:xfrm>
              <a:off x="2430532" y="761755"/>
              <a:ext cx="1895764" cy="2222462"/>
            </a:xfrm>
            <a:prstGeom prst="rect">
              <a:avLst/>
            </a:prstGeom>
          </p:spPr>
        </p:pic>
        <p:sp>
          <p:nvSpPr>
            <p:cNvPr id="9" name="Text Box 2">
              <a:extLst>
                <a:ext uri="{FF2B5EF4-FFF2-40B4-BE49-F238E27FC236}">
                  <a16:creationId xmlns:a16="http://schemas.microsoft.com/office/drawing/2014/main" id="{191A3DC7-300C-5E25-1FDC-9C82F54EC868}"/>
                </a:ext>
              </a:extLst>
            </p:cNvPr>
            <p:cNvSpPr txBox="1"/>
            <p:nvPr/>
          </p:nvSpPr>
          <p:spPr>
            <a:xfrm>
              <a:off x="4330716" y="2139177"/>
              <a:ext cx="4362939"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descr="A black and white logo&#10;&#10;AI-generated content may be incorrect.">
              <a:extLst>
                <a:ext uri="{FF2B5EF4-FFF2-40B4-BE49-F238E27FC236}">
                  <a16:creationId xmlns:a16="http://schemas.microsoft.com/office/drawing/2014/main" id="{2B644AD4-5D22-644E-3D8A-284A08CFCFFF}"/>
                </a:ext>
              </a:extLst>
            </p:cNvPr>
            <p:cNvPicPr>
              <a:picLocks noChangeAspect="1"/>
            </p:cNvPicPr>
            <p:nvPr/>
          </p:nvPicPr>
          <p:blipFill>
            <a:blip r:embed="rId2"/>
            <a:srcRect l="23285" t="37318" r="5666" b="51187"/>
            <a:stretch>
              <a:fillRect/>
            </a:stretch>
          </p:blipFill>
          <p:spPr>
            <a:xfrm>
              <a:off x="4326296" y="1472798"/>
              <a:ext cx="4371781" cy="800375"/>
            </a:xfrm>
            <a:prstGeom prst="rect">
              <a:avLst/>
            </a:prstGeom>
          </p:spPr>
        </p:pic>
      </p:grpSp>
    </p:spTree>
    <p:extLst>
      <p:ext uri="{BB962C8B-B14F-4D97-AF65-F5344CB8AC3E}">
        <p14:creationId xmlns:p14="http://schemas.microsoft.com/office/powerpoint/2010/main" val="3956976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787EB-4BB3-F2B5-DA5C-F396ED13253E}"/>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696AABDD-06CB-9734-612E-98BD850F95E7}"/>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F86AE397-CFC1-F353-6820-FE632BC6EA41}"/>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7BA2D211-3C34-BB83-00AD-8C1678A48848}"/>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EAE20C8F-AC85-8647-FA35-C0726D5C2577}"/>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C11E22ED-E71B-4FA5-7A92-6D49C517A84C}"/>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95B38367-37E4-08E4-4B0A-83AEC7B65E69}"/>
              </a:ext>
            </a:extLst>
          </p:cNvPr>
          <p:cNvSpPr>
            <a:spLocks noChangeArrowheads="1"/>
          </p:cNvSpPr>
          <p:nvPr/>
        </p:nvSpPr>
        <p:spPr bwMode="auto">
          <a:xfrm>
            <a:off x="437660" y="1931422"/>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 If there are 3 blue cubes, how many more to make 5? </a:t>
            </a:r>
          </a:p>
          <a:p>
            <a:r>
              <a:rPr lang="en-CA" sz="3200" dirty="0"/>
              <a:t>Draw them.</a:t>
            </a:r>
          </a:p>
        </p:txBody>
      </p:sp>
      <p:pic>
        <p:nvPicPr>
          <p:cNvPr id="2" name="Picture 2">
            <a:extLst>
              <a:ext uri="{FF2B5EF4-FFF2-40B4-BE49-F238E27FC236}">
                <a16:creationId xmlns:a16="http://schemas.microsoft.com/office/drawing/2014/main" id="{D45DCBA6-F85F-6524-6595-6F31A6654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53" y="3190949"/>
            <a:ext cx="2534592" cy="248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917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3AA08-D6FF-9C00-C59A-028F35AD3F4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5AA68AB-F2EB-8CE2-EAB3-5CC81E364195}"/>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610A566B-EF87-55D6-0650-2819103EF3C0}"/>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1A71D536-19B2-9C70-D144-3349D4668322}"/>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CECD025B-4DAC-B612-CFD7-77437609B919}"/>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27F55DCB-FFA8-8555-B838-F808929EC442}"/>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FE0EEFE6-0ECB-52FB-6742-0EE322D4855A}"/>
              </a:ext>
            </a:extLst>
          </p:cNvPr>
          <p:cNvSpPr>
            <a:spLocks noChangeArrowheads="1"/>
          </p:cNvSpPr>
          <p:nvPr/>
        </p:nvSpPr>
        <p:spPr bwMode="auto">
          <a:xfrm>
            <a:off x="437660" y="1545065"/>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2. Draw another way to make 5 with dots using two different colours.</a:t>
            </a:r>
          </a:p>
        </p:txBody>
      </p:sp>
      <p:graphicFrame>
        <p:nvGraphicFramePr>
          <p:cNvPr id="3" name="Table 2">
            <a:extLst>
              <a:ext uri="{FF2B5EF4-FFF2-40B4-BE49-F238E27FC236}">
                <a16:creationId xmlns:a16="http://schemas.microsoft.com/office/drawing/2014/main" id="{AB47DCD8-A566-2D96-26B2-5C523C223DAA}"/>
              </a:ext>
            </a:extLst>
          </p:cNvPr>
          <p:cNvGraphicFramePr>
            <a:graphicFrameLocks noGrp="1"/>
          </p:cNvGraphicFramePr>
          <p:nvPr>
            <p:extLst>
              <p:ext uri="{D42A27DB-BD31-4B8C-83A1-F6EECF244321}">
                <p14:modId xmlns:p14="http://schemas.microsoft.com/office/powerpoint/2010/main" val="2565205906"/>
              </p:ext>
            </p:extLst>
          </p:nvPr>
        </p:nvGraphicFramePr>
        <p:xfrm>
          <a:off x="638613" y="2828005"/>
          <a:ext cx="10185331" cy="3567167"/>
        </p:xfrm>
        <a:graphic>
          <a:graphicData uri="http://schemas.openxmlformats.org/drawingml/2006/table">
            <a:tbl>
              <a:tblPr firstRow="1" bandRow="1">
                <a:tableStyleId>{5C22544A-7EE6-4342-B048-85BDC9FD1C3A}</a:tableStyleId>
              </a:tblPr>
              <a:tblGrid>
                <a:gridCol w="3925978">
                  <a:extLst>
                    <a:ext uri="{9D8B030D-6E8A-4147-A177-3AD203B41FA5}">
                      <a16:colId xmlns:a16="http://schemas.microsoft.com/office/drawing/2014/main" val="2703133412"/>
                    </a:ext>
                  </a:extLst>
                </a:gridCol>
                <a:gridCol w="6259353">
                  <a:extLst>
                    <a:ext uri="{9D8B030D-6E8A-4147-A177-3AD203B41FA5}">
                      <a16:colId xmlns:a16="http://schemas.microsoft.com/office/drawing/2014/main" val="1343972223"/>
                    </a:ext>
                  </a:extLst>
                </a:gridCol>
              </a:tblGrid>
              <a:tr h="982670">
                <a:tc>
                  <a:txBody>
                    <a:bodyPr/>
                    <a:lstStyle/>
                    <a:p>
                      <a:r>
                        <a:rPr lang="en-US" sz="3200" b="0" dirty="0">
                          <a:solidFill>
                            <a:schemeClr val="tx1"/>
                          </a:solidFill>
                        </a:rPr>
                        <a:t>One way to make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200" b="0" dirty="0">
                          <a:solidFill>
                            <a:schemeClr val="tx1"/>
                          </a:solidFill>
                        </a:rPr>
                        <a:t>Draw another way to make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2499725"/>
                  </a:ext>
                </a:extLst>
              </a:tr>
              <a:tr h="2584497">
                <a:tc>
                  <a:txBody>
                    <a:bodyPr/>
                    <a:lstStyle/>
                    <a:p>
                      <a:endParaRPr lang="en-US" sz="32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4089485"/>
                  </a:ext>
                </a:extLst>
              </a:tr>
            </a:tbl>
          </a:graphicData>
        </a:graphic>
      </p:graphicFrame>
      <p:pic>
        <p:nvPicPr>
          <p:cNvPr id="4" name="Picture 2">
            <a:extLst>
              <a:ext uri="{FF2B5EF4-FFF2-40B4-BE49-F238E27FC236}">
                <a16:creationId xmlns:a16="http://schemas.microsoft.com/office/drawing/2014/main" id="{443068BD-8F98-DB34-E752-2B50A3A4A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95" y="4229697"/>
            <a:ext cx="3369706" cy="1761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176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B9696-BFBF-ED45-B83F-9B9FE370B5F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266001E-D338-A841-91BD-634FF337F26D}"/>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23388AED-33DF-76B0-07A0-7FBE0C700CA4}"/>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EAC19D2A-190A-0430-477C-8597C1E239E7}"/>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A8D7155A-0DD3-47CC-100F-8DB5469F598A}"/>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D85F6130-5835-8088-5956-C2E8E44E5162}"/>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62AD85D6-B43E-5F82-2E01-13C8EFD80AC7}"/>
              </a:ext>
            </a:extLst>
          </p:cNvPr>
          <p:cNvSpPr>
            <a:spLocks noChangeArrowheads="1"/>
          </p:cNvSpPr>
          <p:nvPr/>
        </p:nvSpPr>
        <p:spPr bwMode="auto">
          <a:xfrm>
            <a:off x="437660" y="1791286"/>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3. In each ten frame, show a different way to make 5.</a:t>
            </a:r>
          </a:p>
        </p:txBody>
      </p:sp>
      <p:pic>
        <p:nvPicPr>
          <p:cNvPr id="2" name="Picture 2">
            <a:extLst>
              <a:ext uri="{FF2B5EF4-FFF2-40B4-BE49-F238E27FC236}">
                <a16:creationId xmlns:a16="http://schemas.microsoft.com/office/drawing/2014/main" id="{3949C57D-8260-CF7C-E918-DA7163788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59" y="2493247"/>
            <a:ext cx="11127807" cy="2627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169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A1041-7320-1A4A-FE90-AB5E24085A7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21F6673-FE24-C5C5-AECD-4CF2DFAAAFB7}"/>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A7F7AE4F-6DFB-86E5-F2DE-743390C917CD}"/>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2FA01AE3-AAB9-6E2E-9C19-5F8447CDBDCD}"/>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762943D5-1E4F-424D-D5ED-E1DB18BF4FDB}"/>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2CC2546F-2EBD-E4F2-B5F6-F50F1D8019E2}"/>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4022D67E-A6DF-45F8-F842-810C0242444B}"/>
              </a:ext>
            </a:extLst>
          </p:cNvPr>
          <p:cNvSpPr>
            <a:spLocks noChangeArrowheads="1"/>
          </p:cNvSpPr>
          <p:nvPr/>
        </p:nvSpPr>
        <p:spPr bwMode="auto">
          <a:xfrm>
            <a:off x="437660" y="1666618"/>
            <a:ext cx="1153281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4. What is 4 and 2 more? Draw 2 more and fill in the number sentence.</a:t>
            </a:r>
          </a:p>
          <a:p>
            <a:endParaRPr lang="en-CA" sz="3200" dirty="0"/>
          </a:p>
          <a:p>
            <a:endParaRPr lang="en-CA" sz="3200" dirty="0"/>
          </a:p>
          <a:p>
            <a:endParaRPr lang="en-CA" sz="3200" dirty="0"/>
          </a:p>
          <a:p>
            <a:endParaRPr lang="en-CA" sz="3200" dirty="0"/>
          </a:p>
          <a:p>
            <a:endParaRPr lang="en-CA" sz="3200" dirty="0"/>
          </a:p>
          <a:p>
            <a:endParaRPr lang="en-CA" sz="3200" dirty="0"/>
          </a:p>
          <a:p>
            <a:r>
              <a:rPr lang="en-CA" sz="3200" dirty="0"/>
              <a:t>__________ and __________ is _____________</a:t>
            </a:r>
          </a:p>
          <a:p>
            <a:endParaRPr lang="en-CA" sz="3200" dirty="0"/>
          </a:p>
        </p:txBody>
      </p:sp>
      <p:pic>
        <p:nvPicPr>
          <p:cNvPr id="7170" name="Picture 2">
            <a:extLst>
              <a:ext uri="{FF2B5EF4-FFF2-40B4-BE49-F238E27FC236}">
                <a16:creationId xmlns:a16="http://schemas.microsoft.com/office/drawing/2014/main" id="{6899D3F3-410D-078D-CFC8-B8B0C6083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32" y="2834884"/>
            <a:ext cx="4267200" cy="268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286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03720-5B8D-9AEA-7DE4-2936B59BE9B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B9DD7A6-E080-7934-DE9A-A3FDC9353E7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87C63D18-2D35-DB78-6ADC-3D7388EC3A52}"/>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80BF795D-24E7-B9C1-B271-1E8087E4BAE4}"/>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6C4B2C38-C528-E83E-7D5C-58F8ED3D42EA}"/>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321313C5-CBED-8DD4-9C29-71C2E252A89C}"/>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56AA446A-86FA-DADF-09ED-DF7C28AB2F69}"/>
              </a:ext>
            </a:extLst>
          </p:cNvPr>
          <p:cNvSpPr>
            <a:spLocks noChangeArrowheads="1"/>
          </p:cNvSpPr>
          <p:nvPr/>
        </p:nvSpPr>
        <p:spPr bwMode="auto">
          <a:xfrm>
            <a:off x="486341" y="1703907"/>
            <a:ext cx="1153281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5. There are 6 green cubes and 3 blue cubes. When you combine them together, how many cubes are there?</a:t>
            </a:r>
          </a:p>
          <a:p>
            <a:endParaRPr lang="en-CA" sz="3200" dirty="0"/>
          </a:p>
          <a:p>
            <a:endParaRPr lang="en-CA" sz="3200" dirty="0"/>
          </a:p>
          <a:p>
            <a:endParaRPr lang="en-CA" sz="3200" dirty="0"/>
          </a:p>
          <a:p>
            <a:endParaRPr lang="en-CA" sz="3200" dirty="0"/>
          </a:p>
          <a:p>
            <a:endParaRPr lang="en-CA" sz="3200" dirty="0"/>
          </a:p>
          <a:p>
            <a:endParaRPr lang="en-CA" sz="3200" dirty="0"/>
          </a:p>
          <a:p>
            <a:r>
              <a:rPr lang="en-CA" sz="3200" dirty="0"/>
              <a:t>__________ and __________ is ______________</a:t>
            </a:r>
          </a:p>
          <a:p>
            <a:endParaRPr lang="en-CA" sz="3200" dirty="0"/>
          </a:p>
        </p:txBody>
      </p:sp>
      <p:pic>
        <p:nvPicPr>
          <p:cNvPr id="3" name="Picture 2">
            <a:extLst>
              <a:ext uri="{FF2B5EF4-FFF2-40B4-BE49-F238E27FC236}">
                <a16:creationId xmlns:a16="http://schemas.microsoft.com/office/drawing/2014/main" id="{492F3D6F-A6B3-29BA-A736-1CD627EA5C0A}"/>
              </a:ext>
            </a:extLst>
          </p:cNvPr>
          <p:cNvPicPr>
            <a:picLocks noChangeAspect="1"/>
          </p:cNvPicPr>
          <p:nvPr/>
        </p:nvPicPr>
        <p:blipFill>
          <a:blip r:embed="rId3"/>
          <a:stretch>
            <a:fillRect/>
          </a:stretch>
        </p:blipFill>
        <p:spPr>
          <a:xfrm>
            <a:off x="613631" y="3243706"/>
            <a:ext cx="5745443" cy="2192340"/>
          </a:xfrm>
          <a:prstGeom prst="rect">
            <a:avLst/>
          </a:prstGeom>
        </p:spPr>
      </p:pic>
    </p:spTree>
    <p:extLst>
      <p:ext uri="{BB962C8B-B14F-4D97-AF65-F5344CB8AC3E}">
        <p14:creationId xmlns:p14="http://schemas.microsoft.com/office/powerpoint/2010/main" val="40212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A4FEC-BFF1-F34C-B728-7A73A58C157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5BFD75D-0813-B834-28C2-FD06A93A9937}"/>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59CE0808-7F86-833A-721A-EA78A8D9B37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969A7663-F48C-04ED-064B-CB8507049A76}"/>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63FE9D7C-9CE4-3D58-3A01-E0AC2B89FB3A}"/>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A8A0A5CA-C567-4510-E71B-20798811A0CB}"/>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16ED764B-EBAF-E5AD-ED85-6C96E310BBB8}"/>
              </a:ext>
            </a:extLst>
          </p:cNvPr>
          <p:cNvSpPr>
            <a:spLocks noChangeArrowheads="1"/>
          </p:cNvSpPr>
          <p:nvPr/>
        </p:nvSpPr>
        <p:spPr bwMode="auto">
          <a:xfrm>
            <a:off x="374976" y="1808312"/>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6. How many dots are on each domino? Start with the larger number of dots first and count on the smaller number of dots.</a:t>
            </a:r>
          </a:p>
        </p:txBody>
      </p:sp>
      <p:graphicFrame>
        <p:nvGraphicFramePr>
          <p:cNvPr id="2" name="Table 1">
            <a:extLst>
              <a:ext uri="{FF2B5EF4-FFF2-40B4-BE49-F238E27FC236}">
                <a16:creationId xmlns:a16="http://schemas.microsoft.com/office/drawing/2014/main" id="{FDE35309-46DC-98B9-B883-11089EE034B8}"/>
              </a:ext>
            </a:extLst>
          </p:cNvPr>
          <p:cNvGraphicFramePr>
            <a:graphicFrameLocks noGrp="1"/>
          </p:cNvGraphicFramePr>
          <p:nvPr>
            <p:extLst>
              <p:ext uri="{D42A27DB-BD31-4B8C-83A1-F6EECF244321}">
                <p14:modId xmlns:p14="http://schemas.microsoft.com/office/powerpoint/2010/main" val="733370753"/>
              </p:ext>
            </p:extLst>
          </p:nvPr>
        </p:nvGraphicFramePr>
        <p:xfrm>
          <a:off x="514799" y="3056678"/>
          <a:ext cx="11392992" cy="3046410"/>
        </p:xfrm>
        <a:graphic>
          <a:graphicData uri="http://schemas.openxmlformats.org/drawingml/2006/table">
            <a:tbl>
              <a:tblPr firstRow="1" bandRow="1">
                <a:tableStyleId>{5C22544A-7EE6-4342-B048-85BDC9FD1C3A}</a:tableStyleId>
              </a:tblPr>
              <a:tblGrid>
                <a:gridCol w="2848248">
                  <a:extLst>
                    <a:ext uri="{9D8B030D-6E8A-4147-A177-3AD203B41FA5}">
                      <a16:colId xmlns:a16="http://schemas.microsoft.com/office/drawing/2014/main" val="2703133412"/>
                    </a:ext>
                  </a:extLst>
                </a:gridCol>
                <a:gridCol w="2848248">
                  <a:extLst>
                    <a:ext uri="{9D8B030D-6E8A-4147-A177-3AD203B41FA5}">
                      <a16:colId xmlns:a16="http://schemas.microsoft.com/office/drawing/2014/main" val="1343972223"/>
                    </a:ext>
                  </a:extLst>
                </a:gridCol>
                <a:gridCol w="2848248">
                  <a:extLst>
                    <a:ext uri="{9D8B030D-6E8A-4147-A177-3AD203B41FA5}">
                      <a16:colId xmlns:a16="http://schemas.microsoft.com/office/drawing/2014/main" val="384363053"/>
                    </a:ext>
                  </a:extLst>
                </a:gridCol>
                <a:gridCol w="2848248">
                  <a:extLst>
                    <a:ext uri="{9D8B030D-6E8A-4147-A177-3AD203B41FA5}">
                      <a16:colId xmlns:a16="http://schemas.microsoft.com/office/drawing/2014/main" val="2183076602"/>
                    </a:ext>
                  </a:extLst>
                </a:gridCol>
              </a:tblGrid>
              <a:tr h="3046410">
                <a:tc>
                  <a:txBody>
                    <a:bodyPr/>
                    <a:lstStyle/>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pPr algn="ctr"/>
                      <a:endParaRPr lang="en-US" sz="1800" b="0" dirty="0">
                        <a:solidFill>
                          <a:schemeClr val="tx1"/>
                        </a:solidFill>
                      </a:endParaRPr>
                    </a:p>
                    <a:p>
                      <a:pPr algn="ctr"/>
                      <a:r>
                        <a:rPr lang="en-US" sz="1800" b="0" dirty="0">
                          <a:solidFill>
                            <a:schemeClr val="tx1"/>
                          </a:solidFill>
                        </a:rPr>
                        <a:t>__________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pPr marL="0" marR="0" lvl="0" indent="0" algn="ctr" defTabSz="684063"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ndParaRPr>
                    </a:p>
                    <a:p>
                      <a:pPr marL="0" marR="0" lvl="0" indent="0" algn="ctr" defTabSz="684063"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__________</a:t>
                      </a:r>
                    </a:p>
                    <a:p>
                      <a:pPr algn="ctr"/>
                      <a:endParaRPr 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pPr algn="ctr"/>
                      <a:endParaRPr lang="en-US" sz="1800" b="0" dirty="0">
                        <a:solidFill>
                          <a:schemeClr val="tx1"/>
                        </a:solidFill>
                      </a:endParaRPr>
                    </a:p>
                    <a:p>
                      <a:pPr algn="ctr"/>
                      <a:r>
                        <a:rPr lang="en-US" sz="1800" b="0" dirty="0">
                          <a:solidFill>
                            <a:schemeClr val="tx1"/>
                          </a:solidFill>
                        </a:rPr>
                        <a:t>__________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endParaRPr lang="en-US" sz="1800" b="0" dirty="0">
                        <a:solidFill>
                          <a:schemeClr val="tx1"/>
                        </a:solidFill>
                      </a:endParaRPr>
                    </a:p>
                    <a:p>
                      <a:pPr marL="0" marR="0" lvl="0" indent="0" algn="ctr" defTabSz="684063"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ndParaRPr>
                    </a:p>
                    <a:p>
                      <a:pPr marL="0" marR="0" lvl="0" indent="0" algn="ctr" defTabSz="684063"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__________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2499725"/>
                  </a:ext>
                </a:extLst>
              </a:tr>
            </a:tbl>
          </a:graphicData>
        </a:graphic>
      </p:graphicFrame>
      <p:pic>
        <p:nvPicPr>
          <p:cNvPr id="4" name="Picture 2">
            <a:extLst>
              <a:ext uri="{FF2B5EF4-FFF2-40B4-BE49-F238E27FC236}">
                <a16:creationId xmlns:a16="http://schemas.microsoft.com/office/drawing/2014/main" id="{13EE5E5A-C4A6-7E66-7BCE-9B4FC572F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2084" y="3303414"/>
            <a:ext cx="2651331" cy="14036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9A92BA3-2FA4-ED62-25D3-163CE8F02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6877" y="3231389"/>
            <a:ext cx="2670914" cy="16297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37D577E-3A9C-552D-996D-2A9A120B07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89" y="3231389"/>
            <a:ext cx="2548272" cy="15785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4260552E-597E-AE6F-6466-40C90407BC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3442" y="3303414"/>
            <a:ext cx="2651331" cy="148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114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A6F88-7390-0E65-C846-92C58881CEF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4359A25-A1E6-F16C-DEC5-22980922C4FD}"/>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13484B39-9494-23A3-224D-F6DE601B6395}"/>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00186B83-4368-2FDC-9EE7-9C9A1884F13F}"/>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3E23F90-4EB2-7DBB-9BB6-E516B4DB40A2}"/>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2F1E43F6-3EB1-99EC-D6E9-3011BD06641C}"/>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744129F1-A3DF-F1BE-46D1-420AA13E5C46}"/>
              </a:ext>
            </a:extLst>
          </p:cNvPr>
          <p:cNvSpPr>
            <a:spLocks noChangeArrowheads="1"/>
          </p:cNvSpPr>
          <p:nvPr/>
        </p:nvSpPr>
        <p:spPr bwMode="auto">
          <a:xfrm>
            <a:off x="437660" y="1545064"/>
            <a:ext cx="1153281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7. There are 6 green cubes. </a:t>
            </a:r>
          </a:p>
          <a:p>
            <a:r>
              <a:rPr lang="en-CA" sz="3200" dirty="0"/>
              <a:t>If you remove/cross out 2 of them, how many green cubes will be left? </a:t>
            </a:r>
          </a:p>
          <a:p>
            <a:r>
              <a:rPr lang="en-CA" sz="3200" dirty="0"/>
              <a:t>Print the number that will be left.</a:t>
            </a:r>
          </a:p>
          <a:p>
            <a:endParaRPr lang="en-CA" sz="3200" dirty="0"/>
          </a:p>
          <a:p>
            <a:endParaRPr lang="en-CA" sz="3200" dirty="0"/>
          </a:p>
          <a:p>
            <a:endParaRPr lang="en-CA" sz="3200" dirty="0"/>
          </a:p>
          <a:p>
            <a:endParaRPr lang="en-CA" sz="3200" dirty="0"/>
          </a:p>
          <a:p>
            <a:r>
              <a:rPr lang="en-CA" sz="3200" dirty="0"/>
              <a:t>							___________________</a:t>
            </a:r>
          </a:p>
          <a:p>
            <a:endParaRPr lang="en-CA" sz="3200" dirty="0"/>
          </a:p>
        </p:txBody>
      </p:sp>
      <p:pic>
        <p:nvPicPr>
          <p:cNvPr id="3" name="Picture 2">
            <a:extLst>
              <a:ext uri="{FF2B5EF4-FFF2-40B4-BE49-F238E27FC236}">
                <a16:creationId xmlns:a16="http://schemas.microsoft.com/office/drawing/2014/main" id="{14AEB376-CDFB-775F-4FCB-906605A77F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652"/>
          <a:stretch>
            <a:fillRect/>
          </a:stretch>
        </p:blipFill>
        <p:spPr bwMode="auto">
          <a:xfrm>
            <a:off x="662239" y="3735294"/>
            <a:ext cx="3759793" cy="249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8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B2CBA-6273-1BAE-C99E-28A9A9E36113}"/>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A9836A6-D674-BD5D-F357-23B1AE03F6F6}"/>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2E7A6B1A-0C27-BFEA-13E6-DE103D995BB3}"/>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03E70523-90AE-104C-BD86-C00CFA87D28C}"/>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7E5BCA97-DE4F-A955-E2A8-75BBD82C4979}"/>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F1BA117E-B901-31C8-EE60-2AC02CD16309}"/>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9E6C39B7-A4C4-F275-E8A6-2745007A0006}"/>
              </a:ext>
            </a:extLst>
          </p:cNvPr>
          <p:cNvSpPr>
            <a:spLocks noChangeArrowheads="1"/>
          </p:cNvSpPr>
          <p:nvPr/>
        </p:nvSpPr>
        <p:spPr bwMode="auto">
          <a:xfrm>
            <a:off x="423388" y="1729728"/>
            <a:ext cx="1153281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8. Fill in each ten frame to make 10.</a:t>
            </a:r>
          </a:p>
          <a:p>
            <a:endParaRPr lang="en-CA" sz="3200" dirty="0"/>
          </a:p>
          <a:p>
            <a:endParaRPr lang="en-CA" sz="3200" dirty="0"/>
          </a:p>
          <a:p>
            <a:endParaRPr lang="en-CA" sz="3200" dirty="0"/>
          </a:p>
          <a:p>
            <a:endParaRPr lang="en-CA" sz="3200" dirty="0"/>
          </a:p>
          <a:p>
            <a:endParaRPr lang="en-CA" sz="3200" dirty="0"/>
          </a:p>
          <a:p>
            <a:endParaRPr lang="en-CA" sz="3200" dirty="0"/>
          </a:p>
          <a:p>
            <a:r>
              <a:rPr lang="en-CA" sz="3200" dirty="0"/>
              <a:t>______ and _____ is 10              ______ and _____ is 10</a:t>
            </a:r>
          </a:p>
          <a:p>
            <a:br>
              <a:rPr lang="en-CA" sz="3200" dirty="0"/>
            </a:br>
            <a:endParaRPr lang="en-CA" sz="3200" dirty="0"/>
          </a:p>
        </p:txBody>
      </p:sp>
      <p:pic>
        <p:nvPicPr>
          <p:cNvPr id="2" name="Picture 2">
            <a:extLst>
              <a:ext uri="{FF2B5EF4-FFF2-40B4-BE49-F238E27FC236}">
                <a16:creationId xmlns:a16="http://schemas.microsoft.com/office/drawing/2014/main" id="{5462DF34-73D0-3BC8-B263-38C95FC25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60" y="2443123"/>
            <a:ext cx="10192708" cy="210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32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2FB02-B241-D813-B6BA-9CD5592BA6E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73A6CE9-8001-11D5-6A6B-20CD07657A01}"/>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B4BAC71E-27A6-5996-4921-80A96DCA66F6}"/>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1E648ABA-E24A-8C4A-597D-45F42E24A03F}"/>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87AAB2A8-DA60-D4BD-1B83-52F3795381C2}"/>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80132AEA-FF8E-7237-051D-7CADF6A696A9}"/>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F908BC83-135B-7195-8BB4-A779D31F38C0}"/>
              </a:ext>
            </a:extLst>
          </p:cNvPr>
          <p:cNvSpPr>
            <a:spLocks noChangeArrowheads="1"/>
          </p:cNvSpPr>
          <p:nvPr/>
        </p:nvSpPr>
        <p:spPr bwMode="auto">
          <a:xfrm>
            <a:off x="598798" y="1808310"/>
            <a:ext cx="1153281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3. What numbers are missing?</a:t>
            </a:r>
          </a:p>
          <a:p>
            <a:endParaRPr lang="en-CA" sz="3200" dirty="0"/>
          </a:p>
          <a:p>
            <a:endParaRPr lang="en-CA" sz="3200" dirty="0"/>
          </a:p>
          <a:p>
            <a:r>
              <a:rPr lang="en-CA" sz="3200" dirty="0"/>
              <a:t>1, 2, 3, _________, 5, 6, _________ 8</a:t>
            </a:r>
          </a:p>
        </p:txBody>
      </p:sp>
    </p:spTree>
    <p:extLst>
      <p:ext uri="{BB962C8B-B14F-4D97-AF65-F5344CB8AC3E}">
        <p14:creationId xmlns:p14="http://schemas.microsoft.com/office/powerpoint/2010/main" val="3318160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D21C3-3206-914C-9FF7-4C2AF581940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288242A-F156-4980-70F0-B8C24B681F8C}"/>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B7F573B8-8684-07B8-9353-CC35922C015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963915B3-7B2B-6C08-529C-72B1DF855C6C}"/>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65553DC8-054D-FFF8-808C-A85BB38A5103}"/>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BE8FBA7F-9417-0D9C-4AAC-C5FB2BAAD9F7}"/>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7B984815-31AF-9143-D3A2-63BB0C6111E7}"/>
              </a:ext>
            </a:extLst>
          </p:cNvPr>
          <p:cNvSpPr>
            <a:spLocks noChangeArrowheads="1"/>
          </p:cNvSpPr>
          <p:nvPr/>
        </p:nvSpPr>
        <p:spPr bwMode="auto">
          <a:xfrm>
            <a:off x="437660" y="1808312"/>
            <a:ext cx="1153281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9. There are 5 birds and 2 fly away. How many birds are left?</a:t>
            </a:r>
          </a:p>
          <a:p>
            <a:endParaRPr lang="en-CA" sz="3200" dirty="0"/>
          </a:p>
          <a:p>
            <a:r>
              <a:rPr lang="en-CA" sz="3200" dirty="0"/>
              <a:t>Show how you solved the problem.</a:t>
            </a:r>
          </a:p>
          <a:p>
            <a:endParaRPr lang="en-CA" sz="3200" dirty="0"/>
          </a:p>
        </p:txBody>
      </p:sp>
      <p:pic>
        <p:nvPicPr>
          <p:cNvPr id="3" name="Picture 2">
            <a:extLst>
              <a:ext uri="{FF2B5EF4-FFF2-40B4-BE49-F238E27FC236}">
                <a16:creationId xmlns:a16="http://schemas.microsoft.com/office/drawing/2014/main" id="{570D183B-B252-BDB6-5DC6-F77CCD673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91" y="3428999"/>
            <a:ext cx="9478192" cy="248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064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8B6DF-1C84-CE82-11CB-61159BB642A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08D0EE0-0D83-83EF-937D-E1BA7F7F468F}"/>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AEC89BCA-BDD9-7F03-3C0E-50605832CA1F}"/>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D8C83390-33C1-3ED3-553D-99180EE1DC58}"/>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8D85AED5-8937-5021-9726-6050C21D2EDA}"/>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2781B122-6F2A-54C0-0AB3-56DE37E3AEFB}"/>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8958590C-E431-B24A-8476-05CBFECEC36E}"/>
              </a:ext>
            </a:extLst>
          </p:cNvPr>
          <p:cNvSpPr>
            <a:spLocks noChangeArrowheads="1"/>
          </p:cNvSpPr>
          <p:nvPr/>
        </p:nvSpPr>
        <p:spPr bwMode="auto">
          <a:xfrm>
            <a:off x="437660" y="2151727"/>
            <a:ext cx="565834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10. There are 7 blue dots. Some are under the Splat and some we can see. How many dots are under the Splat? How do you know?</a:t>
            </a:r>
          </a:p>
        </p:txBody>
      </p:sp>
      <p:pic>
        <p:nvPicPr>
          <p:cNvPr id="19458" name="Picture 2">
            <a:extLst>
              <a:ext uri="{FF2B5EF4-FFF2-40B4-BE49-F238E27FC236}">
                <a16:creationId xmlns:a16="http://schemas.microsoft.com/office/drawing/2014/main" id="{3706D562-6092-01F3-EBC3-5BF2B439B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3746" y="2029082"/>
            <a:ext cx="5769598" cy="4031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778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8177D-633A-56FE-C852-84C3936E92B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B1FD783-3AA7-060B-82B7-81F611BC6413}"/>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9D949E75-03E9-9B81-0EC9-FD25DE261A56}"/>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3AE3B73E-0E5D-F599-3FD6-16D4D669B044}"/>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00524334-8F15-FC47-9A98-24FE700B87E6}"/>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3FFB5E42-0225-685A-2471-6F31229E76EB}"/>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BC5969DF-44D9-9202-C532-F04FD66BC819}"/>
              </a:ext>
            </a:extLst>
          </p:cNvPr>
          <p:cNvSpPr>
            <a:spLocks noChangeArrowheads="1"/>
          </p:cNvSpPr>
          <p:nvPr/>
        </p:nvSpPr>
        <p:spPr bwMode="auto">
          <a:xfrm>
            <a:off x="437660" y="1808312"/>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11. Get 5 cubes or counters. What different ways can you make 5 using two or three parts? Draw three ways.</a:t>
            </a:r>
          </a:p>
        </p:txBody>
      </p:sp>
      <p:graphicFrame>
        <p:nvGraphicFramePr>
          <p:cNvPr id="2" name="Table 1">
            <a:extLst>
              <a:ext uri="{FF2B5EF4-FFF2-40B4-BE49-F238E27FC236}">
                <a16:creationId xmlns:a16="http://schemas.microsoft.com/office/drawing/2014/main" id="{CBB00307-F6CC-4B9A-A8FB-C4D8AF53FC62}"/>
              </a:ext>
            </a:extLst>
          </p:cNvPr>
          <p:cNvGraphicFramePr>
            <a:graphicFrameLocks noGrp="1"/>
          </p:cNvGraphicFramePr>
          <p:nvPr>
            <p:extLst>
              <p:ext uri="{D42A27DB-BD31-4B8C-83A1-F6EECF244321}">
                <p14:modId xmlns:p14="http://schemas.microsoft.com/office/powerpoint/2010/main" val="1467668163"/>
              </p:ext>
            </p:extLst>
          </p:nvPr>
        </p:nvGraphicFramePr>
        <p:xfrm>
          <a:off x="621826" y="3231390"/>
          <a:ext cx="9500370" cy="3012272"/>
        </p:xfrm>
        <a:graphic>
          <a:graphicData uri="http://schemas.openxmlformats.org/drawingml/2006/table">
            <a:tbl>
              <a:tblPr firstRow="1" bandRow="1">
                <a:tableStyleId>{5C22544A-7EE6-4342-B048-85BDC9FD1C3A}</a:tableStyleId>
              </a:tblPr>
              <a:tblGrid>
                <a:gridCol w="3166790">
                  <a:extLst>
                    <a:ext uri="{9D8B030D-6E8A-4147-A177-3AD203B41FA5}">
                      <a16:colId xmlns:a16="http://schemas.microsoft.com/office/drawing/2014/main" val="1958855810"/>
                    </a:ext>
                  </a:extLst>
                </a:gridCol>
                <a:gridCol w="3166790">
                  <a:extLst>
                    <a:ext uri="{9D8B030D-6E8A-4147-A177-3AD203B41FA5}">
                      <a16:colId xmlns:a16="http://schemas.microsoft.com/office/drawing/2014/main" val="47275658"/>
                    </a:ext>
                  </a:extLst>
                </a:gridCol>
                <a:gridCol w="3166790">
                  <a:extLst>
                    <a:ext uri="{9D8B030D-6E8A-4147-A177-3AD203B41FA5}">
                      <a16:colId xmlns:a16="http://schemas.microsoft.com/office/drawing/2014/main" val="2864966067"/>
                    </a:ext>
                  </a:extLst>
                </a:gridCol>
              </a:tblGrid>
              <a:tr h="301227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6538818"/>
                  </a:ext>
                </a:extLst>
              </a:tr>
            </a:tbl>
          </a:graphicData>
        </a:graphic>
      </p:graphicFrame>
    </p:spTree>
    <p:extLst>
      <p:ext uri="{BB962C8B-B14F-4D97-AF65-F5344CB8AC3E}">
        <p14:creationId xmlns:p14="http://schemas.microsoft.com/office/powerpoint/2010/main" val="2222457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60B2C-729E-2B3B-BDDA-71669C0D36C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6CC5BCD-230E-DB0F-F321-FF36A653785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1D02E202-7D0F-6B0E-C706-91355B7AB0D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433475E4-45BC-ACD4-4F46-1D954FA0B71F}"/>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17E42882-2895-CCCA-1695-6EA17F3D46CD}"/>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B174FA7C-36A0-80EA-E317-529D868171B8}"/>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6D973A3C-7DAD-E4E8-0914-C56E581C805C}"/>
              </a:ext>
            </a:extLst>
          </p:cNvPr>
          <p:cNvSpPr>
            <a:spLocks noChangeArrowheads="1"/>
          </p:cNvSpPr>
          <p:nvPr/>
        </p:nvSpPr>
        <p:spPr bwMode="auto">
          <a:xfrm>
            <a:off x="437660" y="1808312"/>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12. Get 5 cubes or counters. What different ways can you make 5 using three or four parts? Draw three ways.</a:t>
            </a:r>
          </a:p>
        </p:txBody>
      </p:sp>
      <p:graphicFrame>
        <p:nvGraphicFramePr>
          <p:cNvPr id="2" name="Table 1">
            <a:extLst>
              <a:ext uri="{FF2B5EF4-FFF2-40B4-BE49-F238E27FC236}">
                <a16:creationId xmlns:a16="http://schemas.microsoft.com/office/drawing/2014/main" id="{9F1D8FA8-E9E5-0CE0-DA5B-3C3C6598FB91}"/>
              </a:ext>
            </a:extLst>
          </p:cNvPr>
          <p:cNvGraphicFramePr>
            <a:graphicFrameLocks noGrp="1"/>
          </p:cNvGraphicFramePr>
          <p:nvPr>
            <p:extLst>
              <p:ext uri="{D42A27DB-BD31-4B8C-83A1-F6EECF244321}">
                <p14:modId xmlns:p14="http://schemas.microsoft.com/office/powerpoint/2010/main" val="2771455483"/>
              </p:ext>
            </p:extLst>
          </p:nvPr>
        </p:nvGraphicFramePr>
        <p:xfrm>
          <a:off x="643092" y="3215441"/>
          <a:ext cx="9500370" cy="3012272"/>
        </p:xfrm>
        <a:graphic>
          <a:graphicData uri="http://schemas.openxmlformats.org/drawingml/2006/table">
            <a:tbl>
              <a:tblPr firstRow="1" bandRow="1">
                <a:tableStyleId>{5C22544A-7EE6-4342-B048-85BDC9FD1C3A}</a:tableStyleId>
              </a:tblPr>
              <a:tblGrid>
                <a:gridCol w="3166790">
                  <a:extLst>
                    <a:ext uri="{9D8B030D-6E8A-4147-A177-3AD203B41FA5}">
                      <a16:colId xmlns:a16="http://schemas.microsoft.com/office/drawing/2014/main" val="1958855810"/>
                    </a:ext>
                  </a:extLst>
                </a:gridCol>
                <a:gridCol w="3166790">
                  <a:extLst>
                    <a:ext uri="{9D8B030D-6E8A-4147-A177-3AD203B41FA5}">
                      <a16:colId xmlns:a16="http://schemas.microsoft.com/office/drawing/2014/main" val="47275658"/>
                    </a:ext>
                  </a:extLst>
                </a:gridCol>
                <a:gridCol w="3166790">
                  <a:extLst>
                    <a:ext uri="{9D8B030D-6E8A-4147-A177-3AD203B41FA5}">
                      <a16:colId xmlns:a16="http://schemas.microsoft.com/office/drawing/2014/main" val="2864966067"/>
                    </a:ext>
                  </a:extLst>
                </a:gridCol>
              </a:tblGrid>
              <a:tr h="301227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6538818"/>
                  </a:ext>
                </a:extLst>
              </a:tr>
            </a:tbl>
          </a:graphicData>
        </a:graphic>
      </p:graphicFrame>
    </p:spTree>
    <p:extLst>
      <p:ext uri="{BB962C8B-B14F-4D97-AF65-F5344CB8AC3E}">
        <p14:creationId xmlns:p14="http://schemas.microsoft.com/office/powerpoint/2010/main" val="1080576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78389-B9D0-FD04-4FFD-0196E08D786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5DE71CA-BB22-B80C-990A-5E06D82C92A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32445466-75AE-F50E-0C91-CE12967E89B9}"/>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1D640BFC-A9B0-C727-4FCA-352E55171D14}"/>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7B88335F-DF7E-3F04-AA29-E36DDE878A79}"/>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08E13BC8-8F8B-7B96-C386-E412A17C6F06}"/>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3FBB1CEB-FB39-700D-5E39-8497776CDC6E}"/>
              </a:ext>
            </a:extLst>
          </p:cNvPr>
          <p:cNvSpPr>
            <a:spLocks noChangeArrowheads="1"/>
          </p:cNvSpPr>
          <p:nvPr/>
        </p:nvSpPr>
        <p:spPr bwMode="auto">
          <a:xfrm>
            <a:off x="437660" y="2054533"/>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13. How many different ways can you make or represent 5?</a:t>
            </a:r>
          </a:p>
        </p:txBody>
      </p:sp>
    </p:spTree>
    <p:extLst>
      <p:ext uri="{BB962C8B-B14F-4D97-AF65-F5344CB8AC3E}">
        <p14:creationId xmlns:p14="http://schemas.microsoft.com/office/powerpoint/2010/main" val="535978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9B756-93C9-23AE-F2D4-B3D44C243C3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28CAC15-1EE4-611E-CED3-B2D29B1FA12C}"/>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36825B56-7506-7382-5C1E-D6BD1985B310}"/>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74D62E32-36CD-31E5-6B6B-0C6903BD4579}"/>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18A557F7-21DA-4012-DEB1-8908DDE40601}"/>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37A57A0D-0662-B058-D953-FB9275E99401}"/>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32111BB8-EB3C-C5C6-A9E4-463E842253B9}"/>
              </a:ext>
            </a:extLst>
          </p:cNvPr>
          <p:cNvSpPr>
            <a:spLocks noChangeArrowheads="1"/>
          </p:cNvSpPr>
          <p:nvPr/>
        </p:nvSpPr>
        <p:spPr bwMode="auto">
          <a:xfrm>
            <a:off x="437660" y="2054533"/>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14. Draw pictures to show different ways to compose/make 6.</a:t>
            </a:r>
          </a:p>
        </p:txBody>
      </p:sp>
    </p:spTree>
    <p:extLst>
      <p:ext uri="{BB962C8B-B14F-4D97-AF65-F5344CB8AC3E}">
        <p14:creationId xmlns:p14="http://schemas.microsoft.com/office/powerpoint/2010/main" val="3522023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4FA0-D3B4-714D-F86A-4F2415B367C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225E046-F9B6-E41A-73A3-FEC6D1FB807B}"/>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7A135898-BA0E-FE7E-BB31-B30CE9D6DA3D}"/>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3C855541-3510-F7F1-EB93-DB90442F8EAC}"/>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5589534B-B705-77B2-0042-7AE0B4501B0D}"/>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E895479B-31E3-DC2A-2A03-5282F46E755D}"/>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9720B6A1-E600-B5DA-69CE-4CD567DA84E7}"/>
              </a:ext>
            </a:extLst>
          </p:cNvPr>
          <p:cNvSpPr>
            <a:spLocks noChangeArrowheads="1"/>
          </p:cNvSpPr>
          <p:nvPr/>
        </p:nvSpPr>
        <p:spPr bwMode="auto">
          <a:xfrm>
            <a:off x="437660" y="1975950"/>
            <a:ext cx="1153281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15. Get 7 cubes or counters. </a:t>
            </a:r>
          </a:p>
          <a:p>
            <a:r>
              <a:rPr lang="en-CA" sz="3200" dirty="0"/>
              <a:t>Move the counters around to decompose 8 into smaller parts (two, three or four or more parts). </a:t>
            </a:r>
          </a:p>
          <a:p>
            <a:r>
              <a:rPr lang="en-CA" sz="3200" dirty="0"/>
              <a:t>Draw different ways that you find.</a:t>
            </a:r>
          </a:p>
        </p:txBody>
      </p:sp>
    </p:spTree>
    <p:extLst>
      <p:ext uri="{BB962C8B-B14F-4D97-AF65-F5344CB8AC3E}">
        <p14:creationId xmlns:p14="http://schemas.microsoft.com/office/powerpoint/2010/main" val="1078538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202B6-3FE4-4A5D-E8F8-8903514333F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533C663-30CF-60B9-69F8-B126D52BB20D}"/>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1A28D74C-1F59-CA42-3857-EB1CB3A3BE64}"/>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0E11A33A-1A6C-565B-B773-0BD249F1F7EF}"/>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BE825A1A-E9EE-6FE9-FB51-A5EED44C18ED}"/>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25998C0A-E1D4-0476-01C3-BFC269A7991F}"/>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19410663-5882-7414-13C7-0B4D7D7CFCA2}"/>
              </a:ext>
            </a:extLst>
          </p:cNvPr>
          <p:cNvSpPr>
            <a:spLocks noChangeArrowheads="1"/>
          </p:cNvSpPr>
          <p:nvPr/>
        </p:nvSpPr>
        <p:spPr bwMode="auto">
          <a:xfrm>
            <a:off x="437660" y="1975950"/>
            <a:ext cx="1153281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16. There are two friends and they are sharing 8 cookies. </a:t>
            </a:r>
          </a:p>
          <a:p>
            <a:r>
              <a:rPr lang="en-CA" sz="3200" dirty="0"/>
              <a:t>What different ways could they share them. </a:t>
            </a:r>
          </a:p>
          <a:p>
            <a:r>
              <a:rPr lang="en-CA" sz="3200" dirty="0"/>
              <a:t>Use pictures, numbers and words to show your thinking.</a:t>
            </a:r>
          </a:p>
          <a:p>
            <a:endParaRPr lang="en-CA" sz="3200" dirty="0"/>
          </a:p>
        </p:txBody>
      </p:sp>
    </p:spTree>
    <p:extLst>
      <p:ext uri="{BB962C8B-B14F-4D97-AF65-F5344CB8AC3E}">
        <p14:creationId xmlns:p14="http://schemas.microsoft.com/office/powerpoint/2010/main" val="351317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B301E-0F69-F192-E1B1-2FB20F56E25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4BCCD49-401F-9518-ED69-E6B6F654D19F}"/>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A35FDE95-A862-A44A-12CD-B78FCF6C7831}"/>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A06A95AB-F4FC-4BE3-17C3-F06BBECC7DA0}"/>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EA1739DC-4954-FB85-CF12-5D7F37687971}"/>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08CC6185-BF42-B480-DF57-D9B52723FF51}"/>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86D22A6E-4148-BA3F-D36E-747D963E9D65}"/>
              </a:ext>
            </a:extLst>
          </p:cNvPr>
          <p:cNvSpPr>
            <a:spLocks noChangeArrowheads="1"/>
          </p:cNvSpPr>
          <p:nvPr/>
        </p:nvSpPr>
        <p:spPr bwMode="auto">
          <a:xfrm>
            <a:off x="437660" y="2054531"/>
            <a:ext cx="115328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17. Show at least three different ways to make 10 using two, three or four or more parts. </a:t>
            </a:r>
          </a:p>
          <a:p>
            <a:r>
              <a:rPr lang="en-CA" sz="3200" dirty="0"/>
              <a:t>Use pictures and numbers.</a:t>
            </a:r>
          </a:p>
        </p:txBody>
      </p:sp>
    </p:spTree>
    <p:extLst>
      <p:ext uri="{BB962C8B-B14F-4D97-AF65-F5344CB8AC3E}">
        <p14:creationId xmlns:p14="http://schemas.microsoft.com/office/powerpoint/2010/main" val="453754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C0F13-BAE1-D4B8-FFE7-3F05AE7BB4D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475A023-AD81-E9B2-CEB8-FAACB4C5E53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B2A0D30B-F58B-B652-7D47-44D705069C9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E5853102-A85C-917F-3973-6A3D7E53FFA1}"/>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C98CD6E-9CB7-BF1C-EEBE-E21872F8E666}"/>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86FF1A2F-77DC-CF4A-2311-A51CBDED8F94}"/>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D41A3282-6EA7-B437-9648-9C69033F497C}"/>
              </a:ext>
            </a:extLst>
          </p:cNvPr>
          <p:cNvSpPr>
            <a:spLocks noChangeArrowheads="1"/>
          </p:cNvSpPr>
          <p:nvPr/>
        </p:nvSpPr>
        <p:spPr bwMode="auto">
          <a:xfrm>
            <a:off x="437660" y="2054531"/>
            <a:ext cx="1153281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18. I have a mixture of ten pieces of carrots and peas for my snack. </a:t>
            </a:r>
          </a:p>
          <a:p>
            <a:r>
              <a:rPr lang="en-CA" sz="3200" dirty="0"/>
              <a:t>How many of each could I have? </a:t>
            </a:r>
          </a:p>
          <a:p>
            <a:r>
              <a:rPr lang="en-CA" sz="3200" dirty="0"/>
              <a:t>What different ways can you think of?</a:t>
            </a:r>
          </a:p>
        </p:txBody>
      </p:sp>
    </p:spTree>
    <p:extLst>
      <p:ext uri="{BB962C8B-B14F-4D97-AF65-F5344CB8AC3E}">
        <p14:creationId xmlns:p14="http://schemas.microsoft.com/office/powerpoint/2010/main" val="2706600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37DFB-7D38-28A8-7B76-798B3AF2402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A2FF712-C00C-2353-3E2D-53021A35F6A8}"/>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8BAF5EBB-DBAF-D2BB-8EC5-AC1B5F8D3402}"/>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459D2888-6861-31B5-7A49-EEF75DB25BCA}"/>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2CCF17C0-876F-EFB9-A2E7-B6F19F2B1C14}"/>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90D14220-1673-422C-8D2E-7576FD3DDC29}"/>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F745731F-0746-09B3-CD37-03F5A18774A7}"/>
              </a:ext>
            </a:extLst>
          </p:cNvPr>
          <p:cNvSpPr>
            <a:spLocks noChangeArrowheads="1"/>
          </p:cNvSpPr>
          <p:nvPr/>
        </p:nvSpPr>
        <p:spPr bwMode="auto">
          <a:xfrm>
            <a:off x="659185" y="1914395"/>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4. How many dots are there?</a:t>
            </a:r>
          </a:p>
        </p:txBody>
      </p:sp>
      <p:pic>
        <p:nvPicPr>
          <p:cNvPr id="2" name="Picture 2">
            <a:extLst>
              <a:ext uri="{FF2B5EF4-FFF2-40B4-BE49-F238E27FC236}">
                <a16:creationId xmlns:a16="http://schemas.microsoft.com/office/drawing/2014/main" id="{30DA98F8-9E31-1E38-1A70-284E6C8BA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97" y="2437615"/>
            <a:ext cx="5737260" cy="3048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3203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7897B-F7A0-CD6A-7246-FD3D1C27F30F}"/>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4D22912-B071-C4F1-D3AC-F2CCBE76EDD8}"/>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F599B62C-20AA-F459-5C34-2253573AA3B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E52C9382-4E0D-93E4-E8B3-46636E09A917}"/>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5076A4C1-AF76-4032-BA02-99F55062A65D}"/>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9BCD4666-B38A-5E78-710E-B328C099D56B}"/>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354B9DB4-8FE1-C561-DF2A-D89F7D77D958}"/>
              </a:ext>
            </a:extLst>
          </p:cNvPr>
          <p:cNvSpPr>
            <a:spLocks noChangeArrowheads="1"/>
          </p:cNvSpPr>
          <p:nvPr/>
        </p:nvSpPr>
        <p:spPr bwMode="auto">
          <a:xfrm>
            <a:off x="654860" y="2289708"/>
            <a:ext cx="438252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19. What different ways can you make 7? </a:t>
            </a:r>
          </a:p>
          <a:p>
            <a:r>
              <a:rPr lang="en-CA" sz="3200" dirty="0"/>
              <a:t>Use one ten frame for each way.</a:t>
            </a:r>
          </a:p>
        </p:txBody>
      </p:sp>
      <p:pic>
        <p:nvPicPr>
          <p:cNvPr id="2" name="Picture 2">
            <a:extLst>
              <a:ext uri="{FF2B5EF4-FFF2-40B4-BE49-F238E27FC236}">
                <a16:creationId xmlns:a16="http://schemas.microsoft.com/office/drawing/2014/main" id="{BCB82A49-5D9B-0C2E-FEBB-D9F9CB8CF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268" y="1585561"/>
            <a:ext cx="5910872" cy="14082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9B251A4-679E-464B-A5EB-423B5314A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268" y="3386711"/>
            <a:ext cx="5910872" cy="14082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1DE3EE6-A0BE-B842-CD94-4A7E10827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268" y="5187861"/>
            <a:ext cx="5910872" cy="1408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753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E7094-C23E-11BE-CDD5-4F02AAF70DC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FBB2EE6-BD28-EE69-0B5A-75D5EDB4CD49}"/>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14DC2339-25B4-360C-4414-0F18EDA4EE36}"/>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E46D9F19-3C50-06B1-F11A-5DF3AB5B1CD5}"/>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502F61C-71D1-4F22-27CC-8ECD4B8E1C6A}"/>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02CF3DD2-323B-E3FE-2D97-EE24442C42ED}"/>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COMPUTATIONAL FLUENCY</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6662FB16-BED0-172F-3A9F-9EFF4AAE1399}"/>
              </a:ext>
            </a:extLst>
          </p:cNvPr>
          <p:cNvSpPr>
            <a:spLocks noChangeArrowheads="1"/>
          </p:cNvSpPr>
          <p:nvPr/>
        </p:nvSpPr>
        <p:spPr bwMode="auto">
          <a:xfrm>
            <a:off x="437660" y="2054531"/>
            <a:ext cx="1153281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20. Draw/write a math story that has 10 things and some go missing.</a:t>
            </a:r>
          </a:p>
          <a:p>
            <a:r>
              <a:rPr lang="en-CA" sz="3200" dirty="0"/>
              <a:t>Use your creative thinking. </a:t>
            </a:r>
          </a:p>
          <a:p>
            <a:r>
              <a:rPr lang="en-CA" sz="3200" dirty="0"/>
              <a:t>Use numbers to label your drawings.</a:t>
            </a:r>
          </a:p>
        </p:txBody>
      </p:sp>
    </p:spTree>
    <p:extLst>
      <p:ext uri="{BB962C8B-B14F-4D97-AF65-F5344CB8AC3E}">
        <p14:creationId xmlns:p14="http://schemas.microsoft.com/office/powerpoint/2010/main" val="726822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2D847A0-4A81-262D-F907-A05196275076}"/>
            </a:ext>
          </a:extLst>
        </p:cNvPr>
        <p:cNvGrpSpPr/>
        <p:nvPr/>
      </p:nvGrpSpPr>
      <p:grpSpPr>
        <a:xfrm>
          <a:off x="0" y="0"/>
          <a:ext cx="0" cy="0"/>
          <a:chOff x="0" y="0"/>
          <a:chExt cx="0" cy="0"/>
        </a:xfrm>
      </p:grpSpPr>
      <p:sp>
        <p:nvSpPr>
          <p:cNvPr id="16" name="Text Box 2">
            <a:extLst>
              <a:ext uri="{FF2B5EF4-FFF2-40B4-BE49-F238E27FC236}">
                <a16:creationId xmlns:a16="http://schemas.microsoft.com/office/drawing/2014/main" id="{3D60BFC6-A836-6BE4-BC36-89DE786CCCAA}"/>
              </a:ext>
            </a:extLst>
          </p:cNvPr>
          <p:cNvSpPr txBox="1"/>
          <p:nvPr/>
        </p:nvSpPr>
        <p:spPr>
          <a:xfrm>
            <a:off x="1201678" y="2448151"/>
            <a:ext cx="9788643"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KINDERGARTEN PRACTICE 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0" b="1"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PATTERNS</a:t>
            </a:r>
          </a:p>
        </p:txBody>
      </p:sp>
      <p:grpSp>
        <p:nvGrpSpPr>
          <p:cNvPr id="3" name="Group 2">
            <a:extLst>
              <a:ext uri="{FF2B5EF4-FFF2-40B4-BE49-F238E27FC236}">
                <a16:creationId xmlns:a16="http://schemas.microsoft.com/office/drawing/2014/main" id="{4F1AE37F-008D-6CB6-9A11-3B5696DF3F92}"/>
              </a:ext>
            </a:extLst>
          </p:cNvPr>
          <p:cNvGrpSpPr/>
          <p:nvPr/>
        </p:nvGrpSpPr>
        <p:grpSpPr>
          <a:xfrm>
            <a:off x="271077" y="91715"/>
            <a:ext cx="4920331" cy="1422087"/>
            <a:chOff x="2430532" y="761755"/>
            <a:chExt cx="6267545" cy="2222462"/>
          </a:xfrm>
        </p:grpSpPr>
        <p:pic>
          <p:nvPicPr>
            <p:cNvPr id="8" name="Picture 7" descr="A black and white logo&#10;&#10;AI-generated content may be incorrect.">
              <a:extLst>
                <a:ext uri="{FF2B5EF4-FFF2-40B4-BE49-F238E27FC236}">
                  <a16:creationId xmlns:a16="http://schemas.microsoft.com/office/drawing/2014/main" id="{ABDC16EB-4683-B711-B88D-4323416EC385}"/>
                </a:ext>
              </a:extLst>
            </p:cNvPr>
            <p:cNvPicPr>
              <a:picLocks noChangeAspect="1"/>
            </p:cNvPicPr>
            <p:nvPr/>
          </p:nvPicPr>
          <p:blipFill>
            <a:blip r:embed="rId2"/>
            <a:srcRect t="27729" r="75903" b="47306"/>
            <a:stretch>
              <a:fillRect/>
            </a:stretch>
          </p:blipFill>
          <p:spPr>
            <a:xfrm>
              <a:off x="2430532" y="761755"/>
              <a:ext cx="1895764" cy="2222462"/>
            </a:xfrm>
            <a:prstGeom prst="rect">
              <a:avLst/>
            </a:prstGeom>
          </p:spPr>
        </p:pic>
        <p:sp>
          <p:nvSpPr>
            <p:cNvPr id="9" name="Text Box 2">
              <a:extLst>
                <a:ext uri="{FF2B5EF4-FFF2-40B4-BE49-F238E27FC236}">
                  <a16:creationId xmlns:a16="http://schemas.microsoft.com/office/drawing/2014/main" id="{7BD507BF-25A7-B39C-0C41-4FD6FF3B5A28}"/>
                </a:ext>
              </a:extLst>
            </p:cNvPr>
            <p:cNvSpPr txBox="1"/>
            <p:nvPr/>
          </p:nvSpPr>
          <p:spPr>
            <a:xfrm>
              <a:off x="4330716" y="2139177"/>
              <a:ext cx="4362939"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pic>
          <p:nvPicPr>
            <p:cNvPr id="2" name="Picture 1" descr="A black and white logo&#10;&#10;AI-generated content may be incorrect.">
              <a:extLst>
                <a:ext uri="{FF2B5EF4-FFF2-40B4-BE49-F238E27FC236}">
                  <a16:creationId xmlns:a16="http://schemas.microsoft.com/office/drawing/2014/main" id="{EF1E88EB-0C84-75B5-658B-FC353DE7E67A}"/>
                </a:ext>
              </a:extLst>
            </p:cNvPr>
            <p:cNvPicPr>
              <a:picLocks noChangeAspect="1"/>
            </p:cNvPicPr>
            <p:nvPr/>
          </p:nvPicPr>
          <p:blipFill>
            <a:blip r:embed="rId2"/>
            <a:srcRect l="23285" t="37318" r="5666" b="51187"/>
            <a:stretch>
              <a:fillRect/>
            </a:stretch>
          </p:blipFill>
          <p:spPr>
            <a:xfrm>
              <a:off x="4326296" y="1472798"/>
              <a:ext cx="4371781" cy="800375"/>
            </a:xfrm>
            <a:prstGeom prst="rect">
              <a:avLst/>
            </a:prstGeom>
          </p:spPr>
        </p:pic>
      </p:grpSp>
    </p:spTree>
    <p:extLst>
      <p:ext uri="{BB962C8B-B14F-4D97-AF65-F5344CB8AC3E}">
        <p14:creationId xmlns:p14="http://schemas.microsoft.com/office/powerpoint/2010/main" val="1969004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F37CC-9A25-A797-C164-2F0CFEC1884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DF0FAF7-AE20-A474-7A35-EABE064AA3C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4D644E0A-698F-932D-4D14-6A5E7F8D6B9E}"/>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3BCA0515-49E3-30FF-5192-7391D951995B}"/>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95625DF-A1D8-3209-0D52-05785B7A205F}"/>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4481E773-2817-1C0F-C443-5291315C81A5}"/>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PATTERNS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335C0892-545F-B1E3-1FBF-099EB2FE0E99}"/>
              </a:ext>
            </a:extLst>
          </p:cNvPr>
          <p:cNvSpPr>
            <a:spLocks noChangeArrowheads="1"/>
          </p:cNvSpPr>
          <p:nvPr/>
        </p:nvSpPr>
        <p:spPr bwMode="auto">
          <a:xfrm>
            <a:off x="515632" y="1532985"/>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Continue the patterns below:</a:t>
            </a:r>
          </a:p>
        </p:txBody>
      </p:sp>
      <p:graphicFrame>
        <p:nvGraphicFramePr>
          <p:cNvPr id="2" name="Table 1">
            <a:extLst>
              <a:ext uri="{FF2B5EF4-FFF2-40B4-BE49-F238E27FC236}">
                <a16:creationId xmlns:a16="http://schemas.microsoft.com/office/drawing/2014/main" id="{586E7DA0-864D-E79A-84ED-DFFCB880814D}"/>
              </a:ext>
            </a:extLst>
          </p:cNvPr>
          <p:cNvGraphicFramePr>
            <a:graphicFrameLocks noGrp="1"/>
          </p:cNvGraphicFramePr>
          <p:nvPr/>
        </p:nvGraphicFramePr>
        <p:xfrm>
          <a:off x="596246" y="2344683"/>
          <a:ext cx="10365018" cy="4112260"/>
        </p:xfrm>
        <a:graphic>
          <a:graphicData uri="http://schemas.openxmlformats.org/drawingml/2006/table">
            <a:tbl>
              <a:tblPr firstRow="1" bandRow="1">
                <a:tableStyleId>{5C22544A-7EE6-4342-B048-85BDC9FD1C3A}</a:tableStyleId>
              </a:tblPr>
              <a:tblGrid>
                <a:gridCol w="4758423">
                  <a:extLst>
                    <a:ext uri="{9D8B030D-6E8A-4147-A177-3AD203B41FA5}">
                      <a16:colId xmlns:a16="http://schemas.microsoft.com/office/drawing/2014/main" val="4279437379"/>
                    </a:ext>
                  </a:extLst>
                </a:gridCol>
                <a:gridCol w="1868865">
                  <a:extLst>
                    <a:ext uri="{9D8B030D-6E8A-4147-A177-3AD203B41FA5}">
                      <a16:colId xmlns:a16="http://schemas.microsoft.com/office/drawing/2014/main" val="1556961111"/>
                    </a:ext>
                  </a:extLst>
                </a:gridCol>
                <a:gridCol w="1868865">
                  <a:extLst>
                    <a:ext uri="{9D8B030D-6E8A-4147-A177-3AD203B41FA5}">
                      <a16:colId xmlns:a16="http://schemas.microsoft.com/office/drawing/2014/main" val="1925264301"/>
                    </a:ext>
                  </a:extLst>
                </a:gridCol>
                <a:gridCol w="1868865">
                  <a:extLst>
                    <a:ext uri="{9D8B030D-6E8A-4147-A177-3AD203B41FA5}">
                      <a16:colId xmlns:a16="http://schemas.microsoft.com/office/drawing/2014/main" val="2345582048"/>
                    </a:ext>
                  </a:extLst>
                </a:gridCol>
              </a:tblGrid>
              <a:tr h="426941">
                <a:tc>
                  <a:txBody>
                    <a:bodyPr/>
                    <a:lstStyle/>
                    <a:p>
                      <a:pPr algn="ctr"/>
                      <a:r>
                        <a:rPr lang="en-US" sz="3200" b="0" dirty="0">
                          <a:solidFill>
                            <a:schemeClr val="tx1"/>
                          </a:solidFill>
                        </a:rPr>
                        <a:t>Start of the Pattern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3200" b="0" dirty="0">
                          <a:solidFill>
                            <a:schemeClr val="tx1"/>
                          </a:solidFill>
                        </a:rPr>
                        <a:t>What’s Next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2751677"/>
                  </a:ext>
                </a:extLst>
              </a:tr>
              <a:tr h="1394006">
                <a:tc>
                  <a:txBody>
                    <a:bodyPr/>
                    <a:lstStyle/>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4451314"/>
                  </a:ext>
                </a:extLst>
              </a:tr>
              <a:tr h="745128">
                <a:tc>
                  <a:txBody>
                    <a:bodyPr/>
                    <a:lstStyle/>
                    <a:p>
                      <a:endParaRPr lang="en-US" sz="3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0046471"/>
                  </a:ext>
                </a:extLst>
              </a:tr>
              <a:tr h="1394006">
                <a:tc>
                  <a:txBody>
                    <a:bodyPr/>
                    <a:lstStyle/>
                    <a:p>
                      <a:endParaRPr lang="en-US" sz="32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0999440"/>
                  </a:ext>
                </a:extLst>
              </a:tr>
            </a:tbl>
          </a:graphicData>
        </a:graphic>
      </p:graphicFrame>
      <p:pic>
        <p:nvPicPr>
          <p:cNvPr id="3" name="Picture 2">
            <a:extLst>
              <a:ext uri="{FF2B5EF4-FFF2-40B4-BE49-F238E27FC236}">
                <a16:creationId xmlns:a16="http://schemas.microsoft.com/office/drawing/2014/main" id="{DEE879C8-8EA4-4923-387E-4589FED2CA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338" r="10219" b="13932"/>
          <a:stretch>
            <a:fillRect/>
          </a:stretch>
        </p:blipFill>
        <p:spPr bwMode="auto">
          <a:xfrm>
            <a:off x="776366" y="3115404"/>
            <a:ext cx="3190809" cy="10900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3B456D3E-AADA-2DBC-AEB6-FDDF59D805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028" b="19783"/>
          <a:stretch>
            <a:fillRect/>
          </a:stretch>
        </p:blipFill>
        <p:spPr bwMode="auto">
          <a:xfrm>
            <a:off x="728675" y="5210822"/>
            <a:ext cx="3013985" cy="11900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1C95B0-A5F5-7C2A-FD8B-D23C5C16BB0C}"/>
              </a:ext>
            </a:extLst>
          </p:cNvPr>
          <p:cNvSpPr txBox="1"/>
          <p:nvPr/>
        </p:nvSpPr>
        <p:spPr>
          <a:xfrm>
            <a:off x="754780" y="4460679"/>
            <a:ext cx="576628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 3, 1, 3, 1, 3…</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87617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E22AF-DF96-62A7-9F43-C5130ED3589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4BCC129-1B9D-B8C9-C8A0-AC5850C54BD5}"/>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59F90D8C-353E-7643-6EFB-C4EFDEE60049}"/>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6166CF71-0BB4-53A3-488D-7CE66603E49D}"/>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9625DCC9-2ACA-1D3A-156F-914A91BFEF71}"/>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F6509D5A-012D-43C4-31EA-C75630B1463B}"/>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PATTERNS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2171434E-C089-C0D0-0EE9-E3BF03D58481}"/>
              </a:ext>
            </a:extLst>
          </p:cNvPr>
          <p:cNvSpPr>
            <a:spLocks noChangeArrowheads="1"/>
          </p:cNvSpPr>
          <p:nvPr/>
        </p:nvSpPr>
        <p:spPr bwMode="auto">
          <a:xfrm>
            <a:off x="437660" y="1726908"/>
            <a:ext cx="115328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Can you circle the part of the pattern that repeats (or name the pattern rule if they are able to)?</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p>
        </p:txBody>
      </p:sp>
      <p:pic>
        <p:nvPicPr>
          <p:cNvPr id="7" name="Picture 2">
            <a:extLst>
              <a:ext uri="{FF2B5EF4-FFF2-40B4-BE49-F238E27FC236}">
                <a16:creationId xmlns:a16="http://schemas.microsoft.com/office/drawing/2014/main" id="{A8570AB0-F030-4633-7D9B-FEC9DE5F2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653" y="3095883"/>
            <a:ext cx="10506827" cy="215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075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1836B-3366-E0A0-024A-7D711529B8BE}"/>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FAFD046-C292-A7CA-9E5F-877E6AB3064B}"/>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232F448C-B35E-38EA-8221-198235869F7F}"/>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3180E3DF-7C5C-B3A9-B351-382D7703DC9B}"/>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E77BA281-AA41-20AA-088D-1C12E7C41F8E}"/>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2A185A84-048E-2152-36BB-54C896C688DB}"/>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PATTERNS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B8130FF9-2D03-3EFB-2B03-064F569482DC}"/>
              </a:ext>
            </a:extLst>
          </p:cNvPr>
          <p:cNvSpPr>
            <a:spLocks noChangeArrowheads="1"/>
          </p:cNvSpPr>
          <p:nvPr/>
        </p:nvSpPr>
        <p:spPr bwMode="auto">
          <a:xfrm>
            <a:off x="417828" y="1760509"/>
            <a:ext cx="11532815"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Can you circle the part of the pattern that repeats (or name the pattern rule if they are able to)?</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CA"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1, 3, 1, 3, 1, 3</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36818014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68865-020F-A8B8-447E-AC241118A61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AA7BCD02-ABE9-A0C3-E5D8-2D1BAB91801A}"/>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0728FBC7-E354-AE23-009E-2CC9531027E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272B0B04-86E9-05BA-5A47-CCA0B963E0A7}"/>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8A1C929D-CF06-9E2B-3973-3EA204B6C105}"/>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177B27B0-AD03-8D34-669A-896B22430EA6}"/>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PATTERNS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CD99CBA7-F56E-184D-1C5D-7EA430D54F7C}"/>
              </a:ext>
            </a:extLst>
          </p:cNvPr>
          <p:cNvSpPr>
            <a:spLocks noChangeArrowheads="1"/>
          </p:cNvSpPr>
          <p:nvPr/>
        </p:nvSpPr>
        <p:spPr bwMode="auto">
          <a:xfrm>
            <a:off x="416717" y="1975950"/>
            <a:ext cx="1153281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Can you circle the part of the pattern that repeats (or name the pattern rule if they are able to)?</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endParaRPr kumimoji="0" lang="en-CA"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27650" name="Picture 2">
            <a:extLst>
              <a:ext uri="{FF2B5EF4-FFF2-40B4-BE49-F238E27FC236}">
                <a16:creationId xmlns:a16="http://schemas.microsoft.com/office/drawing/2014/main" id="{ED1B25B6-934A-A450-BE15-5326DF47E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404" y="3364100"/>
            <a:ext cx="8562753" cy="2566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0787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1F32B-A4C0-B4A4-F182-4E7F49C8C633}"/>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67ABB36-5E8F-E7B1-D1C5-7507EB12636F}"/>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01788C72-DD68-9D37-F07A-C12729DF2820}"/>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4ABEA0B7-AD74-3992-EB65-559971D8F555}"/>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05CD0229-EA78-5FE3-7012-FFA443FC03D0}"/>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E585A35E-817D-446B-114F-0015848B8DB4}"/>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PATTERNS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CC52B385-7884-87C5-59A2-B2A933922485}"/>
              </a:ext>
            </a:extLst>
          </p:cNvPr>
          <p:cNvSpPr>
            <a:spLocks noChangeArrowheads="1"/>
          </p:cNvSpPr>
          <p:nvPr/>
        </p:nvSpPr>
        <p:spPr bwMode="auto">
          <a:xfrm>
            <a:off x="608104" y="2054531"/>
            <a:ext cx="5962818"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 Sort these objects (circle which ones belong together).</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Sort by colour</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Sort by number of sides</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Sort by size (small, medium, large)</a:t>
            </a:r>
          </a:p>
        </p:txBody>
      </p:sp>
      <p:pic>
        <p:nvPicPr>
          <p:cNvPr id="2" name="Picture 2">
            <a:extLst>
              <a:ext uri="{FF2B5EF4-FFF2-40B4-BE49-F238E27FC236}">
                <a16:creationId xmlns:a16="http://schemas.microsoft.com/office/drawing/2014/main" id="{94624060-BDE5-EBC4-B41E-80AEC2CA32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41" b="8301"/>
          <a:stretch>
            <a:fillRect/>
          </a:stretch>
        </p:blipFill>
        <p:spPr bwMode="auto">
          <a:xfrm>
            <a:off x="6237888" y="1585561"/>
            <a:ext cx="5669903" cy="484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358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F9C57-7D54-74C1-4EC0-B69775B6638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BECB341-2C93-4995-B3C7-CE0F6D1BBC96}"/>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EAC12EBC-CAE6-20F0-FBA7-C8E156C11605}"/>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CEE4A486-9385-0B7B-07DB-697B410CAC08}"/>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A6D2C6A3-C0C3-5FEA-0EE0-A8D204CD31ED}"/>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E75EEACE-2A7D-5F65-794F-80C84008B39B}"/>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PATTERNS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D4F4AF6A-28E5-562F-D0D2-D3841DF838A4}"/>
              </a:ext>
            </a:extLst>
          </p:cNvPr>
          <p:cNvSpPr>
            <a:spLocks noChangeArrowheads="1"/>
          </p:cNvSpPr>
          <p:nvPr/>
        </p:nvSpPr>
        <p:spPr bwMode="auto">
          <a:xfrm>
            <a:off x="722266" y="1975950"/>
            <a:ext cx="1074746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 I’m thinking of a pattern that uses 2 shapes.</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What could my pattern look like?</a:t>
            </a:r>
          </a:p>
        </p:txBody>
      </p:sp>
    </p:spTree>
    <p:extLst>
      <p:ext uri="{BB962C8B-B14F-4D97-AF65-F5344CB8AC3E}">
        <p14:creationId xmlns:p14="http://schemas.microsoft.com/office/powerpoint/2010/main" val="1989107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8EC65-1AFB-D4DA-7C12-D9518A95644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CA10C96-1E4E-D697-5A71-1069204D5A4C}"/>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DDD4633C-7F4A-7032-7304-30EA00AB68C1}"/>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0A9CBFDB-ADE9-E4D3-881A-CBEA056E61CE}"/>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B0977CD9-C1C1-BFE7-B3DA-7E2051774458}"/>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687438A0-C023-2E90-ECA2-16EA634B6D5A}"/>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PATTERNS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15D23136-D044-40CE-DC6C-97E1C74D879B}"/>
              </a:ext>
            </a:extLst>
          </p:cNvPr>
          <p:cNvSpPr>
            <a:spLocks noChangeArrowheads="1"/>
          </p:cNvSpPr>
          <p:nvPr/>
        </p:nvSpPr>
        <p:spPr bwMode="auto">
          <a:xfrm>
            <a:off x="722266" y="1975950"/>
            <a:ext cx="1074746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 I’m thinking of a pattern that uses 3 shapes.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Can you show two different patterns?</a:t>
            </a:r>
          </a:p>
        </p:txBody>
      </p:sp>
    </p:spTree>
    <p:extLst>
      <p:ext uri="{BB962C8B-B14F-4D97-AF65-F5344CB8AC3E}">
        <p14:creationId xmlns:p14="http://schemas.microsoft.com/office/powerpoint/2010/main" val="3994364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DC52B-E311-EAAD-0EE6-6FA37AF4364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5EBDC13-8E4E-985D-36E7-85B0BDC1BEDB}"/>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306549E6-055E-F2B2-7269-7B285F63019B}"/>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20FB9D9C-4A96-67F7-411C-5425DC788391}"/>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7BA075FF-5D45-1C59-F2F3-5846BEFAC77B}"/>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95E478C8-DEA0-6027-3BEE-DBDA89E5DAFB}"/>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E4506223-227C-56B2-A9BD-CAAED8A399D0}"/>
              </a:ext>
            </a:extLst>
          </p:cNvPr>
          <p:cNvSpPr>
            <a:spLocks noChangeArrowheads="1"/>
          </p:cNvSpPr>
          <p:nvPr/>
        </p:nvSpPr>
        <p:spPr bwMode="auto">
          <a:xfrm>
            <a:off x="659185" y="1668174"/>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5. How many dots do you see? (Try not to count at first). </a:t>
            </a:r>
          </a:p>
          <a:p>
            <a:r>
              <a:rPr lang="en-CA" sz="3200" dirty="0"/>
              <a:t>How do you see them?</a:t>
            </a:r>
          </a:p>
        </p:txBody>
      </p:sp>
      <p:pic>
        <p:nvPicPr>
          <p:cNvPr id="3" name="Picture 2">
            <a:extLst>
              <a:ext uri="{FF2B5EF4-FFF2-40B4-BE49-F238E27FC236}">
                <a16:creationId xmlns:a16="http://schemas.microsoft.com/office/drawing/2014/main" id="{B205B678-5378-56DD-9EF2-BBE460746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01" y="2951114"/>
            <a:ext cx="2990373" cy="3099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7152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D53E3-27C5-5625-42C8-5F728CA23285}"/>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5C4A566-AE17-09A5-6A6D-A26D8D3ECB5D}"/>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A237912B-05CC-DE45-DDA9-5437CDEAC93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EEC18AE4-2F19-35B5-B83B-330D083F4378}"/>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65F49DEF-B88A-A03B-9FCB-0C07B32C52FB}"/>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3EA39E45-F6A1-3704-1DA2-EE0AEEDDCD68}"/>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PATTERNS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8CBF19F3-FF7F-0C73-19D5-7C7716CD2E26}"/>
              </a:ext>
            </a:extLst>
          </p:cNvPr>
          <p:cNvSpPr>
            <a:spLocks noChangeArrowheads="1"/>
          </p:cNvSpPr>
          <p:nvPr/>
        </p:nvSpPr>
        <p:spPr bwMode="auto">
          <a:xfrm>
            <a:off x="722266" y="1975950"/>
            <a:ext cx="1074746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6. Can you use some shapes (or other objects) to make something that isn’t a pattern?</a:t>
            </a:r>
          </a:p>
        </p:txBody>
      </p:sp>
    </p:spTree>
    <p:extLst>
      <p:ext uri="{BB962C8B-B14F-4D97-AF65-F5344CB8AC3E}">
        <p14:creationId xmlns:p14="http://schemas.microsoft.com/office/powerpoint/2010/main" val="23754906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9C8B3-E2DD-061B-A9EE-3590B106916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D337E13-87BF-7A1C-FE12-449434398FC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3B1B487D-F763-7B2A-8251-53F09060CC88}"/>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8C9DEDD7-DE24-B9C8-4082-5B69F4374654}"/>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2267B715-1801-4A84-A3FC-DDAEF173418D}"/>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1F636533-6DF8-060B-233B-43137C4AED21}"/>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PATTERNS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2C2C118E-BB89-B25D-5F6E-F5195F3237B0}"/>
              </a:ext>
            </a:extLst>
          </p:cNvPr>
          <p:cNvSpPr>
            <a:spLocks noChangeArrowheads="1"/>
          </p:cNvSpPr>
          <p:nvPr/>
        </p:nvSpPr>
        <p:spPr bwMode="auto">
          <a:xfrm>
            <a:off x="722266" y="1975950"/>
            <a:ext cx="1074746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7. Find 10 rocks outside (or use any random objects from counting collections or story workshop, or other loose parts).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Can you sort them into two piles and tell me what rule you used to sort them?</a:t>
            </a:r>
          </a:p>
        </p:txBody>
      </p:sp>
    </p:spTree>
    <p:extLst>
      <p:ext uri="{BB962C8B-B14F-4D97-AF65-F5344CB8AC3E}">
        <p14:creationId xmlns:p14="http://schemas.microsoft.com/office/powerpoint/2010/main" val="4581529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822F6B6-AF68-11C5-15C8-51C774A38399}"/>
            </a:ext>
          </a:extLst>
        </p:cNvPr>
        <p:cNvGrpSpPr/>
        <p:nvPr/>
      </p:nvGrpSpPr>
      <p:grpSpPr>
        <a:xfrm>
          <a:off x="0" y="0"/>
          <a:ext cx="0" cy="0"/>
          <a:chOff x="0" y="0"/>
          <a:chExt cx="0" cy="0"/>
        </a:xfrm>
      </p:grpSpPr>
      <p:sp>
        <p:nvSpPr>
          <p:cNvPr id="16" name="Text Box 2">
            <a:extLst>
              <a:ext uri="{FF2B5EF4-FFF2-40B4-BE49-F238E27FC236}">
                <a16:creationId xmlns:a16="http://schemas.microsoft.com/office/drawing/2014/main" id="{73A2ACB9-4CDB-D083-9E23-260F48319B34}"/>
              </a:ext>
            </a:extLst>
          </p:cNvPr>
          <p:cNvSpPr txBox="1"/>
          <p:nvPr/>
        </p:nvSpPr>
        <p:spPr>
          <a:xfrm>
            <a:off x="1201678" y="2448151"/>
            <a:ext cx="9788643"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KINDERGARTEN PRACTICE 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0" b="1"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ALGEBRA</a:t>
            </a:r>
          </a:p>
        </p:txBody>
      </p:sp>
      <p:grpSp>
        <p:nvGrpSpPr>
          <p:cNvPr id="3" name="Group 2">
            <a:extLst>
              <a:ext uri="{FF2B5EF4-FFF2-40B4-BE49-F238E27FC236}">
                <a16:creationId xmlns:a16="http://schemas.microsoft.com/office/drawing/2014/main" id="{1D3D53F3-F36C-5DC3-89B0-94084CB61230}"/>
              </a:ext>
            </a:extLst>
          </p:cNvPr>
          <p:cNvGrpSpPr/>
          <p:nvPr/>
        </p:nvGrpSpPr>
        <p:grpSpPr>
          <a:xfrm>
            <a:off x="271077" y="91715"/>
            <a:ext cx="4920331" cy="1422087"/>
            <a:chOff x="2430532" y="761755"/>
            <a:chExt cx="6267545" cy="2222462"/>
          </a:xfrm>
        </p:grpSpPr>
        <p:pic>
          <p:nvPicPr>
            <p:cNvPr id="8" name="Picture 7" descr="A black and white logo&#10;&#10;AI-generated content may be incorrect.">
              <a:extLst>
                <a:ext uri="{FF2B5EF4-FFF2-40B4-BE49-F238E27FC236}">
                  <a16:creationId xmlns:a16="http://schemas.microsoft.com/office/drawing/2014/main" id="{40206417-D053-FAD0-1E70-30740C3C9501}"/>
                </a:ext>
              </a:extLst>
            </p:cNvPr>
            <p:cNvPicPr>
              <a:picLocks noChangeAspect="1"/>
            </p:cNvPicPr>
            <p:nvPr/>
          </p:nvPicPr>
          <p:blipFill>
            <a:blip r:embed="rId2"/>
            <a:srcRect t="27729" r="75903" b="47306"/>
            <a:stretch>
              <a:fillRect/>
            </a:stretch>
          </p:blipFill>
          <p:spPr>
            <a:xfrm>
              <a:off x="2430532" y="761755"/>
              <a:ext cx="1895764" cy="2222462"/>
            </a:xfrm>
            <a:prstGeom prst="rect">
              <a:avLst/>
            </a:prstGeom>
          </p:spPr>
        </p:pic>
        <p:sp>
          <p:nvSpPr>
            <p:cNvPr id="9" name="Text Box 2">
              <a:extLst>
                <a:ext uri="{FF2B5EF4-FFF2-40B4-BE49-F238E27FC236}">
                  <a16:creationId xmlns:a16="http://schemas.microsoft.com/office/drawing/2014/main" id="{945B9D1E-F4D1-D596-4B20-5D998237D8BB}"/>
                </a:ext>
              </a:extLst>
            </p:cNvPr>
            <p:cNvSpPr txBox="1"/>
            <p:nvPr/>
          </p:nvSpPr>
          <p:spPr>
            <a:xfrm>
              <a:off x="4330716" y="2139177"/>
              <a:ext cx="4362939"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pic>
          <p:nvPicPr>
            <p:cNvPr id="2" name="Picture 1" descr="A black and white logo&#10;&#10;AI-generated content may be incorrect.">
              <a:extLst>
                <a:ext uri="{FF2B5EF4-FFF2-40B4-BE49-F238E27FC236}">
                  <a16:creationId xmlns:a16="http://schemas.microsoft.com/office/drawing/2014/main" id="{90F4E088-1FB7-1612-AE70-52ACA79D839C}"/>
                </a:ext>
              </a:extLst>
            </p:cNvPr>
            <p:cNvPicPr>
              <a:picLocks noChangeAspect="1"/>
            </p:cNvPicPr>
            <p:nvPr/>
          </p:nvPicPr>
          <p:blipFill>
            <a:blip r:embed="rId2"/>
            <a:srcRect l="23285" t="37318" r="5666" b="51187"/>
            <a:stretch>
              <a:fillRect/>
            </a:stretch>
          </p:blipFill>
          <p:spPr>
            <a:xfrm>
              <a:off x="4326296" y="1472798"/>
              <a:ext cx="4371781" cy="800375"/>
            </a:xfrm>
            <a:prstGeom prst="rect">
              <a:avLst/>
            </a:prstGeom>
          </p:spPr>
        </p:pic>
      </p:grpSp>
    </p:spTree>
    <p:extLst>
      <p:ext uri="{BB962C8B-B14F-4D97-AF65-F5344CB8AC3E}">
        <p14:creationId xmlns:p14="http://schemas.microsoft.com/office/powerpoint/2010/main" val="17571342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51F15-9191-8ED5-BEF4-1C169FC699CE}"/>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E100B39-D594-AFFC-8962-D246D361F178}"/>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E2018CB8-C27D-506B-5AB2-CFA85D101538}"/>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3D6CDF39-9167-A254-35DC-D206BE8B3477}"/>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0EB1912D-E098-87C1-CBAD-C402D1104473}"/>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4CCF07C5-0DE0-6F45-202E-CF942EBD0D17}"/>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ALGEBRA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8600AABB-7FA3-8DF3-72FE-6B5E13C861D1}"/>
              </a:ext>
            </a:extLst>
          </p:cNvPr>
          <p:cNvSpPr>
            <a:spLocks noChangeArrowheads="1"/>
          </p:cNvSpPr>
          <p:nvPr/>
        </p:nvSpPr>
        <p:spPr bwMode="auto">
          <a:xfrm>
            <a:off x="722266" y="1852841"/>
            <a:ext cx="1074746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Look at the image below.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How many circles are there?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What would you need to do to change it to 5?</a:t>
            </a:r>
          </a:p>
        </p:txBody>
      </p:sp>
      <p:pic>
        <p:nvPicPr>
          <p:cNvPr id="2" name="Picture 1">
            <a:extLst>
              <a:ext uri="{FF2B5EF4-FFF2-40B4-BE49-F238E27FC236}">
                <a16:creationId xmlns:a16="http://schemas.microsoft.com/office/drawing/2014/main" id="{A1C76E47-F471-0F6E-07EC-6C181EF8F68F}"/>
              </a:ext>
            </a:extLst>
          </p:cNvPr>
          <p:cNvPicPr>
            <a:picLocks noChangeAspect="1"/>
          </p:cNvPicPr>
          <p:nvPr/>
        </p:nvPicPr>
        <p:blipFill>
          <a:blip r:embed="rId3"/>
          <a:stretch>
            <a:fillRect/>
          </a:stretch>
        </p:blipFill>
        <p:spPr>
          <a:xfrm>
            <a:off x="722266" y="3519377"/>
            <a:ext cx="6167632" cy="2651161"/>
          </a:xfrm>
          <a:prstGeom prst="rect">
            <a:avLst/>
          </a:prstGeom>
        </p:spPr>
      </p:pic>
    </p:spTree>
    <p:extLst>
      <p:ext uri="{BB962C8B-B14F-4D97-AF65-F5344CB8AC3E}">
        <p14:creationId xmlns:p14="http://schemas.microsoft.com/office/powerpoint/2010/main" val="25404537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36017-EE7F-7210-3126-545D1118A22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3F55D2C-2587-7BA5-27D4-BE12D8875781}"/>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3F93DB92-0CB8-1162-6AE0-B483D1250D38}"/>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844C5523-7B91-B8A4-FAA3-845C17CC9AD7}"/>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0A1C24C1-9AEA-6BEF-1E1E-73D7C5F44C4D}"/>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8189F0F7-54C4-B300-B300-BD17EE242840}"/>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ALGEBRA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B97AEB8C-FD3E-6CDF-6CAB-6C0D0F502570}"/>
              </a:ext>
            </a:extLst>
          </p:cNvPr>
          <p:cNvSpPr>
            <a:spLocks noChangeArrowheads="1"/>
          </p:cNvSpPr>
          <p:nvPr/>
        </p:nvSpPr>
        <p:spPr bwMode="auto">
          <a:xfrm>
            <a:off x="722266" y="1852841"/>
            <a:ext cx="1074746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Look at the image below.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How many circles are there?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What would you need to do to change it to 3?</a:t>
            </a:r>
          </a:p>
        </p:txBody>
      </p:sp>
      <p:pic>
        <p:nvPicPr>
          <p:cNvPr id="3" name="Picture 2">
            <a:extLst>
              <a:ext uri="{FF2B5EF4-FFF2-40B4-BE49-F238E27FC236}">
                <a16:creationId xmlns:a16="http://schemas.microsoft.com/office/drawing/2014/main" id="{2FA3925B-15E6-1D85-3FA1-1E1F5C5CB2CB}"/>
              </a:ext>
            </a:extLst>
          </p:cNvPr>
          <p:cNvPicPr>
            <a:picLocks noChangeAspect="1"/>
          </p:cNvPicPr>
          <p:nvPr/>
        </p:nvPicPr>
        <p:blipFill>
          <a:blip r:embed="rId3"/>
          <a:stretch>
            <a:fillRect/>
          </a:stretch>
        </p:blipFill>
        <p:spPr>
          <a:xfrm>
            <a:off x="722266" y="3613016"/>
            <a:ext cx="6890646" cy="1624958"/>
          </a:xfrm>
          <a:prstGeom prst="rect">
            <a:avLst/>
          </a:prstGeom>
        </p:spPr>
      </p:pic>
    </p:spTree>
    <p:extLst>
      <p:ext uri="{BB962C8B-B14F-4D97-AF65-F5344CB8AC3E}">
        <p14:creationId xmlns:p14="http://schemas.microsoft.com/office/powerpoint/2010/main" val="18099729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578F3-566B-3CE6-A600-503A2B159B5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0335740-F1EA-54FD-F17E-5007C1C2DB3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3231DEAE-B303-F05D-E0DB-FE96F32CA1A4}"/>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9D1FDCD6-5CC8-75B5-EEA4-5231A0DC2688}"/>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074FA719-1EC0-00FA-44B5-6674F81A9069}"/>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9DB3CABB-4EE8-D21C-21C2-B029075FB810}"/>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ALGEBRA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0775D9A1-9EE8-BC9C-5A1B-C545C1CBF285}"/>
              </a:ext>
            </a:extLst>
          </p:cNvPr>
          <p:cNvSpPr>
            <a:spLocks noChangeArrowheads="1"/>
          </p:cNvSpPr>
          <p:nvPr/>
        </p:nvSpPr>
        <p:spPr bwMode="auto">
          <a:xfrm>
            <a:off x="722266" y="1852841"/>
            <a:ext cx="1074746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 Look at the image below.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How many circles are there?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What would you need to do to change it to 6?</a:t>
            </a:r>
          </a:p>
        </p:txBody>
      </p:sp>
      <p:pic>
        <p:nvPicPr>
          <p:cNvPr id="4" name="Picture 3">
            <a:extLst>
              <a:ext uri="{FF2B5EF4-FFF2-40B4-BE49-F238E27FC236}">
                <a16:creationId xmlns:a16="http://schemas.microsoft.com/office/drawing/2014/main" id="{68519E44-BB50-34DA-A23B-A6CCB6DB20DA}"/>
              </a:ext>
            </a:extLst>
          </p:cNvPr>
          <p:cNvPicPr>
            <a:picLocks noChangeAspect="1"/>
          </p:cNvPicPr>
          <p:nvPr/>
        </p:nvPicPr>
        <p:blipFill>
          <a:blip r:embed="rId3"/>
          <a:stretch>
            <a:fillRect/>
          </a:stretch>
        </p:blipFill>
        <p:spPr>
          <a:xfrm>
            <a:off x="722266" y="3422501"/>
            <a:ext cx="6140722" cy="2723118"/>
          </a:xfrm>
          <a:prstGeom prst="rect">
            <a:avLst/>
          </a:prstGeom>
        </p:spPr>
      </p:pic>
    </p:spTree>
    <p:extLst>
      <p:ext uri="{BB962C8B-B14F-4D97-AF65-F5344CB8AC3E}">
        <p14:creationId xmlns:p14="http://schemas.microsoft.com/office/powerpoint/2010/main" val="7977966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ADFA-F97C-4FE7-1998-E434ABBB77B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B3D2655-207B-270B-1A62-FE9DFB92CA14}"/>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0BAC0A57-7C56-CB7F-FF67-3A6CEEA84E4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72CEDB69-5ED7-D289-B6B4-6611EFC0E20E}"/>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E1118C9A-AD6B-5E3B-E63C-8C94BD2B19E2}"/>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C54B9B6D-A26B-8A8A-5548-B95D74127FC8}"/>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ALGEBRA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C4B1BB0C-4861-8ABC-C466-77F74693D330}"/>
              </a:ext>
            </a:extLst>
          </p:cNvPr>
          <p:cNvSpPr>
            <a:spLocks noChangeArrowheads="1"/>
          </p:cNvSpPr>
          <p:nvPr/>
        </p:nvSpPr>
        <p:spPr bwMode="auto">
          <a:xfrm>
            <a:off x="722266" y="2054531"/>
            <a:ext cx="1074746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 Count out 2 blocks (or linking cubes, or other objects).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How many more blocks (or linking cubes or other objects) do you need to get to 4?</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02896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92E9D-8201-F30D-37DD-FC528615686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8411E92-9F94-5720-7384-AAF81967DCEA}"/>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819049B3-D34B-E260-0FD9-4661471B22B9}"/>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D06E7F9D-99C4-6BE0-6F0B-1C6E4B1A8F0D}"/>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70542941-B067-A9C3-FDE0-9543A11F576D}"/>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57E8818F-FF8F-693F-0EC3-B2C06F47656B}"/>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ALGEBRA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39D31824-4C89-DA19-FCAF-620A28FC8A6C}"/>
              </a:ext>
            </a:extLst>
          </p:cNvPr>
          <p:cNvSpPr>
            <a:spLocks noChangeArrowheads="1"/>
          </p:cNvSpPr>
          <p:nvPr/>
        </p:nvSpPr>
        <p:spPr bwMode="auto">
          <a:xfrm>
            <a:off x="722266" y="2215691"/>
            <a:ext cx="1074746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 Count out 4 blocks (or linking cubes, or other objects).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How many more blocks (or linking cubes or other objects) do you need to get to 6?</a:t>
            </a:r>
          </a:p>
        </p:txBody>
      </p:sp>
    </p:spTree>
    <p:extLst>
      <p:ext uri="{BB962C8B-B14F-4D97-AF65-F5344CB8AC3E}">
        <p14:creationId xmlns:p14="http://schemas.microsoft.com/office/powerpoint/2010/main" val="8381394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065EA-FD0A-3A57-67EF-3BA5F3195C99}"/>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5F4DD6C-85EA-5661-61C1-7B42B7F2069E}"/>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16A0C063-25C7-0EB1-6E13-29F431B0944B}"/>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1E45BB0F-302D-D4DC-C154-ADE8EFC782E8}"/>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B1B4C1F0-66A7-2FBC-B2D2-39B3F8812891}"/>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D858F806-FCC8-3F82-1A20-29660E73C06D}"/>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ALGEBRA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B55EDAB3-F198-83B7-3B22-054614FD1788}"/>
              </a:ext>
            </a:extLst>
          </p:cNvPr>
          <p:cNvSpPr>
            <a:spLocks noChangeArrowheads="1"/>
          </p:cNvSpPr>
          <p:nvPr/>
        </p:nvSpPr>
        <p:spPr bwMode="auto">
          <a:xfrm>
            <a:off x="722266" y="2215691"/>
            <a:ext cx="1074746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6. Count out 9 blocks (or linking cubes, or other objects).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How many more blocks (or linking cubes or other objects) do you need to get to 7?</a:t>
            </a:r>
          </a:p>
        </p:txBody>
      </p:sp>
    </p:spTree>
    <p:extLst>
      <p:ext uri="{BB962C8B-B14F-4D97-AF65-F5344CB8AC3E}">
        <p14:creationId xmlns:p14="http://schemas.microsoft.com/office/powerpoint/2010/main" val="29767545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0EC3D-461E-89DC-AF83-32003D18C0F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89A39CB-4EB1-F4FB-B1C6-93C1E6410A2B}"/>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ECDD61F9-0D59-A739-6A94-C306B1AC4BBB}"/>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0FFE4288-CE91-34CE-692F-8FA91214155D}"/>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31DF6FEC-E3E8-8BC9-E42D-78D79449A600}"/>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7FE1DDFE-A99F-822A-032D-D74A0B5BADE4}"/>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ALGEBRA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34248727-FA29-94A3-FBA6-53B7E16BAD5B}"/>
              </a:ext>
            </a:extLst>
          </p:cNvPr>
          <p:cNvSpPr>
            <a:spLocks noChangeArrowheads="1"/>
          </p:cNvSpPr>
          <p:nvPr/>
        </p:nvSpPr>
        <p:spPr bwMode="auto">
          <a:xfrm>
            <a:off x="722266" y="1852841"/>
            <a:ext cx="1074746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7. This scale is unbalanced - the sides are not equal. What could you add to the orange side to make it balanced:</a:t>
            </a:r>
          </a:p>
        </p:txBody>
      </p:sp>
      <p:pic>
        <p:nvPicPr>
          <p:cNvPr id="2" name="Picture 2">
            <a:extLst>
              <a:ext uri="{FF2B5EF4-FFF2-40B4-BE49-F238E27FC236}">
                <a16:creationId xmlns:a16="http://schemas.microsoft.com/office/drawing/2014/main" id="{B9F0401C-1B29-0A26-4644-21CD4C07F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545" y="3282507"/>
            <a:ext cx="8336674" cy="314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751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8517B-88BC-B91F-15C6-B836682A5372}"/>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CC4EC6A-9213-F060-C48A-D59D532A012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4261D4B4-43B6-CF46-924C-69218F527E3C}"/>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C2449A52-5FCC-1551-8554-81A062DB8705}"/>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0794FE54-175D-95B5-88B2-0953ADA27F6F}"/>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F4B5C5B4-6FB7-B0B2-35D2-F443439382B0}"/>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EBAA461E-3F51-D454-37B7-4E54BF4C4CE9}"/>
              </a:ext>
            </a:extLst>
          </p:cNvPr>
          <p:cNvSpPr>
            <a:spLocks noChangeArrowheads="1"/>
          </p:cNvSpPr>
          <p:nvPr/>
        </p:nvSpPr>
        <p:spPr bwMode="auto">
          <a:xfrm>
            <a:off x="659185" y="1668174"/>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6. How many dots do you see? (Try not to count at first). </a:t>
            </a:r>
          </a:p>
          <a:p>
            <a:r>
              <a:rPr lang="en-CA" sz="3200" dirty="0"/>
              <a:t>How do you see them?</a:t>
            </a:r>
          </a:p>
        </p:txBody>
      </p:sp>
      <p:pic>
        <p:nvPicPr>
          <p:cNvPr id="2" name="Picture 2">
            <a:extLst>
              <a:ext uri="{FF2B5EF4-FFF2-40B4-BE49-F238E27FC236}">
                <a16:creationId xmlns:a16="http://schemas.microsoft.com/office/drawing/2014/main" id="{C52ACB6B-09E7-D67F-42BC-A5E717B50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952" y="2727649"/>
            <a:ext cx="2592930" cy="3181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472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47CC0-BCDD-610D-93BF-EC8F2D193E2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A44E9BB6-01AA-325A-0EB0-D723772684D7}"/>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8B7636CC-E12E-18AE-B04A-DE4AC6DEC991}"/>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4D169166-FF5B-9EDD-12F4-F941CE114E20}"/>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02ABD7FE-6548-FE16-51C5-DF6F806AD048}"/>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B0982109-C565-CB13-FBF6-3FDE7C3F0961}"/>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ALGEBRA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F7E9C6A5-E69F-BDBF-930B-280671AE3FF7}"/>
              </a:ext>
            </a:extLst>
          </p:cNvPr>
          <p:cNvSpPr>
            <a:spLocks noChangeArrowheads="1"/>
          </p:cNvSpPr>
          <p:nvPr/>
        </p:nvSpPr>
        <p:spPr bwMode="auto">
          <a:xfrm>
            <a:off x="722266" y="1852841"/>
            <a:ext cx="1074746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8. This scale is unbalanced - the sides are not equal. What could you take away from a side to make it balanced:</a:t>
            </a:r>
          </a:p>
        </p:txBody>
      </p:sp>
      <p:pic>
        <p:nvPicPr>
          <p:cNvPr id="3" name="Picture 2">
            <a:extLst>
              <a:ext uri="{FF2B5EF4-FFF2-40B4-BE49-F238E27FC236}">
                <a16:creationId xmlns:a16="http://schemas.microsoft.com/office/drawing/2014/main" id="{77260942-532C-161B-E445-261FFEF9E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804" y="3208853"/>
            <a:ext cx="7684680" cy="321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8215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78B03-BEC6-3F41-F22E-50E321B44B5E}"/>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6F6E424A-328E-3F5A-5625-D56324601066}"/>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301F6D20-7B99-EC3F-CB7F-FE6CD93EC06B}"/>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67EDF076-1DFD-909B-BC3D-2E4EE5D79C33}"/>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3046F8CF-1DE5-7941-615F-6B4327957EB3}"/>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30B55168-6794-D9DD-AA40-D6EE39AC3D16}"/>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ALGEBRA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34BB470F-A70B-1E7D-913D-1D4351272039}"/>
              </a:ext>
            </a:extLst>
          </p:cNvPr>
          <p:cNvSpPr>
            <a:spLocks noChangeArrowheads="1"/>
          </p:cNvSpPr>
          <p:nvPr/>
        </p:nvSpPr>
        <p:spPr bwMode="auto">
          <a:xfrm>
            <a:off x="695824" y="2114878"/>
            <a:ext cx="652913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9. Use the Cuisenaire rods to show how you can make 4 (6, or any number).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Can you do it more than 1 way?</a:t>
            </a:r>
          </a:p>
        </p:txBody>
      </p:sp>
      <p:pic>
        <p:nvPicPr>
          <p:cNvPr id="2" name="Picture 2">
            <a:extLst>
              <a:ext uri="{FF2B5EF4-FFF2-40B4-BE49-F238E27FC236}">
                <a16:creationId xmlns:a16="http://schemas.microsoft.com/office/drawing/2014/main" id="{35AC35DB-728E-F364-9369-DD316E009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7798" y="1931421"/>
            <a:ext cx="3851936" cy="449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9330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888E9-EBD9-6C4B-61E9-1CD73963260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9B79DA9-42EF-3304-ACC4-CF9F0F78486D}"/>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8DA9C1B5-25E1-6925-136F-274754922E00}"/>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CC9035FA-C21B-BAA8-EBB7-8FCF995216E6}"/>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A45F9744-5D1A-87E8-2DEE-2B3A6C8113D5}"/>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0665298B-9096-B001-4D99-DC6AF7FC67AF}"/>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ALGEBRA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D222CA8C-9D5C-5824-164C-D7CA331EC684}"/>
              </a:ext>
            </a:extLst>
          </p:cNvPr>
          <p:cNvSpPr>
            <a:spLocks noChangeArrowheads="1"/>
          </p:cNvSpPr>
          <p:nvPr/>
        </p:nvSpPr>
        <p:spPr bwMode="auto">
          <a:xfrm>
            <a:off x="722266" y="2054531"/>
            <a:ext cx="1074746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10. Count out 5 bears (or other counters, or objects). What would you do if you wanted more bears?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How many would you have? (What would if you wanted less bears? How many would you have?)</a:t>
            </a:r>
          </a:p>
        </p:txBody>
      </p:sp>
    </p:spTree>
    <p:extLst>
      <p:ext uri="{BB962C8B-B14F-4D97-AF65-F5344CB8AC3E}">
        <p14:creationId xmlns:p14="http://schemas.microsoft.com/office/powerpoint/2010/main" val="720695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503D4-0808-E734-D59B-2458804AE92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1F14456-2242-646D-A84D-FF91622B190D}"/>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595FD73F-29BF-01B7-F3BD-1E9ABBAF6803}"/>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F421D35E-19B7-4820-D8EE-75E56A1782D0}"/>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36C7A5C6-0D50-3EDB-8719-339BD6E69DA8}"/>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F72D50B8-9913-A737-0140-8D547AD12AFA}"/>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ALGEBRA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247CB7E7-9851-ED31-E5CC-923CC5EBF1E2}"/>
              </a:ext>
            </a:extLst>
          </p:cNvPr>
          <p:cNvSpPr>
            <a:spLocks noChangeArrowheads="1"/>
          </p:cNvSpPr>
          <p:nvPr/>
        </p:nvSpPr>
        <p:spPr bwMode="auto">
          <a:xfrm>
            <a:off x="722266" y="1541033"/>
            <a:ext cx="10747468"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11. This scale is balanced - there is an equal number on each side.</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How could you make the purple side more?</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How could you make the orange side less?</a:t>
            </a:r>
          </a:p>
        </p:txBody>
      </p:sp>
      <p:pic>
        <p:nvPicPr>
          <p:cNvPr id="2" name="Picture 2">
            <a:extLst>
              <a:ext uri="{FF2B5EF4-FFF2-40B4-BE49-F238E27FC236}">
                <a16:creationId xmlns:a16="http://schemas.microsoft.com/office/drawing/2014/main" id="{83412478-8646-CD45-C738-855A65D07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266" y="2837983"/>
            <a:ext cx="6638592" cy="232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8774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5DA17-5C7F-6FCA-AF37-9310FCA63E6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B49589E-DA31-D3D4-1FAE-2E72EAE45AEA}"/>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FDD739B6-475C-6B21-278B-D2D685E82526}"/>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9DD45E34-ED3D-8B4E-CCF0-08D8705860C6}"/>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08D72F7D-7DEF-4874-536E-8BBE979B7139}"/>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E7A21E8B-7C3F-C798-CA91-5317624C0AEA}"/>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ALGEBRA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FA62ECA4-DFA3-5289-5FDA-4194E0167B13}"/>
              </a:ext>
            </a:extLst>
          </p:cNvPr>
          <p:cNvSpPr>
            <a:spLocks noChangeArrowheads="1"/>
          </p:cNvSpPr>
          <p:nvPr/>
        </p:nvSpPr>
        <p:spPr bwMode="auto">
          <a:xfrm>
            <a:off x="722266" y="1541033"/>
            <a:ext cx="10747468"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11. This scale is balanced - there is an equal number on each side.</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How could you make the purple side more?</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How could you make the orange side less?</a:t>
            </a:r>
          </a:p>
        </p:txBody>
      </p:sp>
      <p:pic>
        <p:nvPicPr>
          <p:cNvPr id="2" name="Picture 2">
            <a:extLst>
              <a:ext uri="{FF2B5EF4-FFF2-40B4-BE49-F238E27FC236}">
                <a16:creationId xmlns:a16="http://schemas.microsoft.com/office/drawing/2014/main" id="{80AC6E33-DF5C-FFA0-43CA-AA9631FB0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266" y="2837983"/>
            <a:ext cx="6638592" cy="232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733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2D847A0-4A81-262D-F907-A05196275076}"/>
            </a:ext>
          </a:extLst>
        </p:cNvPr>
        <p:cNvGrpSpPr/>
        <p:nvPr/>
      </p:nvGrpSpPr>
      <p:grpSpPr>
        <a:xfrm>
          <a:off x="0" y="0"/>
          <a:ext cx="0" cy="0"/>
          <a:chOff x="0" y="0"/>
          <a:chExt cx="0" cy="0"/>
        </a:xfrm>
      </p:grpSpPr>
      <p:sp>
        <p:nvSpPr>
          <p:cNvPr id="16" name="Text Box 2">
            <a:extLst>
              <a:ext uri="{FF2B5EF4-FFF2-40B4-BE49-F238E27FC236}">
                <a16:creationId xmlns:a16="http://schemas.microsoft.com/office/drawing/2014/main" id="{3D60BFC6-A836-6BE4-BC36-89DE786CCCAA}"/>
              </a:ext>
            </a:extLst>
          </p:cNvPr>
          <p:cNvSpPr txBox="1"/>
          <p:nvPr/>
        </p:nvSpPr>
        <p:spPr>
          <a:xfrm>
            <a:off x="1201678" y="2448151"/>
            <a:ext cx="9788643"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KINDERGARTEN PRACTICE 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0" b="1"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DATA</a:t>
            </a:r>
          </a:p>
        </p:txBody>
      </p:sp>
      <p:grpSp>
        <p:nvGrpSpPr>
          <p:cNvPr id="3" name="Group 2">
            <a:extLst>
              <a:ext uri="{FF2B5EF4-FFF2-40B4-BE49-F238E27FC236}">
                <a16:creationId xmlns:a16="http://schemas.microsoft.com/office/drawing/2014/main" id="{4F1AE37F-008D-6CB6-9A11-3B5696DF3F92}"/>
              </a:ext>
            </a:extLst>
          </p:cNvPr>
          <p:cNvGrpSpPr/>
          <p:nvPr/>
        </p:nvGrpSpPr>
        <p:grpSpPr>
          <a:xfrm>
            <a:off x="271077" y="91715"/>
            <a:ext cx="4920331" cy="1422087"/>
            <a:chOff x="2430532" y="761755"/>
            <a:chExt cx="6267545" cy="2222462"/>
          </a:xfrm>
        </p:grpSpPr>
        <p:pic>
          <p:nvPicPr>
            <p:cNvPr id="8" name="Picture 7" descr="A black and white logo&#10;&#10;AI-generated content may be incorrect.">
              <a:extLst>
                <a:ext uri="{FF2B5EF4-FFF2-40B4-BE49-F238E27FC236}">
                  <a16:creationId xmlns:a16="http://schemas.microsoft.com/office/drawing/2014/main" id="{ABDC16EB-4683-B711-B88D-4323416EC385}"/>
                </a:ext>
              </a:extLst>
            </p:cNvPr>
            <p:cNvPicPr>
              <a:picLocks noChangeAspect="1"/>
            </p:cNvPicPr>
            <p:nvPr/>
          </p:nvPicPr>
          <p:blipFill>
            <a:blip r:embed="rId2"/>
            <a:srcRect t="27729" r="75903" b="47306"/>
            <a:stretch>
              <a:fillRect/>
            </a:stretch>
          </p:blipFill>
          <p:spPr>
            <a:xfrm>
              <a:off x="2430532" y="761755"/>
              <a:ext cx="1895764" cy="2222462"/>
            </a:xfrm>
            <a:prstGeom prst="rect">
              <a:avLst/>
            </a:prstGeom>
          </p:spPr>
        </p:pic>
        <p:sp>
          <p:nvSpPr>
            <p:cNvPr id="9" name="Text Box 2">
              <a:extLst>
                <a:ext uri="{FF2B5EF4-FFF2-40B4-BE49-F238E27FC236}">
                  <a16:creationId xmlns:a16="http://schemas.microsoft.com/office/drawing/2014/main" id="{7BD507BF-25A7-B39C-0C41-4FD6FF3B5A28}"/>
                </a:ext>
              </a:extLst>
            </p:cNvPr>
            <p:cNvSpPr txBox="1"/>
            <p:nvPr/>
          </p:nvSpPr>
          <p:spPr>
            <a:xfrm>
              <a:off x="4330716" y="2139177"/>
              <a:ext cx="4362939"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pic>
          <p:nvPicPr>
            <p:cNvPr id="2" name="Picture 1" descr="A black and white logo&#10;&#10;AI-generated content may be incorrect.">
              <a:extLst>
                <a:ext uri="{FF2B5EF4-FFF2-40B4-BE49-F238E27FC236}">
                  <a16:creationId xmlns:a16="http://schemas.microsoft.com/office/drawing/2014/main" id="{EF1E88EB-0C84-75B5-658B-FC353DE7E67A}"/>
                </a:ext>
              </a:extLst>
            </p:cNvPr>
            <p:cNvPicPr>
              <a:picLocks noChangeAspect="1"/>
            </p:cNvPicPr>
            <p:nvPr/>
          </p:nvPicPr>
          <p:blipFill>
            <a:blip r:embed="rId2"/>
            <a:srcRect l="23285" t="37318" r="5666" b="51187"/>
            <a:stretch>
              <a:fillRect/>
            </a:stretch>
          </p:blipFill>
          <p:spPr>
            <a:xfrm>
              <a:off x="4326296" y="1472798"/>
              <a:ext cx="4371781" cy="800375"/>
            </a:xfrm>
            <a:prstGeom prst="rect">
              <a:avLst/>
            </a:prstGeom>
          </p:spPr>
        </p:pic>
      </p:grpSp>
    </p:spTree>
    <p:extLst>
      <p:ext uri="{BB962C8B-B14F-4D97-AF65-F5344CB8AC3E}">
        <p14:creationId xmlns:p14="http://schemas.microsoft.com/office/powerpoint/2010/main" val="10145148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F37CC-9A25-A797-C164-2F0CFEC1884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DF0FAF7-AE20-A474-7A35-EABE064AA3C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4D644E0A-698F-932D-4D14-6A5E7F8D6B9E}"/>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3BCA0515-49E3-30FF-5192-7391D951995B}"/>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95625DF-A1D8-3209-0D52-05785B7A205F}"/>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4481E773-2817-1C0F-C443-5291315C81A5}"/>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DATA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335C0892-545F-B1E3-1FBF-099EB2FE0E99}"/>
              </a:ext>
            </a:extLst>
          </p:cNvPr>
          <p:cNvSpPr>
            <a:spLocks noChangeArrowheads="1"/>
          </p:cNvSpPr>
          <p:nvPr/>
        </p:nvSpPr>
        <p:spPr bwMode="auto">
          <a:xfrm>
            <a:off x="437660" y="1931422"/>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Count the animals using a tally chart. Record your counting.</a:t>
            </a:r>
          </a:p>
        </p:txBody>
      </p:sp>
      <p:pic>
        <p:nvPicPr>
          <p:cNvPr id="7" name="Picture 6">
            <a:extLst>
              <a:ext uri="{FF2B5EF4-FFF2-40B4-BE49-F238E27FC236}">
                <a16:creationId xmlns:a16="http://schemas.microsoft.com/office/drawing/2014/main" id="{D02F97FD-002D-E3FF-8A67-A03D893E2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18" y="2731963"/>
            <a:ext cx="6772875" cy="36905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4EBA1EF6-92AE-53CA-FF51-BEFA7BCFE6B3}"/>
              </a:ext>
            </a:extLst>
          </p:cNvPr>
          <p:cNvGraphicFramePr>
            <a:graphicFrameLocks noGrp="1"/>
          </p:cNvGraphicFramePr>
          <p:nvPr/>
        </p:nvGraphicFramePr>
        <p:xfrm>
          <a:off x="7804734" y="3108276"/>
          <a:ext cx="4103057" cy="2614168"/>
        </p:xfrm>
        <a:graphic>
          <a:graphicData uri="http://schemas.openxmlformats.org/drawingml/2006/table">
            <a:tbl>
              <a:tblPr firstRow="1" bandRow="1">
                <a:tableStyleId>{5C22544A-7EE6-4342-B048-85BDC9FD1C3A}</a:tableStyleId>
              </a:tblPr>
              <a:tblGrid>
                <a:gridCol w="1429318">
                  <a:extLst>
                    <a:ext uri="{9D8B030D-6E8A-4147-A177-3AD203B41FA5}">
                      <a16:colId xmlns:a16="http://schemas.microsoft.com/office/drawing/2014/main" val="2201595631"/>
                    </a:ext>
                  </a:extLst>
                </a:gridCol>
                <a:gridCol w="2673739">
                  <a:extLst>
                    <a:ext uri="{9D8B030D-6E8A-4147-A177-3AD203B41FA5}">
                      <a16:colId xmlns:a16="http://schemas.microsoft.com/office/drawing/2014/main" val="2330413102"/>
                    </a:ext>
                  </a:extLst>
                </a:gridCol>
              </a:tblGrid>
              <a:tr h="653542">
                <a:tc>
                  <a:txBody>
                    <a:bodyPr/>
                    <a:lstStyle/>
                    <a:p>
                      <a:r>
                        <a:rPr lang="en-US" sz="2800" dirty="0">
                          <a:solidFill>
                            <a:schemeClr val="tx1"/>
                          </a:solidFill>
                        </a:rPr>
                        <a:t>Animal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a:solidFill>
                            <a:schemeClr val="tx1"/>
                          </a:solidFill>
                        </a:rPr>
                        <a:t>Tally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4126945"/>
                  </a:ext>
                </a:extLst>
              </a:tr>
              <a:tr h="653542">
                <a:tc>
                  <a:txBody>
                    <a:bodyPr/>
                    <a:lstStyle/>
                    <a:p>
                      <a:r>
                        <a:rPr lang="en-US" sz="2800" dirty="0">
                          <a:solidFill>
                            <a:schemeClr val="tx1"/>
                          </a:solidFill>
                        </a:rPr>
                        <a:t>cats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6290648"/>
                  </a:ext>
                </a:extLst>
              </a:tr>
              <a:tr h="653542">
                <a:tc>
                  <a:txBody>
                    <a:bodyPr/>
                    <a:lstStyle/>
                    <a:p>
                      <a:r>
                        <a:rPr lang="en-US" sz="2800" dirty="0">
                          <a:solidFill>
                            <a:schemeClr val="tx1"/>
                          </a:solidFill>
                        </a:rPr>
                        <a:t>dogs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7665561"/>
                  </a:ext>
                </a:extLst>
              </a:tr>
              <a:tr h="653542">
                <a:tc>
                  <a:txBody>
                    <a:bodyPr/>
                    <a:lstStyle/>
                    <a:p>
                      <a:r>
                        <a:rPr lang="en-US" sz="2800" dirty="0">
                          <a:solidFill>
                            <a:schemeClr val="tx1"/>
                          </a:solidFill>
                        </a:rPr>
                        <a:t>birds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194274"/>
                  </a:ext>
                </a:extLst>
              </a:tr>
            </a:tbl>
          </a:graphicData>
        </a:graphic>
      </p:graphicFrame>
    </p:spTree>
    <p:extLst>
      <p:ext uri="{BB962C8B-B14F-4D97-AF65-F5344CB8AC3E}">
        <p14:creationId xmlns:p14="http://schemas.microsoft.com/office/powerpoint/2010/main" val="954768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E55E9-CEB8-4D57-EA89-21A12936527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F38F056-ABF2-AA69-9936-57D6E07FBA05}"/>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3BBA97C6-B9FB-E0D3-DADB-7114C5EE4198}"/>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6EDF105E-A8A3-5D07-3852-0DA42319296D}"/>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352DECA2-2E46-433E-3159-87BF85DF7E69}"/>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6DF8E91D-6B93-39CF-5D53-8B0A40A2CED7}"/>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DATA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8CA3C9C0-06E3-E5EF-807F-D880CC38A2BE}"/>
              </a:ext>
            </a:extLst>
          </p:cNvPr>
          <p:cNvSpPr>
            <a:spLocks noChangeArrowheads="1"/>
          </p:cNvSpPr>
          <p:nvPr/>
        </p:nvSpPr>
        <p:spPr bwMode="auto">
          <a:xfrm>
            <a:off x="437660" y="1931422"/>
            <a:ext cx="115328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Use animal shapes (or other counters, such as cutouts) to make a pictograph showing how many of each animal there in question 1. </a:t>
            </a:r>
          </a:p>
        </p:txBody>
      </p:sp>
    </p:spTree>
    <p:extLst>
      <p:ext uri="{BB962C8B-B14F-4D97-AF65-F5344CB8AC3E}">
        <p14:creationId xmlns:p14="http://schemas.microsoft.com/office/powerpoint/2010/main" val="30658335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7B5D4-3BC3-0FC2-7BE6-DCEE94250FBE}"/>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D44E016-103A-6EC5-1B31-1168EA5A97E1}"/>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92348601-746D-892E-AA59-E18CD8EA8F86}"/>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811C6971-D096-C881-8374-A2114FA896AC}"/>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876267CC-2211-6D81-3407-08DA0D7EF4DB}"/>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7F599B55-E63F-87A2-A5BD-1C184DBEB697}"/>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DATA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73544728-41DC-70EA-8D06-7F05060CADFD}"/>
              </a:ext>
            </a:extLst>
          </p:cNvPr>
          <p:cNvSpPr>
            <a:spLocks noChangeArrowheads="1"/>
          </p:cNvSpPr>
          <p:nvPr/>
        </p:nvSpPr>
        <p:spPr bwMode="auto">
          <a:xfrm>
            <a:off x="437660" y="1931422"/>
            <a:ext cx="115328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 Make a graph to represent how many cars and boats there are.</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E5FA5354-A272-5666-E003-546DD34A47F8}"/>
              </a:ext>
            </a:extLst>
          </p:cNvPr>
          <p:cNvPicPr>
            <a:picLocks noChangeAspect="1"/>
          </p:cNvPicPr>
          <p:nvPr/>
        </p:nvPicPr>
        <p:blipFill>
          <a:blip r:embed="rId3"/>
          <a:stretch>
            <a:fillRect/>
          </a:stretch>
        </p:blipFill>
        <p:spPr>
          <a:xfrm>
            <a:off x="586515" y="3317358"/>
            <a:ext cx="6203707" cy="2480045"/>
          </a:xfrm>
          <a:prstGeom prst="rect">
            <a:avLst/>
          </a:prstGeom>
        </p:spPr>
      </p:pic>
      <p:graphicFrame>
        <p:nvGraphicFramePr>
          <p:cNvPr id="3" name="Table 2">
            <a:extLst>
              <a:ext uri="{FF2B5EF4-FFF2-40B4-BE49-F238E27FC236}">
                <a16:creationId xmlns:a16="http://schemas.microsoft.com/office/drawing/2014/main" id="{C55A5749-6190-0368-3A49-AE50830794CF}"/>
              </a:ext>
            </a:extLst>
          </p:cNvPr>
          <p:cNvGraphicFramePr>
            <a:graphicFrameLocks noGrp="1"/>
          </p:cNvGraphicFramePr>
          <p:nvPr/>
        </p:nvGraphicFramePr>
        <p:xfrm>
          <a:off x="7272670" y="3205717"/>
          <a:ext cx="4481670" cy="2703328"/>
        </p:xfrm>
        <a:graphic>
          <a:graphicData uri="http://schemas.openxmlformats.org/drawingml/2006/table">
            <a:tbl>
              <a:tblPr firstRow="1" bandRow="1">
                <a:tableStyleId>{5C22544A-7EE6-4342-B048-85BDC9FD1C3A}</a:tableStyleId>
              </a:tblPr>
              <a:tblGrid>
                <a:gridCol w="2240835">
                  <a:extLst>
                    <a:ext uri="{9D8B030D-6E8A-4147-A177-3AD203B41FA5}">
                      <a16:colId xmlns:a16="http://schemas.microsoft.com/office/drawing/2014/main" val="2201595631"/>
                    </a:ext>
                  </a:extLst>
                </a:gridCol>
                <a:gridCol w="2240835">
                  <a:extLst>
                    <a:ext uri="{9D8B030D-6E8A-4147-A177-3AD203B41FA5}">
                      <a16:colId xmlns:a16="http://schemas.microsoft.com/office/drawing/2014/main" val="2330413102"/>
                    </a:ext>
                  </a:extLst>
                </a:gridCol>
              </a:tblGrid>
              <a:tr h="550213">
                <a:tc>
                  <a:txBody>
                    <a:bodyPr/>
                    <a:lstStyle/>
                    <a:p>
                      <a:pPr algn="ctr"/>
                      <a:r>
                        <a:rPr lang="en-US" sz="2800" dirty="0">
                          <a:solidFill>
                            <a:schemeClr val="tx1"/>
                          </a:solidFill>
                        </a:rPr>
                        <a:t>Cars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Boats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4126945"/>
                  </a:ext>
                </a:extLst>
              </a:tr>
              <a:tr h="2153115">
                <a:tc>
                  <a:txBody>
                    <a:bodyPr/>
                    <a:lstStyle/>
                    <a:p>
                      <a:endParaRPr lang="en-US"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6290648"/>
                  </a:ext>
                </a:extLst>
              </a:tr>
            </a:tbl>
          </a:graphicData>
        </a:graphic>
      </p:graphicFrame>
    </p:spTree>
    <p:extLst>
      <p:ext uri="{BB962C8B-B14F-4D97-AF65-F5344CB8AC3E}">
        <p14:creationId xmlns:p14="http://schemas.microsoft.com/office/powerpoint/2010/main" val="40065638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EED0A-3C5E-F244-EF90-0310B73F018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49FD883-2644-1A59-00C1-33B8437632A5}"/>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D4DBA346-2822-0678-4FBD-D425CF51F07C}"/>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BCC73747-62DF-F456-4469-F4E592D09424}"/>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DE033B7-861D-EFE4-62C6-5C23F6A95B0E}"/>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37051FDA-4F13-DFCA-3F37-DACFCF624F51}"/>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DATA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5C3B8EF1-C99C-E5A7-297B-B42292CB8BAB}"/>
              </a:ext>
            </a:extLst>
          </p:cNvPr>
          <p:cNvSpPr>
            <a:spLocks noChangeArrowheads="1"/>
          </p:cNvSpPr>
          <p:nvPr/>
        </p:nvSpPr>
        <p:spPr bwMode="auto">
          <a:xfrm>
            <a:off x="437660" y="1852841"/>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 Look at the following pictograph. Use it to answer</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these questions:</a:t>
            </a:r>
          </a:p>
        </p:txBody>
      </p:sp>
      <p:pic>
        <p:nvPicPr>
          <p:cNvPr id="4" name="Picture 2">
            <a:extLst>
              <a:ext uri="{FF2B5EF4-FFF2-40B4-BE49-F238E27FC236}">
                <a16:creationId xmlns:a16="http://schemas.microsoft.com/office/drawing/2014/main" id="{93B9B1F0-BE88-1D3A-07BD-9E9CC18EF5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76" r="4899" b="18051"/>
          <a:stretch>
            <a:fillRect/>
          </a:stretch>
        </p:blipFill>
        <p:spPr bwMode="auto">
          <a:xfrm>
            <a:off x="437660" y="2883002"/>
            <a:ext cx="6591900" cy="33051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52F8C925-3423-468B-1D9B-AB68E262A0B2}"/>
              </a:ext>
            </a:extLst>
          </p:cNvPr>
          <p:cNvGraphicFramePr>
            <a:graphicFrameLocks noGrp="1"/>
          </p:cNvGraphicFramePr>
          <p:nvPr/>
        </p:nvGraphicFramePr>
        <p:xfrm>
          <a:off x="7396469" y="2630310"/>
          <a:ext cx="4357871" cy="3915342"/>
        </p:xfrm>
        <a:graphic>
          <a:graphicData uri="http://schemas.openxmlformats.org/drawingml/2006/table">
            <a:tbl>
              <a:tblPr firstRow="1" bandRow="1">
                <a:tableStyleId>{5C22544A-7EE6-4342-B048-85BDC9FD1C3A}</a:tableStyleId>
              </a:tblPr>
              <a:tblGrid>
                <a:gridCol w="4357871">
                  <a:extLst>
                    <a:ext uri="{9D8B030D-6E8A-4147-A177-3AD203B41FA5}">
                      <a16:colId xmlns:a16="http://schemas.microsoft.com/office/drawing/2014/main" val="2201595631"/>
                    </a:ext>
                  </a:extLst>
                </a:gridCol>
              </a:tblGrid>
              <a:tr h="1254091">
                <a:tc>
                  <a:txBody>
                    <a:bodyPr/>
                    <a:lstStyle/>
                    <a:p>
                      <a:pPr rtl="0" fontAlgn="t">
                        <a:buNone/>
                      </a:pPr>
                      <a:r>
                        <a:rPr lang="en-CA" sz="2800" b="0" i="0" u="none" strike="noStrike" dirty="0">
                          <a:solidFill>
                            <a:srgbClr val="000000"/>
                          </a:solidFill>
                          <a:effectLst/>
                          <a:latin typeface="Arial" panose="020B0604020202020204" pitchFamily="34" charset="0"/>
                        </a:rPr>
                        <a:t>How many types of fruit did the student record data for?</a:t>
                      </a:r>
                      <a:endParaRPr lang="en-CA" sz="28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4126945"/>
                  </a:ext>
                </a:extLst>
              </a:tr>
              <a:tr h="1254091">
                <a:tc>
                  <a:txBody>
                    <a:bodyPr/>
                    <a:lstStyle/>
                    <a:p>
                      <a:pPr rtl="0" fontAlgn="t">
                        <a:buNone/>
                      </a:pPr>
                      <a:r>
                        <a:rPr lang="en-CA" sz="2800" b="0" i="0" u="none" strike="noStrike" dirty="0">
                          <a:solidFill>
                            <a:srgbClr val="000000"/>
                          </a:solidFill>
                          <a:effectLst/>
                          <a:latin typeface="Arial" panose="020B0604020202020204" pitchFamily="34" charset="0"/>
                        </a:rPr>
                        <a:t>What fruit was the favourite?</a:t>
                      </a:r>
                      <a:endParaRPr lang="en-CA" sz="28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6290648"/>
                  </a:ext>
                </a:extLst>
              </a:tr>
              <a:tr h="1254091">
                <a:tc>
                  <a:txBody>
                    <a:bodyPr/>
                    <a:lstStyle/>
                    <a:p>
                      <a:pPr rtl="0" fontAlgn="t">
                        <a:buNone/>
                      </a:pPr>
                      <a:r>
                        <a:rPr lang="en-CA" sz="2800" b="0" i="0" u="none" strike="noStrike" dirty="0">
                          <a:solidFill>
                            <a:srgbClr val="000000"/>
                          </a:solidFill>
                          <a:effectLst/>
                          <a:latin typeface="Arial" panose="020B0604020202020204" pitchFamily="34" charset="0"/>
                        </a:rPr>
                        <a:t>How many more people liked grapes than pears?</a:t>
                      </a:r>
                      <a:endParaRPr lang="en-CA" sz="28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5202369"/>
                  </a:ext>
                </a:extLst>
              </a:tr>
            </a:tbl>
          </a:graphicData>
        </a:graphic>
      </p:graphicFrame>
    </p:spTree>
    <p:extLst>
      <p:ext uri="{BB962C8B-B14F-4D97-AF65-F5344CB8AC3E}">
        <p14:creationId xmlns:p14="http://schemas.microsoft.com/office/powerpoint/2010/main" val="2250355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6435E-71EF-B451-DF8C-683693C3FF7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CA24D60-A7BD-0ABC-6EE0-47412326962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21ACAD4E-9663-05E8-5600-3975015E623A}"/>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8F988D5B-44ED-E1CD-C80B-3ECCB7936913}"/>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EF904FF6-83FE-777A-463E-3D921AFDE3C7}"/>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CEC65920-91CD-FDCA-4C42-BAD5E61A8E35}"/>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452120CC-E1D2-4031-C3D5-6BBED9C00A55}"/>
              </a:ext>
            </a:extLst>
          </p:cNvPr>
          <p:cNvSpPr>
            <a:spLocks noChangeArrowheads="1"/>
          </p:cNvSpPr>
          <p:nvPr/>
        </p:nvSpPr>
        <p:spPr bwMode="auto">
          <a:xfrm>
            <a:off x="478712" y="1900644"/>
            <a:ext cx="1153281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7. What number is closer to 5? </a:t>
            </a:r>
          </a:p>
          <a:p>
            <a:endParaRPr lang="en-CA" sz="3200" dirty="0"/>
          </a:p>
          <a:p>
            <a:r>
              <a:rPr lang="en-CA" sz="4800" dirty="0"/>
              <a:t>6 or 2</a:t>
            </a:r>
          </a:p>
          <a:p>
            <a:endParaRPr lang="en-CA" sz="3200" dirty="0"/>
          </a:p>
          <a:p>
            <a:endParaRPr lang="en-CA" sz="3200" dirty="0"/>
          </a:p>
          <a:p>
            <a:r>
              <a:rPr lang="en-CA" sz="3200" dirty="0"/>
              <a:t>How do you know?</a:t>
            </a:r>
          </a:p>
          <a:p>
            <a:endParaRPr lang="en-CA" sz="3200" dirty="0"/>
          </a:p>
        </p:txBody>
      </p:sp>
    </p:spTree>
    <p:extLst>
      <p:ext uri="{BB962C8B-B14F-4D97-AF65-F5344CB8AC3E}">
        <p14:creationId xmlns:p14="http://schemas.microsoft.com/office/powerpoint/2010/main" val="3329503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0D39A-D7C3-7A13-99D5-FFC2D6635EB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E67AEBD-ACE4-2A11-C99C-99E4D6897272}"/>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7D8B10EC-301D-36C7-8BDE-A5B8A2CDF22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CA6E325A-B9D6-B841-3F13-4573CADBC727}"/>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A7A03746-E25D-2092-61A0-0785F9D11C0D}"/>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8D8946C7-ADFA-51C4-F96F-4E4738DB5EDE}"/>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DATA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655AD4E9-75C9-DBFE-2E28-7FCD694D7A2D}"/>
              </a:ext>
            </a:extLst>
          </p:cNvPr>
          <p:cNvSpPr>
            <a:spLocks noChangeArrowheads="1"/>
          </p:cNvSpPr>
          <p:nvPr/>
        </p:nvSpPr>
        <p:spPr bwMode="auto">
          <a:xfrm>
            <a:off x="437660" y="1762143"/>
            <a:ext cx="115328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 Describe what you think this graph could be measuring.</a:t>
            </a:r>
          </a:p>
        </p:txBody>
      </p:sp>
      <p:pic>
        <p:nvPicPr>
          <p:cNvPr id="3" name="Picture 2">
            <a:extLst>
              <a:ext uri="{FF2B5EF4-FFF2-40B4-BE49-F238E27FC236}">
                <a16:creationId xmlns:a16="http://schemas.microsoft.com/office/drawing/2014/main" id="{C37DD8E1-A585-6E41-74A4-1D3A1F7AC7C2}"/>
              </a:ext>
            </a:extLst>
          </p:cNvPr>
          <p:cNvPicPr>
            <a:picLocks noChangeAspect="1"/>
          </p:cNvPicPr>
          <p:nvPr/>
        </p:nvPicPr>
        <p:blipFill>
          <a:blip r:embed="rId3"/>
          <a:stretch>
            <a:fillRect/>
          </a:stretch>
        </p:blipFill>
        <p:spPr>
          <a:xfrm>
            <a:off x="494367" y="2640323"/>
            <a:ext cx="4524200" cy="4009787"/>
          </a:xfrm>
          <a:prstGeom prst="rect">
            <a:avLst/>
          </a:prstGeom>
        </p:spPr>
      </p:pic>
    </p:spTree>
    <p:extLst>
      <p:ext uri="{BB962C8B-B14F-4D97-AF65-F5344CB8AC3E}">
        <p14:creationId xmlns:p14="http://schemas.microsoft.com/office/powerpoint/2010/main" val="4182984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D65E2-19AD-F13A-6076-C508ABFB15ED}"/>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3745871-1B6F-E414-4550-89DC1FD38DCE}"/>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CE9F8954-6C7E-B9B9-27C6-BFF448ADD04E}"/>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900EE6C5-2F06-6E91-4B0F-E808E6C41886}"/>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C819A2DF-37BD-1067-F209-D64F51255DE2}"/>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5F3F2C01-68A2-678E-F439-F04388BD9FD3}"/>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DATA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79A0140A-A0C5-CAF8-3818-DB6F46CFD257}"/>
              </a:ext>
            </a:extLst>
          </p:cNvPr>
          <p:cNvSpPr>
            <a:spLocks noChangeArrowheads="1"/>
          </p:cNvSpPr>
          <p:nvPr/>
        </p:nvSpPr>
        <p:spPr bwMode="auto">
          <a:xfrm>
            <a:off x="437660" y="1852841"/>
            <a:ext cx="640970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6. Choose three treats (Cookies, ice cream, popsicle, doughnut, popcorn, chips,...)</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Draw a picture of each one at the top of the chart.</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Ask you classmates which one they would rather have and record the results in your chart using tally’s</a:t>
            </a:r>
          </a:p>
        </p:txBody>
      </p:sp>
      <p:graphicFrame>
        <p:nvGraphicFramePr>
          <p:cNvPr id="2" name="Table 1">
            <a:extLst>
              <a:ext uri="{FF2B5EF4-FFF2-40B4-BE49-F238E27FC236}">
                <a16:creationId xmlns:a16="http://schemas.microsoft.com/office/drawing/2014/main" id="{966568D0-D87C-C846-54F7-B7DC42DC52E3}"/>
              </a:ext>
            </a:extLst>
          </p:cNvPr>
          <p:cNvGraphicFramePr>
            <a:graphicFrameLocks noGrp="1"/>
          </p:cNvGraphicFramePr>
          <p:nvPr/>
        </p:nvGraphicFramePr>
        <p:xfrm>
          <a:off x="6847367" y="1852841"/>
          <a:ext cx="5060424" cy="4250248"/>
        </p:xfrm>
        <a:graphic>
          <a:graphicData uri="http://schemas.openxmlformats.org/drawingml/2006/table">
            <a:tbl>
              <a:tblPr firstRow="1" bandRow="1">
                <a:tableStyleId>{5C22544A-7EE6-4342-B048-85BDC9FD1C3A}</a:tableStyleId>
              </a:tblPr>
              <a:tblGrid>
                <a:gridCol w="1686808">
                  <a:extLst>
                    <a:ext uri="{9D8B030D-6E8A-4147-A177-3AD203B41FA5}">
                      <a16:colId xmlns:a16="http://schemas.microsoft.com/office/drawing/2014/main" val="3298534164"/>
                    </a:ext>
                  </a:extLst>
                </a:gridCol>
                <a:gridCol w="1686808">
                  <a:extLst>
                    <a:ext uri="{9D8B030D-6E8A-4147-A177-3AD203B41FA5}">
                      <a16:colId xmlns:a16="http://schemas.microsoft.com/office/drawing/2014/main" val="3884862456"/>
                    </a:ext>
                  </a:extLst>
                </a:gridCol>
                <a:gridCol w="1686808">
                  <a:extLst>
                    <a:ext uri="{9D8B030D-6E8A-4147-A177-3AD203B41FA5}">
                      <a16:colId xmlns:a16="http://schemas.microsoft.com/office/drawing/2014/main" val="2798792707"/>
                    </a:ext>
                  </a:extLst>
                </a:gridCol>
              </a:tblGrid>
              <a:tr h="2125124">
                <a:tc>
                  <a:txBody>
                    <a:bodyPr/>
                    <a:lstStyle/>
                    <a:p>
                      <a:pPr rtl="0" fontAlgn="t">
                        <a:buNone/>
                      </a:pPr>
                      <a:endParaRPr lang="en-CA" sz="18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t">
                        <a:buNone/>
                      </a:pPr>
                      <a:endParaRPr lang="en-CA" sz="18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t">
                        <a:buNone/>
                      </a:pPr>
                      <a:endParaRPr lang="en-CA" sz="18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7921512"/>
                  </a:ext>
                </a:extLst>
              </a:tr>
              <a:tr h="2125124">
                <a:tc>
                  <a:txBody>
                    <a:bodyPr/>
                    <a:lstStyle/>
                    <a:p>
                      <a:pPr rtl="0" fontAlgn="t">
                        <a:buNone/>
                      </a:pPr>
                      <a:endParaRPr lang="en-CA" sz="18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t">
                        <a:buNone/>
                      </a:pPr>
                      <a:endParaRPr lang="en-CA" sz="18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t">
                        <a:buNone/>
                      </a:pPr>
                      <a:endParaRPr lang="en-CA" sz="1800" dirty="0">
                        <a:effectLst/>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9256332"/>
                  </a:ext>
                </a:extLst>
              </a:tr>
            </a:tbl>
          </a:graphicData>
        </a:graphic>
      </p:graphicFrame>
    </p:spTree>
    <p:extLst>
      <p:ext uri="{BB962C8B-B14F-4D97-AF65-F5344CB8AC3E}">
        <p14:creationId xmlns:p14="http://schemas.microsoft.com/office/powerpoint/2010/main" val="29310836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2DC359-3BD4-4561-213C-708DFDC73AF0}"/>
            </a:ext>
          </a:extLst>
        </p:cNvPr>
        <p:cNvGrpSpPr/>
        <p:nvPr/>
      </p:nvGrpSpPr>
      <p:grpSpPr>
        <a:xfrm>
          <a:off x="0" y="0"/>
          <a:ext cx="0" cy="0"/>
          <a:chOff x="0" y="0"/>
          <a:chExt cx="0" cy="0"/>
        </a:xfrm>
      </p:grpSpPr>
      <p:sp>
        <p:nvSpPr>
          <p:cNvPr id="16" name="Text Box 2">
            <a:extLst>
              <a:ext uri="{FF2B5EF4-FFF2-40B4-BE49-F238E27FC236}">
                <a16:creationId xmlns:a16="http://schemas.microsoft.com/office/drawing/2014/main" id="{A3AD14C0-482B-0CA4-9D8F-FAC615EB8227}"/>
              </a:ext>
            </a:extLst>
          </p:cNvPr>
          <p:cNvSpPr txBox="1"/>
          <p:nvPr/>
        </p:nvSpPr>
        <p:spPr>
          <a:xfrm>
            <a:off x="1201678" y="2448151"/>
            <a:ext cx="9788643"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KINDERGARTEN PRACTICE 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0" b="1"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PROBABILITY</a:t>
            </a:r>
          </a:p>
        </p:txBody>
      </p:sp>
      <p:grpSp>
        <p:nvGrpSpPr>
          <p:cNvPr id="3" name="Group 2">
            <a:extLst>
              <a:ext uri="{FF2B5EF4-FFF2-40B4-BE49-F238E27FC236}">
                <a16:creationId xmlns:a16="http://schemas.microsoft.com/office/drawing/2014/main" id="{0A8E6749-84AF-4E28-ED57-4D40505F1566}"/>
              </a:ext>
            </a:extLst>
          </p:cNvPr>
          <p:cNvGrpSpPr/>
          <p:nvPr/>
        </p:nvGrpSpPr>
        <p:grpSpPr>
          <a:xfrm>
            <a:off x="271077" y="91715"/>
            <a:ext cx="4920331" cy="1422087"/>
            <a:chOff x="2430532" y="761755"/>
            <a:chExt cx="6267545" cy="2222462"/>
          </a:xfrm>
        </p:grpSpPr>
        <p:pic>
          <p:nvPicPr>
            <p:cNvPr id="8" name="Picture 7" descr="A black and white logo&#10;&#10;AI-generated content may be incorrect.">
              <a:extLst>
                <a:ext uri="{FF2B5EF4-FFF2-40B4-BE49-F238E27FC236}">
                  <a16:creationId xmlns:a16="http://schemas.microsoft.com/office/drawing/2014/main" id="{420E42D5-298E-EE5C-AB22-B7D00811185E}"/>
                </a:ext>
              </a:extLst>
            </p:cNvPr>
            <p:cNvPicPr>
              <a:picLocks noChangeAspect="1"/>
            </p:cNvPicPr>
            <p:nvPr/>
          </p:nvPicPr>
          <p:blipFill>
            <a:blip r:embed="rId2"/>
            <a:srcRect t="27729" r="75903" b="47306"/>
            <a:stretch>
              <a:fillRect/>
            </a:stretch>
          </p:blipFill>
          <p:spPr>
            <a:xfrm>
              <a:off x="2430532" y="761755"/>
              <a:ext cx="1895764" cy="2222462"/>
            </a:xfrm>
            <a:prstGeom prst="rect">
              <a:avLst/>
            </a:prstGeom>
          </p:spPr>
        </p:pic>
        <p:sp>
          <p:nvSpPr>
            <p:cNvPr id="9" name="Text Box 2">
              <a:extLst>
                <a:ext uri="{FF2B5EF4-FFF2-40B4-BE49-F238E27FC236}">
                  <a16:creationId xmlns:a16="http://schemas.microsoft.com/office/drawing/2014/main" id="{61D6BEDA-1450-E832-D90B-AE0D317BD46A}"/>
                </a:ext>
              </a:extLst>
            </p:cNvPr>
            <p:cNvSpPr txBox="1"/>
            <p:nvPr/>
          </p:nvSpPr>
          <p:spPr>
            <a:xfrm>
              <a:off x="4330716" y="2139177"/>
              <a:ext cx="4362939"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pic>
          <p:nvPicPr>
            <p:cNvPr id="2" name="Picture 1" descr="A black and white logo&#10;&#10;AI-generated content may be incorrect.">
              <a:extLst>
                <a:ext uri="{FF2B5EF4-FFF2-40B4-BE49-F238E27FC236}">
                  <a16:creationId xmlns:a16="http://schemas.microsoft.com/office/drawing/2014/main" id="{73292F6F-B8DF-AF14-AB18-E3C322247422}"/>
                </a:ext>
              </a:extLst>
            </p:cNvPr>
            <p:cNvPicPr>
              <a:picLocks noChangeAspect="1"/>
            </p:cNvPicPr>
            <p:nvPr/>
          </p:nvPicPr>
          <p:blipFill>
            <a:blip r:embed="rId2"/>
            <a:srcRect l="23285" t="37318" r="5666" b="51187"/>
            <a:stretch>
              <a:fillRect/>
            </a:stretch>
          </p:blipFill>
          <p:spPr>
            <a:xfrm>
              <a:off x="4326296" y="1472798"/>
              <a:ext cx="4371781" cy="800375"/>
            </a:xfrm>
            <a:prstGeom prst="rect">
              <a:avLst/>
            </a:prstGeom>
          </p:spPr>
        </p:pic>
      </p:grpSp>
    </p:spTree>
    <p:extLst>
      <p:ext uri="{BB962C8B-B14F-4D97-AF65-F5344CB8AC3E}">
        <p14:creationId xmlns:p14="http://schemas.microsoft.com/office/powerpoint/2010/main" val="23045019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1E050-E6D7-CACD-F100-88534ACFFA1E}"/>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DFBA281-EA17-3C03-319A-1132C8B8E1CB}"/>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7C094097-CC16-A867-5AA5-37677174E108}"/>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373C301E-E7A6-540A-936A-513CFD131A06}"/>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591D7AC4-2AFE-0845-15CC-97589AE4AED3}"/>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6F81B233-0A40-D1EC-7A8D-D36937F0AB33}"/>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PROBABILITY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7F26C435-E8CF-27F0-0B27-AC140BFAE06D}"/>
              </a:ext>
            </a:extLst>
          </p:cNvPr>
          <p:cNvSpPr>
            <a:spLocks noChangeArrowheads="1"/>
          </p:cNvSpPr>
          <p:nvPr/>
        </p:nvSpPr>
        <p:spPr bwMode="auto">
          <a:xfrm>
            <a:off x="509453" y="1931422"/>
            <a:ext cx="1117309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Close your eyes and point at a ball.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Do you think it is likely going to be green or purple?</a:t>
            </a:r>
          </a:p>
        </p:txBody>
      </p:sp>
      <p:pic>
        <p:nvPicPr>
          <p:cNvPr id="3" name="Picture 2">
            <a:extLst>
              <a:ext uri="{FF2B5EF4-FFF2-40B4-BE49-F238E27FC236}">
                <a16:creationId xmlns:a16="http://schemas.microsoft.com/office/drawing/2014/main" id="{E504DD1A-EA38-D4A6-2F3E-2EDB687DEE87}"/>
              </a:ext>
            </a:extLst>
          </p:cNvPr>
          <p:cNvPicPr>
            <a:picLocks noChangeAspect="1"/>
          </p:cNvPicPr>
          <p:nvPr/>
        </p:nvPicPr>
        <p:blipFill>
          <a:blip r:embed="rId3"/>
          <a:stretch>
            <a:fillRect/>
          </a:stretch>
        </p:blipFill>
        <p:spPr>
          <a:xfrm>
            <a:off x="754033" y="3008639"/>
            <a:ext cx="4562246" cy="3499357"/>
          </a:xfrm>
          <a:prstGeom prst="rect">
            <a:avLst/>
          </a:prstGeom>
        </p:spPr>
      </p:pic>
    </p:spTree>
    <p:extLst>
      <p:ext uri="{BB962C8B-B14F-4D97-AF65-F5344CB8AC3E}">
        <p14:creationId xmlns:p14="http://schemas.microsoft.com/office/powerpoint/2010/main" val="20309801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26EEF-17FF-15D1-6EAE-0104E0C28BB4}"/>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AB79A918-4142-8A6A-8F94-03780036CCC4}"/>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09ECC2FE-826D-F16D-3A53-BFAD2857D289}"/>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B8A9D335-7228-D6B6-D43D-BB1FD31A2256}"/>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CE8CA6E3-6FB4-B71E-E4EF-75E6E8B7CA43}"/>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B4F49B44-B841-C820-86C2-03F76F1C6E86}"/>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PROBABILITY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8756320F-55BC-2EFB-6A5A-6AF0A968F0E6}"/>
              </a:ext>
            </a:extLst>
          </p:cNvPr>
          <p:cNvSpPr>
            <a:spLocks noChangeArrowheads="1"/>
          </p:cNvSpPr>
          <p:nvPr/>
        </p:nvSpPr>
        <p:spPr bwMode="auto">
          <a:xfrm>
            <a:off x="509453" y="1852841"/>
            <a:ext cx="1117309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Use the scale on the line to put down how certain or uncertain you are of these things happening Friday:</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It is someone's birthday today. </a:t>
            </a: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Today is not Saturday. </a:t>
            </a:r>
          </a:p>
          <a:p>
            <a:pPr marL="342900" marR="0" lvl="0" indent="-3429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 will use a pencil.</a:t>
            </a: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06DC0B71-B144-3238-0369-4C331AA82EE7}"/>
              </a:ext>
            </a:extLst>
          </p:cNvPr>
          <p:cNvPicPr>
            <a:picLocks noChangeAspect="1"/>
          </p:cNvPicPr>
          <p:nvPr/>
        </p:nvPicPr>
        <p:blipFill>
          <a:blip r:embed="rId3"/>
          <a:stretch>
            <a:fillRect/>
          </a:stretch>
        </p:blipFill>
        <p:spPr>
          <a:xfrm>
            <a:off x="437660" y="5124517"/>
            <a:ext cx="11459970" cy="1026995"/>
          </a:xfrm>
          <a:prstGeom prst="rect">
            <a:avLst/>
          </a:prstGeom>
        </p:spPr>
      </p:pic>
    </p:spTree>
    <p:extLst>
      <p:ext uri="{BB962C8B-B14F-4D97-AF65-F5344CB8AC3E}">
        <p14:creationId xmlns:p14="http://schemas.microsoft.com/office/powerpoint/2010/main" val="10102995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3824A-3EDA-38A9-B47E-7047E0AA790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5064D47-F7CC-3B76-2904-6EE1200F35CD}"/>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181DDE8E-4DC5-28E3-A288-C0FBE69277A2}"/>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3FFD2B89-BC33-96EC-1A4F-F60B19497EA4}"/>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5DF23147-8D9D-FEC6-9BE1-BAD1A13B7A40}"/>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E6DBBEC9-BD64-9A3B-D78D-CE837555AF63}"/>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PROBABILITY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E379EA3C-3A47-C7B5-2D71-73D5BB45CA7E}"/>
              </a:ext>
            </a:extLst>
          </p:cNvPr>
          <p:cNvSpPr>
            <a:spLocks noChangeArrowheads="1"/>
          </p:cNvSpPr>
          <p:nvPr/>
        </p:nvSpPr>
        <p:spPr bwMode="auto">
          <a:xfrm>
            <a:off x="509453" y="1852841"/>
            <a:ext cx="1117309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 Use the words likely or unlikely to describe each event:</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Today we will read a book</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Today you will see a tiger</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Today you will see a car</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Today it will snow</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Today we will sing a song</a:t>
            </a:r>
          </a:p>
        </p:txBody>
      </p:sp>
    </p:spTree>
    <p:extLst>
      <p:ext uri="{BB962C8B-B14F-4D97-AF65-F5344CB8AC3E}">
        <p14:creationId xmlns:p14="http://schemas.microsoft.com/office/powerpoint/2010/main" val="27256594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FB2C2-3D8B-B893-BE11-B59B8A15F6F5}"/>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9F27142F-B0CC-6DE9-1F17-1ACD5E7D021F}"/>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E9C038FE-F823-ABE8-C91A-AD6C4C7E6F41}"/>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957BE12A-2165-1FF2-62EC-B8510B317E8C}"/>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29811F30-E3FF-E7A7-020E-0BBC3A8BB736}"/>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F28D7DD0-9E7B-0F9C-6CCD-6675F087E4B9}"/>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PROBABILITY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EF81F621-66EF-8A99-20D9-6FAF262DD0EC}"/>
              </a:ext>
            </a:extLst>
          </p:cNvPr>
          <p:cNvSpPr>
            <a:spLocks noChangeArrowheads="1"/>
          </p:cNvSpPr>
          <p:nvPr/>
        </p:nvSpPr>
        <p:spPr bwMode="auto">
          <a:xfrm>
            <a:off x="509453" y="1931422"/>
            <a:ext cx="11173093"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 Get two equal piles of similar objects - one pile of white rocks and one pile of black rocks, or 1 pile or yellow cubes and one pile of blue cubes.</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Take some objects from each pile so that most of them are __________ (black or white)</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If you wanted a white rock, which pile should you pick from?</a:t>
            </a:r>
          </a:p>
        </p:txBody>
      </p:sp>
    </p:spTree>
    <p:extLst>
      <p:ext uri="{BB962C8B-B14F-4D97-AF65-F5344CB8AC3E}">
        <p14:creationId xmlns:p14="http://schemas.microsoft.com/office/powerpoint/2010/main" val="1128267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38CBF-332D-394E-CE6D-EA06B3C6C6C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8EF1C23-C814-3DCD-9A28-366D0DA6458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5A690159-6749-1B3F-CF3C-4AC4183E2FDB}"/>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0DBAA99E-B7B0-A27A-2D7B-FA3C4ED059D8}"/>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3DF2C652-5813-889D-2185-52C2B1CC7DA5}"/>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88AD487E-8D44-8220-9BE6-94E3B1EE804A}"/>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PROBABILITY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D19D0D93-1BC4-5BAE-9AD0-9441CE638A5A}"/>
              </a:ext>
            </a:extLst>
          </p:cNvPr>
          <p:cNvSpPr>
            <a:spLocks noChangeArrowheads="1"/>
          </p:cNvSpPr>
          <p:nvPr/>
        </p:nvSpPr>
        <p:spPr bwMode="auto">
          <a:xfrm>
            <a:off x="509453" y="2177643"/>
            <a:ext cx="11173093"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 Go outside. Look around.</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Tell me something you see that you see that you thought you would see (likely).</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Tell me something you see that you see that you thought you would not see (unlikely).</a:t>
            </a:r>
          </a:p>
        </p:txBody>
      </p:sp>
    </p:spTree>
    <p:extLst>
      <p:ext uri="{BB962C8B-B14F-4D97-AF65-F5344CB8AC3E}">
        <p14:creationId xmlns:p14="http://schemas.microsoft.com/office/powerpoint/2010/main" val="13639764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4D1D8-1A1B-3716-37AE-2B2772F527B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E843D11-97E1-D4E0-EA5F-8E22CB10792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D4F447D6-4E34-2FB9-0DC8-2138A13FB63F}"/>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275E7AD0-F2DE-EC2D-075F-2F1799B641D0}"/>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2E508AE2-3208-37BE-BB7D-8098DC007A03}"/>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28B6CB53-17E3-7BBE-11DF-9D9096187EE3}"/>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PROBABILITY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6CD2C484-1E6F-DCF2-1A52-FAD1EEB8AA20}"/>
              </a:ext>
            </a:extLst>
          </p:cNvPr>
          <p:cNvSpPr>
            <a:spLocks noChangeArrowheads="1"/>
          </p:cNvSpPr>
          <p:nvPr/>
        </p:nvSpPr>
        <p:spPr bwMode="auto">
          <a:xfrm>
            <a:off x="509453" y="2054531"/>
            <a:ext cx="1117309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6. In this bag there is a piece of fruit.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How certain are you that it is a banana?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Tell me why you think that?</a:t>
            </a:r>
          </a:p>
        </p:txBody>
      </p:sp>
    </p:spTree>
    <p:extLst>
      <p:ext uri="{BB962C8B-B14F-4D97-AF65-F5344CB8AC3E}">
        <p14:creationId xmlns:p14="http://schemas.microsoft.com/office/powerpoint/2010/main" val="7919176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2D847A0-4A81-262D-F907-A05196275076}"/>
            </a:ext>
          </a:extLst>
        </p:cNvPr>
        <p:cNvGrpSpPr/>
        <p:nvPr/>
      </p:nvGrpSpPr>
      <p:grpSpPr>
        <a:xfrm>
          <a:off x="0" y="0"/>
          <a:ext cx="0" cy="0"/>
          <a:chOff x="0" y="0"/>
          <a:chExt cx="0" cy="0"/>
        </a:xfrm>
      </p:grpSpPr>
      <p:sp>
        <p:nvSpPr>
          <p:cNvPr id="16" name="Text Box 2">
            <a:extLst>
              <a:ext uri="{FF2B5EF4-FFF2-40B4-BE49-F238E27FC236}">
                <a16:creationId xmlns:a16="http://schemas.microsoft.com/office/drawing/2014/main" id="{3D60BFC6-A836-6BE4-BC36-89DE786CCCAA}"/>
              </a:ext>
            </a:extLst>
          </p:cNvPr>
          <p:cNvSpPr txBox="1"/>
          <p:nvPr/>
        </p:nvSpPr>
        <p:spPr>
          <a:xfrm>
            <a:off x="1201678" y="2448151"/>
            <a:ext cx="9788643"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KINDERGARTEN PRACTICE 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0" b="1"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MEASUREMENT</a:t>
            </a:r>
          </a:p>
        </p:txBody>
      </p:sp>
      <p:grpSp>
        <p:nvGrpSpPr>
          <p:cNvPr id="3" name="Group 2">
            <a:extLst>
              <a:ext uri="{FF2B5EF4-FFF2-40B4-BE49-F238E27FC236}">
                <a16:creationId xmlns:a16="http://schemas.microsoft.com/office/drawing/2014/main" id="{4F1AE37F-008D-6CB6-9A11-3B5696DF3F92}"/>
              </a:ext>
            </a:extLst>
          </p:cNvPr>
          <p:cNvGrpSpPr/>
          <p:nvPr/>
        </p:nvGrpSpPr>
        <p:grpSpPr>
          <a:xfrm>
            <a:off x="271077" y="91715"/>
            <a:ext cx="4920331" cy="1422087"/>
            <a:chOff x="2430532" y="761755"/>
            <a:chExt cx="6267545" cy="2222462"/>
          </a:xfrm>
        </p:grpSpPr>
        <p:pic>
          <p:nvPicPr>
            <p:cNvPr id="8" name="Picture 7" descr="A black and white logo&#10;&#10;AI-generated content may be incorrect.">
              <a:extLst>
                <a:ext uri="{FF2B5EF4-FFF2-40B4-BE49-F238E27FC236}">
                  <a16:creationId xmlns:a16="http://schemas.microsoft.com/office/drawing/2014/main" id="{ABDC16EB-4683-B711-B88D-4323416EC385}"/>
                </a:ext>
              </a:extLst>
            </p:cNvPr>
            <p:cNvPicPr>
              <a:picLocks noChangeAspect="1"/>
            </p:cNvPicPr>
            <p:nvPr/>
          </p:nvPicPr>
          <p:blipFill>
            <a:blip r:embed="rId2"/>
            <a:srcRect t="27729" r="75903" b="47306"/>
            <a:stretch>
              <a:fillRect/>
            </a:stretch>
          </p:blipFill>
          <p:spPr>
            <a:xfrm>
              <a:off x="2430532" y="761755"/>
              <a:ext cx="1895764" cy="2222462"/>
            </a:xfrm>
            <a:prstGeom prst="rect">
              <a:avLst/>
            </a:prstGeom>
          </p:spPr>
        </p:pic>
        <p:sp>
          <p:nvSpPr>
            <p:cNvPr id="9" name="Text Box 2">
              <a:extLst>
                <a:ext uri="{FF2B5EF4-FFF2-40B4-BE49-F238E27FC236}">
                  <a16:creationId xmlns:a16="http://schemas.microsoft.com/office/drawing/2014/main" id="{7BD507BF-25A7-B39C-0C41-4FD6FF3B5A28}"/>
                </a:ext>
              </a:extLst>
            </p:cNvPr>
            <p:cNvSpPr txBox="1"/>
            <p:nvPr/>
          </p:nvSpPr>
          <p:spPr>
            <a:xfrm>
              <a:off x="4330716" y="2139177"/>
              <a:ext cx="4362939"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pic>
          <p:nvPicPr>
            <p:cNvPr id="2" name="Picture 1" descr="A black and white logo&#10;&#10;AI-generated content may be incorrect.">
              <a:extLst>
                <a:ext uri="{FF2B5EF4-FFF2-40B4-BE49-F238E27FC236}">
                  <a16:creationId xmlns:a16="http://schemas.microsoft.com/office/drawing/2014/main" id="{EF1E88EB-0C84-75B5-658B-FC353DE7E67A}"/>
                </a:ext>
              </a:extLst>
            </p:cNvPr>
            <p:cNvPicPr>
              <a:picLocks noChangeAspect="1"/>
            </p:cNvPicPr>
            <p:nvPr/>
          </p:nvPicPr>
          <p:blipFill>
            <a:blip r:embed="rId2"/>
            <a:srcRect l="23285" t="37318" r="5666" b="51187"/>
            <a:stretch>
              <a:fillRect/>
            </a:stretch>
          </p:blipFill>
          <p:spPr>
            <a:xfrm>
              <a:off x="4326296" y="1472798"/>
              <a:ext cx="4371781" cy="800375"/>
            </a:xfrm>
            <a:prstGeom prst="rect">
              <a:avLst/>
            </a:prstGeom>
          </p:spPr>
        </p:pic>
      </p:grpSp>
    </p:spTree>
    <p:extLst>
      <p:ext uri="{BB962C8B-B14F-4D97-AF65-F5344CB8AC3E}">
        <p14:creationId xmlns:p14="http://schemas.microsoft.com/office/powerpoint/2010/main" val="1573190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F2C49-0BC5-AD07-88E3-987CEE770E33}"/>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398B3CE-DAE4-E394-C272-DC8138B32D9C}"/>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F2266528-3369-4B17-4F33-FA74950ABF26}"/>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white logo&#10;&#10;AI-generated content may be incorrect.">
              <a:extLst>
                <a:ext uri="{FF2B5EF4-FFF2-40B4-BE49-F238E27FC236}">
                  <a16:creationId xmlns:a16="http://schemas.microsoft.com/office/drawing/2014/main" id="{C1A7EA33-CA42-2148-2AB2-6B28B1C5E2F4}"/>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C1A28C0B-93FC-54EB-B7F2-49F23158AC14}"/>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CA" sz="12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ELEMENTARY MATH PROJECT</a:t>
              </a:r>
              <a:endParaRPr lang="en-CA"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6" name="Text Box 2">
              <a:extLst>
                <a:ext uri="{FF2B5EF4-FFF2-40B4-BE49-F238E27FC236}">
                  <a16:creationId xmlns:a16="http://schemas.microsoft.com/office/drawing/2014/main" id="{01151D3A-FF43-5DF9-AF1A-6359FA63BFB6}"/>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CA" sz="28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KINDERGARTEN NUMBER SENSE</a:t>
              </a:r>
            </a:p>
            <a:p>
              <a:pPr algn="r"/>
              <a:r>
                <a:rPr lang="en-CA" sz="20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0DC9A9A1-DA67-436F-0BF4-1E0D929F9A5B}"/>
              </a:ext>
            </a:extLst>
          </p:cNvPr>
          <p:cNvSpPr>
            <a:spLocks noChangeArrowheads="1"/>
          </p:cNvSpPr>
          <p:nvPr/>
        </p:nvSpPr>
        <p:spPr bwMode="auto">
          <a:xfrm>
            <a:off x="478712" y="1715977"/>
            <a:ext cx="1153281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r>
              <a:rPr lang="en-CA" sz="3200" dirty="0"/>
              <a:t>8. In the number pairs, circle which number is the greatest.</a:t>
            </a:r>
          </a:p>
          <a:p>
            <a:endParaRPr lang="en-CA" sz="3200" dirty="0"/>
          </a:p>
          <a:p>
            <a:r>
              <a:rPr lang="en-CA" sz="4000" dirty="0"/>
              <a:t>a. 4 		2</a:t>
            </a:r>
          </a:p>
          <a:p>
            <a:endParaRPr lang="en-CA" sz="4000" dirty="0"/>
          </a:p>
          <a:p>
            <a:r>
              <a:rPr lang="en-CA" sz="4000" dirty="0"/>
              <a:t>b. 3 		7</a:t>
            </a:r>
          </a:p>
          <a:p>
            <a:endParaRPr lang="en-CA" sz="4000" dirty="0"/>
          </a:p>
          <a:p>
            <a:r>
              <a:rPr lang="en-CA" sz="4000" dirty="0"/>
              <a:t>c. 4 		6</a:t>
            </a:r>
          </a:p>
        </p:txBody>
      </p:sp>
    </p:spTree>
    <p:extLst>
      <p:ext uri="{BB962C8B-B14F-4D97-AF65-F5344CB8AC3E}">
        <p14:creationId xmlns:p14="http://schemas.microsoft.com/office/powerpoint/2010/main" val="8427689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F37CC-9A25-A797-C164-2F0CFEC1884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DF0FAF7-AE20-A474-7A35-EABE064AA3C0}"/>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4D644E0A-698F-932D-4D14-6A5E7F8D6B9E}"/>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3BCA0515-49E3-30FF-5192-7391D951995B}"/>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D95625DF-A1D8-3209-0D52-05785B7A205F}"/>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4481E773-2817-1C0F-C443-5291315C81A5}"/>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MEASUREMENT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335C0892-545F-B1E3-1FBF-099EB2FE0E99}"/>
              </a:ext>
            </a:extLst>
          </p:cNvPr>
          <p:cNvSpPr>
            <a:spLocks noChangeArrowheads="1"/>
          </p:cNvSpPr>
          <p:nvPr/>
        </p:nvSpPr>
        <p:spPr bwMode="auto">
          <a:xfrm>
            <a:off x="437660" y="1852841"/>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Use linking cubes or </a:t>
            </a:r>
            <a:r>
              <a:rPr kumimoji="0" lang="en-CA"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Unifix</a:t>
            </a: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cubes to measure how long (from head to tail) this alligator is (number of blocks).</a:t>
            </a:r>
          </a:p>
        </p:txBody>
      </p:sp>
      <p:pic>
        <p:nvPicPr>
          <p:cNvPr id="23554" name="Picture 2">
            <a:extLst>
              <a:ext uri="{FF2B5EF4-FFF2-40B4-BE49-F238E27FC236}">
                <a16:creationId xmlns:a16="http://schemas.microsoft.com/office/drawing/2014/main" id="{878CC758-889C-9EE9-2CEC-AC5BD5ECAA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120" b="25582"/>
          <a:stretch>
            <a:fillRect/>
          </a:stretch>
        </p:blipFill>
        <p:spPr bwMode="auto">
          <a:xfrm>
            <a:off x="757164" y="3041701"/>
            <a:ext cx="7344845" cy="2786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7869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8696C-78CC-9FD0-72B4-A06D29799407}"/>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3E73E02-BD6C-C91D-93F9-41650A1464E1}"/>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675EDE7A-089C-EA3E-86FA-ECE6B3BC5E24}"/>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65D293FC-1197-0784-E6A6-20BE8AB5FBF6}"/>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F72EE5E1-FC70-3D12-91E3-83CB8F31755B}"/>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66CE1005-85AD-2601-7061-40F3EFAAA41E}"/>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MEASUREMENT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1AFF6CB6-536F-699B-FA35-4734595F4C28}"/>
              </a:ext>
            </a:extLst>
          </p:cNvPr>
          <p:cNvSpPr>
            <a:spLocks noChangeArrowheads="1"/>
          </p:cNvSpPr>
          <p:nvPr/>
        </p:nvSpPr>
        <p:spPr bwMode="auto">
          <a:xfrm>
            <a:off x="437660" y="1725251"/>
            <a:ext cx="115328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 Without measuring, how many cubes long do you think the length of this pencil is?</a:t>
            </a:r>
          </a:p>
        </p:txBody>
      </p:sp>
      <p:graphicFrame>
        <p:nvGraphicFramePr>
          <p:cNvPr id="2" name="Table 1">
            <a:extLst>
              <a:ext uri="{FF2B5EF4-FFF2-40B4-BE49-F238E27FC236}">
                <a16:creationId xmlns:a16="http://schemas.microsoft.com/office/drawing/2014/main" id="{A6AE3523-8417-907D-07B1-1A25214BB2CC}"/>
              </a:ext>
            </a:extLst>
          </p:cNvPr>
          <p:cNvGraphicFramePr>
            <a:graphicFrameLocks noGrp="1"/>
          </p:cNvGraphicFramePr>
          <p:nvPr/>
        </p:nvGraphicFramePr>
        <p:xfrm>
          <a:off x="668941" y="2942316"/>
          <a:ext cx="10854117" cy="3492484"/>
        </p:xfrm>
        <a:graphic>
          <a:graphicData uri="http://schemas.openxmlformats.org/drawingml/2006/table">
            <a:tbl>
              <a:tblPr firstRow="1" bandRow="1">
                <a:tableStyleId>{5C22544A-7EE6-4342-B048-85BDC9FD1C3A}</a:tableStyleId>
              </a:tblPr>
              <a:tblGrid>
                <a:gridCol w="3618039">
                  <a:extLst>
                    <a:ext uri="{9D8B030D-6E8A-4147-A177-3AD203B41FA5}">
                      <a16:colId xmlns:a16="http://schemas.microsoft.com/office/drawing/2014/main" val="126372994"/>
                    </a:ext>
                  </a:extLst>
                </a:gridCol>
                <a:gridCol w="3618039">
                  <a:extLst>
                    <a:ext uri="{9D8B030D-6E8A-4147-A177-3AD203B41FA5}">
                      <a16:colId xmlns:a16="http://schemas.microsoft.com/office/drawing/2014/main" val="3411997453"/>
                    </a:ext>
                  </a:extLst>
                </a:gridCol>
                <a:gridCol w="3618039">
                  <a:extLst>
                    <a:ext uri="{9D8B030D-6E8A-4147-A177-3AD203B41FA5}">
                      <a16:colId xmlns:a16="http://schemas.microsoft.com/office/drawing/2014/main" val="1746190325"/>
                    </a:ext>
                  </a:extLst>
                </a:gridCol>
              </a:tblGrid>
              <a:tr h="3492484">
                <a:tc>
                  <a:txBody>
                    <a:bodyPr/>
                    <a:lstStyle/>
                    <a:p>
                      <a:pPr algn="ctr"/>
                      <a:r>
                        <a:rPr lang="en-US" sz="2800" b="0" dirty="0">
                          <a:solidFill>
                            <a:schemeClr val="tx1"/>
                          </a:solidFill>
                        </a:rPr>
                        <a:t>Smallest possible length (fewest cubes)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My estimate for 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a:solidFill>
                            <a:schemeClr val="tx1"/>
                          </a:solidFill>
                        </a:rPr>
                        <a:t>Biggest possible length (most cubes)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6982275"/>
                  </a:ext>
                </a:extLst>
              </a:tr>
            </a:tbl>
          </a:graphicData>
        </a:graphic>
      </p:graphicFrame>
    </p:spTree>
    <p:extLst>
      <p:ext uri="{BB962C8B-B14F-4D97-AF65-F5344CB8AC3E}">
        <p14:creationId xmlns:p14="http://schemas.microsoft.com/office/powerpoint/2010/main" val="15347052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92AB8-4799-6D22-48F2-1D4EBE5EE219}"/>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853F020-9D66-3DEF-C2C6-C4A8F39D55F3}"/>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1D7D39D8-6CF2-625E-0D53-CB68A991D0AE}"/>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E142F1B2-B3FF-1F39-83B7-975186D339A0}"/>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05495ECA-9349-47B6-1205-71EA0A293D02}"/>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53D736C2-E555-E6F0-B3A0-2A821578AEF2}"/>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MEASUREMENT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AABC05C8-2FD6-F8D0-67B2-C1E0A0C5DAC2}"/>
              </a:ext>
            </a:extLst>
          </p:cNvPr>
          <p:cNvSpPr>
            <a:spLocks noChangeArrowheads="1"/>
          </p:cNvSpPr>
          <p:nvPr/>
        </p:nvSpPr>
        <p:spPr bwMode="auto">
          <a:xfrm>
            <a:off x="543526" y="2029691"/>
            <a:ext cx="353891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 Which pencil is longer?</a:t>
            </a:r>
          </a:p>
        </p:txBody>
      </p:sp>
      <p:pic>
        <p:nvPicPr>
          <p:cNvPr id="3" name="Picture 2">
            <a:extLst>
              <a:ext uri="{FF2B5EF4-FFF2-40B4-BE49-F238E27FC236}">
                <a16:creationId xmlns:a16="http://schemas.microsoft.com/office/drawing/2014/main" id="{B129A383-BADE-7DD5-CB7B-3422CB8F5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443" y="2131820"/>
            <a:ext cx="7595929" cy="20748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6B3C1BE1-65C3-0550-A414-0E0F833A6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518" y="4471188"/>
            <a:ext cx="8961273" cy="1676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1745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4F26A-17B8-A2F8-CA6C-3511E465F98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BFA27329-76CD-A23C-BB9D-17C672D17F1B}"/>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B4054ED0-B183-5D3E-EF25-F785A0926597}"/>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FE28F64D-8BCB-2ADD-2ABF-48BA99E64487}"/>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CFFB3204-868D-7039-0755-7B17A46627E4}"/>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67D67975-EC73-B926-B99C-C24FE199DA4D}"/>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MEASUREMENT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44D3CECB-93A9-16D6-7326-77216D860853}"/>
              </a:ext>
            </a:extLst>
          </p:cNvPr>
          <p:cNvSpPr>
            <a:spLocks noChangeArrowheads="1"/>
          </p:cNvSpPr>
          <p:nvPr/>
        </p:nvSpPr>
        <p:spPr bwMode="auto">
          <a:xfrm>
            <a:off x="551753" y="1931422"/>
            <a:ext cx="1108849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4. Which box would hold less water?</a:t>
            </a:r>
          </a:p>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endPar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3B7C7129-92CD-5AC2-EDB2-6903539706E5}"/>
              </a:ext>
            </a:extLst>
          </p:cNvPr>
          <p:cNvSpPr txBox="1"/>
          <p:nvPr/>
        </p:nvSpPr>
        <p:spPr>
          <a:xfrm>
            <a:off x="3035596" y="3249650"/>
            <a:ext cx="6113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41D92E6C-788D-B944-9787-43B54BAE969C}"/>
              </a:ext>
            </a:extLst>
          </p:cNvPr>
          <p:cNvPicPr>
            <a:picLocks noChangeAspect="1"/>
          </p:cNvPicPr>
          <p:nvPr/>
        </p:nvPicPr>
        <p:blipFill>
          <a:blip r:embed="rId3"/>
          <a:stretch>
            <a:fillRect/>
          </a:stretch>
        </p:blipFill>
        <p:spPr>
          <a:xfrm>
            <a:off x="608949" y="2663406"/>
            <a:ext cx="8286872" cy="2780464"/>
          </a:xfrm>
          <a:prstGeom prst="rect">
            <a:avLst/>
          </a:prstGeom>
        </p:spPr>
      </p:pic>
    </p:spTree>
    <p:extLst>
      <p:ext uri="{BB962C8B-B14F-4D97-AF65-F5344CB8AC3E}">
        <p14:creationId xmlns:p14="http://schemas.microsoft.com/office/powerpoint/2010/main" val="34301434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697BC-3AE1-4775-0477-9F2221607BEE}"/>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A3D7FE7-361D-D7B9-AE86-222A7C530573}"/>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04A295FA-B3E5-834B-44A9-ED1F22C59C20}"/>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D796191A-EE62-08CE-B4AC-78A87CB77520}"/>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E6B6CCD2-1E86-74BB-E2BA-8CFF7CD7DECB}"/>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9D648C1A-2A12-29B5-2167-7046B045D1FC}"/>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MEASUREMENT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78B8EC84-CD1E-F044-AFF4-62676AF00A43}"/>
              </a:ext>
            </a:extLst>
          </p:cNvPr>
          <p:cNvSpPr>
            <a:spLocks noChangeArrowheads="1"/>
          </p:cNvSpPr>
          <p:nvPr/>
        </p:nvSpPr>
        <p:spPr bwMode="auto">
          <a:xfrm>
            <a:off x="548209" y="1852841"/>
            <a:ext cx="1108849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 Get a partner, and cut a piece of string (the string lengths should be different for each partner).</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Each partner use the string to measure how tall a (book shelf, chair, desk, table,...) is.</a:t>
            </a:r>
          </a:p>
          <a:p>
            <a:pPr marL="457200" marR="0" lvl="0" indent="-457200" algn="l" defTabSz="914400" rtl="0" eaLnBrk="0" fontAlgn="base" latinLnBrk="0" hangingPunct="0">
              <a:lnSpc>
                <a:spcPct val="100000"/>
              </a:lnSpc>
              <a:spcBef>
                <a:spcPct val="0"/>
              </a:spcBef>
              <a:spcAft>
                <a:spcPct val="0"/>
              </a:spcAft>
              <a:buClrTx/>
              <a:buSzTx/>
              <a:buFont typeface="+mj-lt"/>
              <a:buAutoNum type="alphaLcParenR"/>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Why did you get different numbers?</a:t>
            </a:r>
          </a:p>
        </p:txBody>
      </p:sp>
      <p:sp>
        <p:nvSpPr>
          <p:cNvPr id="5" name="TextBox 4">
            <a:extLst>
              <a:ext uri="{FF2B5EF4-FFF2-40B4-BE49-F238E27FC236}">
                <a16:creationId xmlns:a16="http://schemas.microsoft.com/office/drawing/2014/main" id="{E007E689-7813-5801-9023-DF936C51EA1C}"/>
              </a:ext>
            </a:extLst>
          </p:cNvPr>
          <p:cNvSpPr txBox="1"/>
          <p:nvPr/>
        </p:nvSpPr>
        <p:spPr>
          <a:xfrm>
            <a:off x="3035596" y="3249650"/>
            <a:ext cx="6113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87578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7C80E-D98F-04D1-570D-295E1EEB7E8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EC5EB802-EC0E-E7F5-F6AB-814325EEFCF9}"/>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C749B898-7085-A7E5-AD29-E302AE4D7EF4}"/>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EB0BD5FF-0123-07A7-746C-0EEC60AFFD0C}"/>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5D92FB54-C4AF-5D6E-60E6-E1D4706CBA10}"/>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7868C49E-65DA-1B6A-1445-9505D5A59EB1}"/>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MEASUREMENT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6FD7EFA2-FB62-1BF4-88A3-9D4340E52A8B}"/>
              </a:ext>
            </a:extLst>
          </p:cNvPr>
          <p:cNvSpPr>
            <a:spLocks noChangeArrowheads="1"/>
          </p:cNvSpPr>
          <p:nvPr/>
        </p:nvSpPr>
        <p:spPr bwMode="auto">
          <a:xfrm>
            <a:off x="548209" y="2049323"/>
            <a:ext cx="1108849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6. Using a part of your body (length of a finger, fingertip to elbow, width of a hand) estimate the width of your desk. </a:t>
            </a:r>
          </a:p>
        </p:txBody>
      </p:sp>
      <p:sp>
        <p:nvSpPr>
          <p:cNvPr id="5" name="TextBox 4">
            <a:extLst>
              <a:ext uri="{FF2B5EF4-FFF2-40B4-BE49-F238E27FC236}">
                <a16:creationId xmlns:a16="http://schemas.microsoft.com/office/drawing/2014/main" id="{2ECD7A3F-26F4-FB3E-052E-F228B143B075}"/>
              </a:ext>
            </a:extLst>
          </p:cNvPr>
          <p:cNvSpPr txBox="1"/>
          <p:nvPr/>
        </p:nvSpPr>
        <p:spPr>
          <a:xfrm>
            <a:off x="3035596" y="3249650"/>
            <a:ext cx="6113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60737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22D78-6120-8623-29DA-4661CFAE9E83}"/>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4F1545F-83DD-905F-7CAF-470A854471AD}"/>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01C656CB-CC5B-EA81-D96A-01C88B139343}"/>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88BF4EF9-2DAC-5D1C-B578-DFA8F4283CBB}"/>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985160B2-23A7-6686-9512-C02C1D7BEB00}"/>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8CB288F2-0068-1BA5-7CA3-C9EA6180AEDB}"/>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MEASUREMENT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ED4E15BE-64A4-AE29-9C54-55B18BBBF296}"/>
              </a:ext>
            </a:extLst>
          </p:cNvPr>
          <p:cNvSpPr>
            <a:spLocks noChangeArrowheads="1"/>
          </p:cNvSpPr>
          <p:nvPr/>
        </p:nvSpPr>
        <p:spPr bwMode="auto">
          <a:xfrm>
            <a:off x="548209" y="2295545"/>
            <a:ext cx="110884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7. Find a person in class whose foot is longer than yours.</a:t>
            </a:r>
          </a:p>
        </p:txBody>
      </p:sp>
      <p:sp>
        <p:nvSpPr>
          <p:cNvPr id="5" name="TextBox 4">
            <a:extLst>
              <a:ext uri="{FF2B5EF4-FFF2-40B4-BE49-F238E27FC236}">
                <a16:creationId xmlns:a16="http://schemas.microsoft.com/office/drawing/2014/main" id="{9BEC7AE3-D547-7427-9641-C295510DE101}"/>
              </a:ext>
            </a:extLst>
          </p:cNvPr>
          <p:cNvSpPr txBox="1"/>
          <p:nvPr/>
        </p:nvSpPr>
        <p:spPr>
          <a:xfrm>
            <a:off x="3035596" y="3249650"/>
            <a:ext cx="6113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22099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18167-D6A6-C790-3CEE-5F96DCD1AE8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4607F231-0CC3-A772-A950-97B286AFB759}"/>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B57CE0B2-4BCC-5D26-3533-BFC180A4FE2B}"/>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C2F360EE-04FE-F9A7-2899-4F878C1AF5DD}"/>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762FFD9C-66C7-FA06-3E34-72EE108AD364}"/>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A93A0A50-B1B2-AEC3-F1C4-F7344741D758}"/>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MEASUREMENT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OPEN QUESTIONS</a:t>
              </a:r>
            </a:p>
          </p:txBody>
        </p:sp>
      </p:grpSp>
      <p:sp>
        <p:nvSpPr>
          <p:cNvPr id="12" name="Rectangle 1">
            <a:extLst>
              <a:ext uri="{FF2B5EF4-FFF2-40B4-BE49-F238E27FC236}">
                <a16:creationId xmlns:a16="http://schemas.microsoft.com/office/drawing/2014/main" id="{46B11545-33F6-BEE4-16A3-F6D03A8890B3}"/>
              </a:ext>
            </a:extLst>
          </p:cNvPr>
          <p:cNvSpPr>
            <a:spLocks noChangeArrowheads="1"/>
          </p:cNvSpPr>
          <p:nvPr/>
        </p:nvSpPr>
        <p:spPr bwMode="auto">
          <a:xfrm>
            <a:off x="548209" y="2049323"/>
            <a:ext cx="1108849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8. Use a piece of string or rope to help you figure out about how far it is around a tree.</a:t>
            </a:r>
          </a:p>
        </p:txBody>
      </p:sp>
      <p:sp>
        <p:nvSpPr>
          <p:cNvPr id="5" name="TextBox 4">
            <a:extLst>
              <a:ext uri="{FF2B5EF4-FFF2-40B4-BE49-F238E27FC236}">
                <a16:creationId xmlns:a16="http://schemas.microsoft.com/office/drawing/2014/main" id="{DFAF93F2-C4EB-6CD8-9D3F-75783E66484B}"/>
              </a:ext>
            </a:extLst>
          </p:cNvPr>
          <p:cNvSpPr txBox="1"/>
          <p:nvPr/>
        </p:nvSpPr>
        <p:spPr>
          <a:xfrm>
            <a:off x="3035596" y="3249650"/>
            <a:ext cx="6113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65729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AED67EA-AEC7-F01D-6BA2-BD55CFE8D942}"/>
            </a:ext>
          </a:extLst>
        </p:cNvPr>
        <p:cNvGrpSpPr/>
        <p:nvPr/>
      </p:nvGrpSpPr>
      <p:grpSpPr>
        <a:xfrm>
          <a:off x="0" y="0"/>
          <a:ext cx="0" cy="0"/>
          <a:chOff x="0" y="0"/>
          <a:chExt cx="0" cy="0"/>
        </a:xfrm>
      </p:grpSpPr>
      <p:sp>
        <p:nvSpPr>
          <p:cNvPr id="16" name="Text Box 2">
            <a:extLst>
              <a:ext uri="{FF2B5EF4-FFF2-40B4-BE49-F238E27FC236}">
                <a16:creationId xmlns:a16="http://schemas.microsoft.com/office/drawing/2014/main" id="{E49C8179-14AC-9624-86BF-F7486236BFFB}"/>
              </a:ext>
            </a:extLst>
          </p:cNvPr>
          <p:cNvSpPr txBox="1"/>
          <p:nvPr/>
        </p:nvSpPr>
        <p:spPr>
          <a:xfrm>
            <a:off x="1201678" y="2448151"/>
            <a:ext cx="9788643"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KINDERGARTEN PRACTICE 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0" b="1" i="0" u="none" strike="noStrike" kern="100" cap="none" spc="0" normalizeH="0" baseline="0" noProof="0" dirty="0">
                <a:ln>
                  <a:noFill/>
                </a:ln>
                <a:solidFill>
                  <a:prstClr val="white"/>
                </a:solidFill>
                <a:effectLst/>
                <a:uLnTx/>
                <a:uFillTx/>
                <a:latin typeface="Aptos Display" panose="02110004020202020204"/>
                <a:ea typeface="Aptos" panose="020B0004020202020204" pitchFamily="34" charset="0"/>
                <a:cs typeface="Times New Roman" panose="02020603050405020304" pitchFamily="18" charset="0"/>
              </a:rPr>
              <a:t>GEOMETRY</a:t>
            </a:r>
          </a:p>
        </p:txBody>
      </p:sp>
      <p:grpSp>
        <p:nvGrpSpPr>
          <p:cNvPr id="3" name="Group 2">
            <a:extLst>
              <a:ext uri="{FF2B5EF4-FFF2-40B4-BE49-F238E27FC236}">
                <a16:creationId xmlns:a16="http://schemas.microsoft.com/office/drawing/2014/main" id="{0D089244-BA6E-2F17-CDF7-7B3AC7D666A5}"/>
              </a:ext>
            </a:extLst>
          </p:cNvPr>
          <p:cNvGrpSpPr/>
          <p:nvPr/>
        </p:nvGrpSpPr>
        <p:grpSpPr>
          <a:xfrm>
            <a:off x="271077" y="91715"/>
            <a:ext cx="4920331" cy="1422087"/>
            <a:chOff x="2430532" y="761755"/>
            <a:chExt cx="6267545" cy="2222462"/>
          </a:xfrm>
        </p:grpSpPr>
        <p:pic>
          <p:nvPicPr>
            <p:cNvPr id="8" name="Picture 7" descr="A black and white logo&#10;&#10;AI-generated content may be incorrect.">
              <a:extLst>
                <a:ext uri="{FF2B5EF4-FFF2-40B4-BE49-F238E27FC236}">
                  <a16:creationId xmlns:a16="http://schemas.microsoft.com/office/drawing/2014/main" id="{59E52C10-8D95-DA50-3C02-983E8CF13830}"/>
                </a:ext>
              </a:extLst>
            </p:cNvPr>
            <p:cNvPicPr>
              <a:picLocks noChangeAspect="1"/>
            </p:cNvPicPr>
            <p:nvPr/>
          </p:nvPicPr>
          <p:blipFill>
            <a:blip r:embed="rId2"/>
            <a:srcRect t="27729" r="75903" b="47306"/>
            <a:stretch>
              <a:fillRect/>
            </a:stretch>
          </p:blipFill>
          <p:spPr>
            <a:xfrm>
              <a:off x="2430532" y="761755"/>
              <a:ext cx="1895764" cy="2222462"/>
            </a:xfrm>
            <a:prstGeom prst="rect">
              <a:avLst/>
            </a:prstGeom>
          </p:spPr>
        </p:pic>
        <p:sp>
          <p:nvSpPr>
            <p:cNvPr id="9" name="Text Box 2">
              <a:extLst>
                <a:ext uri="{FF2B5EF4-FFF2-40B4-BE49-F238E27FC236}">
                  <a16:creationId xmlns:a16="http://schemas.microsoft.com/office/drawing/2014/main" id="{256AF0C3-AA1A-DA40-9BB0-65814BAFDCE3}"/>
                </a:ext>
              </a:extLst>
            </p:cNvPr>
            <p:cNvSpPr txBox="1"/>
            <p:nvPr/>
          </p:nvSpPr>
          <p:spPr>
            <a:xfrm>
              <a:off x="4330716" y="2139177"/>
              <a:ext cx="4362939" cy="800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pic>
          <p:nvPicPr>
            <p:cNvPr id="2" name="Picture 1" descr="A black and white logo&#10;&#10;AI-generated content may be incorrect.">
              <a:extLst>
                <a:ext uri="{FF2B5EF4-FFF2-40B4-BE49-F238E27FC236}">
                  <a16:creationId xmlns:a16="http://schemas.microsoft.com/office/drawing/2014/main" id="{C87D2D33-3FD0-1CF2-244A-C7E0F9CD51C4}"/>
                </a:ext>
              </a:extLst>
            </p:cNvPr>
            <p:cNvPicPr>
              <a:picLocks noChangeAspect="1"/>
            </p:cNvPicPr>
            <p:nvPr/>
          </p:nvPicPr>
          <p:blipFill>
            <a:blip r:embed="rId2"/>
            <a:srcRect l="23285" t="37318" r="5666" b="51187"/>
            <a:stretch>
              <a:fillRect/>
            </a:stretch>
          </p:blipFill>
          <p:spPr>
            <a:xfrm>
              <a:off x="4326296" y="1472798"/>
              <a:ext cx="4371781" cy="800375"/>
            </a:xfrm>
            <a:prstGeom prst="rect">
              <a:avLst/>
            </a:prstGeom>
          </p:spPr>
        </p:pic>
      </p:grpSp>
    </p:spTree>
    <p:extLst>
      <p:ext uri="{BB962C8B-B14F-4D97-AF65-F5344CB8AC3E}">
        <p14:creationId xmlns:p14="http://schemas.microsoft.com/office/powerpoint/2010/main" val="34023666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BF34D-C355-5F4F-C2B1-CFB6C6BE485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5AC99A3-566D-725E-3915-81E266BEE25A}"/>
              </a:ext>
            </a:extLst>
          </p:cNvPr>
          <p:cNvGrpSpPr/>
          <p:nvPr/>
        </p:nvGrpSpPr>
        <p:grpSpPr>
          <a:xfrm>
            <a:off x="0" y="312348"/>
            <a:ext cx="12192000" cy="1150104"/>
            <a:chOff x="0" y="300918"/>
            <a:chExt cx="12192000" cy="1150104"/>
          </a:xfrm>
        </p:grpSpPr>
        <p:sp>
          <p:nvSpPr>
            <p:cNvPr id="6" name="Rectangle 5">
              <a:extLst>
                <a:ext uri="{FF2B5EF4-FFF2-40B4-BE49-F238E27FC236}">
                  <a16:creationId xmlns:a16="http://schemas.microsoft.com/office/drawing/2014/main" id="{523B43D3-1110-BE6F-2D78-D50DBD32B956}"/>
                </a:ext>
              </a:extLst>
            </p:cNvPr>
            <p:cNvSpPr/>
            <p:nvPr/>
          </p:nvSpPr>
          <p:spPr>
            <a:xfrm>
              <a:off x="0" y="300918"/>
              <a:ext cx="12192000" cy="102699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black and white logo&#10;&#10;AI-generated content may be incorrect.">
              <a:extLst>
                <a:ext uri="{FF2B5EF4-FFF2-40B4-BE49-F238E27FC236}">
                  <a16:creationId xmlns:a16="http://schemas.microsoft.com/office/drawing/2014/main" id="{BA17084D-9BA8-0ECC-DC4D-1FCE7A08A4F7}"/>
                </a:ext>
              </a:extLst>
            </p:cNvPr>
            <p:cNvPicPr>
              <a:picLocks noChangeAspect="1"/>
            </p:cNvPicPr>
            <p:nvPr/>
          </p:nvPicPr>
          <p:blipFill>
            <a:blip r:embed="rId2"/>
            <a:srcRect t="27728" b="47123"/>
            <a:stretch>
              <a:fillRect/>
            </a:stretch>
          </p:blipFill>
          <p:spPr>
            <a:xfrm>
              <a:off x="284210" y="345446"/>
              <a:ext cx="2257926" cy="642532"/>
            </a:xfrm>
            <a:prstGeom prst="rect">
              <a:avLst/>
            </a:prstGeom>
          </p:spPr>
        </p:pic>
        <p:sp>
          <p:nvSpPr>
            <p:cNvPr id="9" name="Text Box 2">
              <a:extLst>
                <a:ext uri="{FF2B5EF4-FFF2-40B4-BE49-F238E27FC236}">
                  <a16:creationId xmlns:a16="http://schemas.microsoft.com/office/drawing/2014/main" id="{659C6724-953B-1012-D003-CA4E57D4C936}"/>
                </a:ext>
              </a:extLst>
            </p:cNvPr>
            <p:cNvSpPr txBox="1"/>
            <p:nvPr/>
          </p:nvSpPr>
          <p:spPr>
            <a:xfrm>
              <a:off x="437660" y="937525"/>
              <a:ext cx="2901285" cy="3903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CA" sz="12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ELEMENTARY MATH PROJECT</a:t>
              </a:r>
            </a:p>
          </p:txBody>
        </p:sp>
        <p:sp>
          <p:nvSpPr>
            <p:cNvPr id="16" name="Text Box 2">
              <a:extLst>
                <a:ext uri="{FF2B5EF4-FFF2-40B4-BE49-F238E27FC236}">
                  <a16:creationId xmlns:a16="http://schemas.microsoft.com/office/drawing/2014/main" id="{EAA2BE2C-0C40-43F3-06A6-BC813D9A1743}"/>
                </a:ext>
              </a:extLst>
            </p:cNvPr>
            <p:cNvSpPr txBox="1"/>
            <p:nvPr/>
          </p:nvSpPr>
          <p:spPr>
            <a:xfrm>
              <a:off x="2542136" y="424027"/>
              <a:ext cx="9365655" cy="10269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KINDERGARTEN GEOMETRY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CLOSED QUESTIONS</a:t>
              </a:r>
            </a:p>
          </p:txBody>
        </p:sp>
      </p:grpSp>
      <p:sp>
        <p:nvSpPr>
          <p:cNvPr id="12" name="Rectangle 1">
            <a:extLst>
              <a:ext uri="{FF2B5EF4-FFF2-40B4-BE49-F238E27FC236}">
                <a16:creationId xmlns:a16="http://schemas.microsoft.com/office/drawing/2014/main" id="{E1591004-70C4-A30A-EFD6-ECB4AE689DB9}"/>
              </a:ext>
            </a:extLst>
          </p:cNvPr>
          <p:cNvSpPr>
            <a:spLocks noChangeArrowheads="1"/>
          </p:cNvSpPr>
          <p:nvPr/>
        </p:nvSpPr>
        <p:spPr bwMode="auto">
          <a:xfrm>
            <a:off x="548209" y="1679990"/>
            <a:ext cx="1108849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defRPr/>
            </a:pPr>
            <a:r>
              <a:rPr kumimoji="0" lang="en-CA"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Complete the chart for each shape (add more shapes for students ready for them - pentagon, hexagon, rhombus, oval/ellipse, kite, trapezoid,...)</a:t>
            </a:r>
          </a:p>
        </p:txBody>
      </p:sp>
      <p:sp>
        <p:nvSpPr>
          <p:cNvPr id="5" name="TextBox 4">
            <a:extLst>
              <a:ext uri="{FF2B5EF4-FFF2-40B4-BE49-F238E27FC236}">
                <a16:creationId xmlns:a16="http://schemas.microsoft.com/office/drawing/2014/main" id="{DD048206-50EF-1FDA-4796-78B7B07BC9D3}"/>
              </a:ext>
            </a:extLst>
          </p:cNvPr>
          <p:cNvSpPr txBox="1"/>
          <p:nvPr/>
        </p:nvSpPr>
        <p:spPr>
          <a:xfrm>
            <a:off x="3035596" y="3249650"/>
            <a:ext cx="6113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26E6B84A-91A6-7DAF-536F-F9A0987C05A4}"/>
              </a:ext>
            </a:extLst>
          </p:cNvPr>
          <p:cNvPicPr>
            <a:picLocks noChangeAspect="1"/>
          </p:cNvPicPr>
          <p:nvPr/>
        </p:nvPicPr>
        <p:blipFill>
          <a:blip r:embed="rId3"/>
          <a:stretch>
            <a:fillRect/>
          </a:stretch>
        </p:blipFill>
        <p:spPr>
          <a:xfrm>
            <a:off x="548209" y="3249650"/>
            <a:ext cx="9715205" cy="3231711"/>
          </a:xfrm>
          <a:prstGeom prst="rect">
            <a:avLst/>
          </a:prstGeom>
        </p:spPr>
      </p:pic>
    </p:spTree>
    <p:extLst>
      <p:ext uri="{BB962C8B-B14F-4D97-AF65-F5344CB8AC3E}">
        <p14:creationId xmlns:p14="http://schemas.microsoft.com/office/powerpoint/2010/main" val="35889974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4995</TotalTime>
  <Words>3929</Words>
  <Application>Microsoft Office PowerPoint</Application>
  <PresentationFormat>Widescreen</PresentationFormat>
  <Paragraphs>727</Paragraphs>
  <Slides>129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129</vt:i4>
      </vt:variant>
    </vt:vector>
  </HeadingPairs>
  <TitlesOfParts>
    <vt:vector size="133"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Yas Mann</dc:creator>
  <cp:lastModifiedBy>Lucky Saini</cp:lastModifiedBy>
  <cp:revision>71</cp:revision>
  <cp:lastPrinted>2025-12-16T18:23:47Z</cp:lastPrinted>
  <dcterms:created xsi:type="dcterms:W3CDTF">2025-08-19T18:11:59Z</dcterms:created>
  <dcterms:modified xsi:type="dcterms:W3CDTF">2026-04-30T22:21:35Z</dcterms:modified>
</cp:coreProperties>
</file>